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41.xml" ContentType="application/vnd.openxmlformats-officedocument.presentationml.tags+xml"/>
  <Override PartName="/ppt/diagrams/data2.xml" ContentType="application/vnd.openxmlformats-officedocument.drawingml.diagramData+xml"/>
  <Override PartName="/ppt/charts/chart3.xml" ContentType="application/vnd.openxmlformats-officedocument.drawingml.chart+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diagrams/layout2.xml" ContentType="application/vnd.openxmlformats-officedocument.drawingml.diagramLayout+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66.xml" ContentType="application/vnd.openxmlformats-officedocument.presentationml.tags+xml"/>
  <Override PartName="/ppt/notesSlides/notesSlide44.xml" ContentType="application/vnd.openxmlformats-officedocument.presentationml.notesSlide+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 id="2147483706" r:id="rId3"/>
  </p:sldMasterIdLst>
  <p:notesMasterIdLst>
    <p:notesMasterId r:id="rId87"/>
  </p:notesMasterIdLst>
  <p:handoutMasterIdLst>
    <p:handoutMasterId r:id="rId88"/>
  </p:handoutMasterIdLst>
  <p:sldIdLst>
    <p:sldId id="256" r:id="rId4"/>
    <p:sldId id="288" r:id="rId5"/>
    <p:sldId id="289" r:id="rId6"/>
    <p:sldId id="287"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6" r:id="rId31"/>
    <p:sldId id="280" r:id="rId32"/>
    <p:sldId id="281" r:id="rId33"/>
    <p:sldId id="282" r:id="rId34"/>
    <p:sldId id="283" r:id="rId35"/>
    <p:sldId id="284" r:id="rId36"/>
    <p:sldId id="285" r:id="rId37"/>
    <p:sldId id="290" r:id="rId38"/>
    <p:sldId id="291" r:id="rId39"/>
    <p:sldId id="292" r:id="rId40"/>
    <p:sldId id="293" r:id="rId41"/>
    <p:sldId id="294" r:id="rId42"/>
    <p:sldId id="295" r:id="rId43"/>
    <p:sldId id="296" r:id="rId44"/>
    <p:sldId id="297" r:id="rId45"/>
    <p:sldId id="298"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9144000" cy="6858000" type="screen4x3"/>
  <p:notesSz cx="6858000" cy="9144000"/>
  <p:custDataLst>
    <p:tags r:id="rId89"/>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3" autoAdjust="0"/>
    <p:restoredTop sz="91667" autoAdjust="0"/>
  </p:normalViewPr>
  <p:slideViewPr>
    <p:cSldViewPr>
      <p:cViewPr>
        <p:scale>
          <a:sx n="100" d="100"/>
          <a:sy n="100" d="100"/>
        </p:scale>
        <p:origin x="374" y="107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uws.edu.au\dfshare\HomesK-W$\30024371\My%20Documents\GAT\GAT%20partnership\data%20analysis\Copy%20of%20table%20and%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uws.edu.au\dfshare\HomesK-W$\30024371\My%20Documents\GAT\GAT%20partnership\data%20analysis\Copy%20of%20table%20and%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AU"/>
  <c:style val="3"/>
  <c:chart>
    <c:autoTitleDeleted val="1"/>
    <c:plotArea>
      <c:layout/>
      <c:barChart>
        <c:barDir val="bar"/>
        <c:grouping val="clustered"/>
        <c:ser>
          <c:idx val="0"/>
          <c:order val="0"/>
          <c:dLbls>
            <c:showVal val="1"/>
          </c:dLbls>
          <c:cat>
            <c:multiLvlStrRef>
              <c:f>Sheet1!$A$1:$B$6</c:f>
              <c:multiLvlStrCache>
                <c:ptCount val="6"/>
                <c:lvl>
                  <c:pt idx="0">
                    <c:v>student</c:v>
                  </c:pt>
                  <c:pt idx="1">
                    <c:v>parent</c:v>
                  </c:pt>
                  <c:pt idx="2">
                    <c:v>ACLO</c:v>
                  </c:pt>
                  <c:pt idx="3">
                    <c:v>student</c:v>
                  </c:pt>
                  <c:pt idx="4">
                    <c:v>parent</c:v>
                  </c:pt>
                  <c:pt idx="5">
                    <c:v>School staff</c:v>
                  </c:pt>
                </c:lvl>
                <c:lvl>
                  <c:pt idx="0">
                    <c:v>Aboriginal</c:v>
                  </c:pt>
                  <c:pt idx="3">
                    <c:v>Non-Aboriginal</c:v>
                  </c:pt>
                </c:lvl>
              </c:multiLvlStrCache>
            </c:multiLvlStrRef>
          </c:cat>
          <c:val>
            <c:numRef>
              <c:f>Sheet1!$C$1:$C$6</c:f>
              <c:numCache>
                <c:formatCode>General</c:formatCode>
                <c:ptCount val="6"/>
                <c:pt idx="0">
                  <c:v>6</c:v>
                </c:pt>
                <c:pt idx="1">
                  <c:v>13</c:v>
                </c:pt>
                <c:pt idx="2">
                  <c:v>6</c:v>
                </c:pt>
                <c:pt idx="3">
                  <c:v>6</c:v>
                </c:pt>
                <c:pt idx="4">
                  <c:v>8</c:v>
                </c:pt>
                <c:pt idx="5">
                  <c:v>15</c:v>
                </c:pt>
              </c:numCache>
            </c:numRef>
          </c:val>
        </c:ser>
        <c:dLbls/>
        <c:gapWidth val="75"/>
        <c:overlap val="40"/>
        <c:axId val="137741056"/>
        <c:axId val="137742592"/>
      </c:barChart>
      <c:catAx>
        <c:axId val="137741056"/>
        <c:scaling>
          <c:orientation val="minMax"/>
        </c:scaling>
        <c:axPos val="l"/>
        <c:majorTickMark val="none"/>
        <c:tickLblPos val="nextTo"/>
        <c:crossAx val="137742592"/>
        <c:crosses val="autoZero"/>
        <c:auto val="1"/>
        <c:lblAlgn val="ctr"/>
        <c:lblOffset val="100"/>
      </c:catAx>
      <c:valAx>
        <c:axId val="137742592"/>
        <c:scaling>
          <c:orientation val="minMax"/>
        </c:scaling>
        <c:axPos val="b"/>
        <c:numFmt formatCode="General" sourceLinked="1"/>
        <c:tickLblPos val="nextTo"/>
        <c:crossAx val="137741056"/>
        <c:crosses val="autoZero"/>
        <c:crossBetween val="between"/>
      </c:valAx>
    </c:plotArea>
    <c:plotVisOnly val="1"/>
    <c:dispBlanksAs val="gap"/>
  </c:chart>
  <c:spPr>
    <a:solidFill>
      <a:schemeClr val="accent1">
        <a:lumMod val="20000"/>
        <a:lumOff val="80000"/>
      </a:schemeClr>
    </a:solidFill>
    <a:ln>
      <a:noFill/>
    </a:ln>
  </c:spPr>
  <c:txPr>
    <a:bodyPr/>
    <a:lstStyle/>
    <a:p>
      <a:pPr>
        <a:defRPr sz="120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AU"/>
  <c:chart>
    <c:autoTitleDeleted val="1"/>
    <c:plotArea>
      <c:layout/>
      <c:barChart>
        <c:barDir val="col"/>
        <c:grouping val="clustered"/>
        <c:ser>
          <c:idx val="0"/>
          <c:order val="0"/>
          <c:tx>
            <c:strRef>
              <c:f>Sheet1!$C$125</c:f>
              <c:strCache>
                <c:ptCount val="1"/>
                <c:pt idx="0">
                  <c:v>accept</c:v>
                </c:pt>
              </c:strCache>
            </c:strRef>
          </c:tx>
          <c:cat>
            <c:multiLvlStrRef>
              <c:f>Sheet1!$A$126:$B$130</c:f>
              <c:multiLvlStrCache>
                <c:ptCount val="5"/>
                <c:lvl>
                  <c:pt idx="0">
                    <c:v>Aboriginal</c:v>
                  </c:pt>
                  <c:pt idx="1">
                    <c:v>Non-Aboriginal</c:v>
                  </c:pt>
                  <c:pt idx="2">
                    <c:v>Aboriginal</c:v>
                  </c:pt>
                  <c:pt idx="3">
                    <c:v>Non-Aboriginal</c:v>
                  </c:pt>
                </c:lvl>
                <c:lvl>
                  <c:pt idx="0">
                    <c:v>Student </c:v>
                  </c:pt>
                  <c:pt idx="2">
                    <c:v>Parent </c:v>
                  </c:pt>
                  <c:pt idx="4">
                    <c:v>Total </c:v>
                  </c:pt>
                </c:lvl>
              </c:multiLvlStrCache>
            </c:multiLvlStrRef>
          </c:cat>
          <c:val>
            <c:numRef>
              <c:f>Sheet1!$C$126:$C$130</c:f>
              <c:numCache>
                <c:formatCode>General</c:formatCode>
                <c:ptCount val="5"/>
                <c:pt idx="0">
                  <c:v>7</c:v>
                </c:pt>
                <c:pt idx="1">
                  <c:v>8</c:v>
                </c:pt>
                <c:pt idx="2">
                  <c:v>7</c:v>
                </c:pt>
                <c:pt idx="3">
                  <c:v>8</c:v>
                </c:pt>
                <c:pt idx="4">
                  <c:v>30</c:v>
                </c:pt>
              </c:numCache>
            </c:numRef>
          </c:val>
        </c:ser>
        <c:ser>
          <c:idx val="1"/>
          <c:order val="1"/>
          <c:tx>
            <c:strRef>
              <c:f>Sheet1!$D$125</c:f>
              <c:strCache>
                <c:ptCount val="1"/>
                <c:pt idx="0">
                  <c:v>decline</c:v>
                </c:pt>
              </c:strCache>
            </c:strRef>
          </c:tx>
          <c:cat>
            <c:multiLvlStrRef>
              <c:f>Sheet1!$A$126:$B$130</c:f>
              <c:multiLvlStrCache>
                <c:ptCount val="5"/>
                <c:lvl>
                  <c:pt idx="0">
                    <c:v>Aboriginal</c:v>
                  </c:pt>
                  <c:pt idx="1">
                    <c:v>Non-Aboriginal</c:v>
                  </c:pt>
                  <c:pt idx="2">
                    <c:v>Aboriginal</c:v>
                  </c:pt>
                  <c:pt idx="3">
                    <c:v>Non-Aboriginal</c:v>
                  </c:pt>
                </c:lvl>
                <c:lvl>
                  <c:pt idx="0">
                    <c:v>Student </c:v>
                  </c:pt>
                  <c:pt idx="2">
                    <c:v>Parent </c:v>
                  </c:pt>
                  <c:pt idx="4">
                    <c:v>Total </c:v>
                  </c:pt>
                </c:lvl>
              </c:multiLvlStrCache>
            </c:multiLvlStrRef>
          </c:cat>
          <c:val>
            <c:numRef>
              <c:f>Sheet1!$D$126:$D$130</c:f>
              <c:numCache>
                <c:formatCode>General</c:formatCode>
                <c:ptCount val="5"/>
                <c:pt idx="0">
                  <c:v>5</c:v>
                </c:pt>
                <c:pt idx="1">
                  <c:v>0</c:v>
                </c:pt>
                <c:pt idx="2">
                  <c:v>6</c:v>
                </c:pt>
                <c:pt idx="3">
                  <c:v>0</c:v>
                </c:pt>
                <c:pt idx="4">
                  <c:v>11</c:v>
                </c:pt>
              </c:numCache>
            </c:numRef>
          </c:val>
        </c:ser>
        <c:dLbls/>
        <c:axId val="138169344"/>
        <c:axId val="138175232"/>
      </c:barChart>
      <c:catAx>
        <c:axId val="138169344"/>
        <c:scaling>
          <c:orientation val="minMax"/>
        </c:scaling>
        <c:axPos val="b"/>
        <c:majorTickMark val="none"/>
        <c:tickLblPos val="nextTo"/>
        <c:crossAx val="138175232"/>
        <c:crosses val="autoZero"/>
        <c:auto val="1"/>
        <c:lblAlgn val="ctr"/>
        <c:lblOffset val="100"/>
      </c:catAx>
      <c:valAx>
        <c:axId val="138175232"/>
        <c:scaling>
          <c:orientation val="minMax"/>
          <c:max val="30"/>
        </c:scaling>
        <c:axPos val="l"/>
        <c:majorGridlines/>
        <c:title>
          <c:tx>
            <c:rich>
              <a:bodyPr/>
              <a:lstStyle/>
              <a:p>
                <a:pPr>
                  <a:defRPr/>
                </a:pPr>
                <a:r>
                  <a:rPr lang="en-AU"/>
                  <a:t>Number</a:t>
                </a:r>
              </a:p>
            </c:rich>
          </c:tx>
          <c:layout>
            <c:manualLayout>
              <c:xMode val="edge"/>
              <c:yMode val="edge"/>
              <c:x val="3.6950298393662151E-2"/>
              <c:y val="0.26759032882319223"/>
            </c:manualLayout>
          </c:layout>
        </c:title>
        <c:numFmt formatCode="General" sourceLinked="1"/>
        <c:majorTickMark val="none"/>
        <c:tickLblPos val="nextTo"/>
        <c:crossAx val="138169344"/>
        <c:crosses val="autoZero"/>
        <c:crossBetween val="between"/>
      </c:valAx>
      <c:dTable>
        <c:showHorzBorder val="1"/>
        <c:showVertBorder val="1"/>
        <c:showOutline val="1"/>
        <c:showKeys val="1"/>
      </c:dTable>
    </c:plotArea>
    <c:plotVisOnly val="1"/>
    <c:dispBlanksAs val="gap"/>
  </c:chart>
  <c:spPr>
    <a:solidFill>
      <a:schemeClr val="accent1">
        <a:lumMod val="20000"/>
        <a:lumOff val="80000"/>
      </a:schemeClr>
    </a:solidFill>
    <a:ln>
      <a:noFill/>
    </a:ln>
  </c:spPr>
  <c:txPr>
    <a:bodyPr/>
    <a:lstStyle/>
    <a:p>
      <a:pPr>
        <a:defRPr sz="14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AU"/>
  <c:chart>
    <c:autoTitleDeleted val="1"/>
    <c:plotArea>
      <c:layout/>
      <c:barChart>
        <c:barDir val="bar"/>
        <c:grouping val="clustered"/>
        <c:ser>
          <c:idx val="0"/>
          <c:order val="0"/>
          <c:tx>
            <c:strRef>
              <c:f>Sheet1!$C$164</c:f>
              <c:strCache>
                <c:ptCount val="1"/>
                <c:pt idx="0">
                  <c:v>student decides</c:v>
                </c:pt>
              </c:strCache>
            </c:strRef>
          </c:tx>
          <c:cat>
            <c:multiLvlStrRef>
              <c:f>Sheet1!$A$165:$B$168</c:f>
              <c:multiLvlStrCache>
                <c:ptCount val="4"/>
                <c:lvl>
                  <c:pt idx="0">
                    <c:v>Non-Aboriginal</c:v>
                  </c:pt>
                  <c:pt idx="1">
                    <c:v>Aboriginal</c:v>
                  </c:pt>
                  <c:pt idx="2">
                    <c:v>Non-Aboriginal</c:v>
                  </c:pt>
                  <c:pt idx="3">
                    <c:v>Aboriginal</c:v>
                  </c:pt>
                </c:lvl>
                <c:lvl>
                  <c:pt idx="0">
                    <c:v>Student n=20</c:v>
                  </c:pt>
                  <c:pt idx="2">
                    <c:v>Parent n=21</c:v>
                  </c:pt>
                </c:lvl>
              </c:multiLvlStrCache>
            </c:multiLvlStrRef>
          </c:cat>
          <c:val>
            <c:numRef>
              <c:f>Sheet1!$C$165:$C$168</c:f>
              <c:numCache>
                <c:formatCode>General</c:formatCode>
                <c:ptCount val="4"/>
                <c:pt idx="0">
                  <c:v>6</c:v>
                </c:pt>
                <c:pt idx="1">
                  <c:v>8</c:v>
                </c:pt>
                <c:pt idx="2">
                  <c:v>2</c:v>
                </c:pt>
                <c:pt idx="3">
                  <c:v>7</c:v>
                </c:pt>
              </c:numCache>
            </c:numRef>
          </c:val>
        </c:ser>
        <c:ser>
          <c:idx val="1"/>
          <c:order val="1"/>
          <c:tx>
            <c:strRef>
              <c:f>Sheet1!$D$164</c:f>
              <c:strCache>
                <c:ptCount val="1"/>
                <c:pt idx="0">
                  <c:v>parent decides</c:v>
                </c:pt>
              </c:strCache>
            </c:strRef>
          </c:tx>
          <c:cat>
            <c:multiLvlStrRef>
              <c:f>Sheet1!$A$165:$B$168</c:f>
              <c:multiLvlStrCache>
                <c:ptCount val="4"/>
                <c:lvl>
                  <c:pt idx="0">
                    <c:v>Non-Aboriginal</c:v>
                  </c:pt>
                  <c:pt idx="1">
                    <c:v>Aboriginal</c:v>
                  </c:pt>
                  <c:pt idx="2">
                    <c:v>Non-Aboriginal</c:v>
                  </c:pt>
                  <c:pt idx="3">
                    <c:v>Aboriginal</c:v>
                  </c:pt>
                </c:lvl>
                <c:lvl>
                  <c:pt idx="0">
                    <c:v>Student n=20</c:v>
                  </c:pt>
                  <c:pt idx="2">
                    <c:v>Parent n=21</c:v>
                  </c:pt>
                </c:lvl>
              </c:multiLvlStrCache>
            </c:multiLvlStrRef>
          </c:cat>
          <c:val>
            <c:numRef>
              <c:f>Sheet1!$D$165:$D$168</c:f>
              <c:numCache>
                <c:formatCode>General</c:formatCode>
                <c:ptCount val="4"/>
                <c:pt idx="0">
                  <c:v>2</c:v>
                </c:pt>
                <c:pt idx="1">
                  <c:v>1</c:v>
                </c:pt>
                <c:pt idx="2">
                  <c:v>3</c:v>
                </c:pt>
                <c:pt idx="3">
                  <c:v>2</c:v>
                </c:pt>
              </c:numCache>
            </c:numRef>
          </c:val>
        </c:ser>
        <c:dLbls>
          <c:showVal val="1"/>
        </c:dLbls>
        <c:gapWidth val="75"/>
        <c:axId val="140221824"/>
        <c:axId val="140231808"/>
      </c:barChart>
      <c:catAx>
        <c:axId val="140221824"/>
        <c:scaling>
          <c:orientation val="minMax"/>
        </c:scaling>
        <c:axPos val="l"/>
        <c:majorTickMark val="none"/>
        <c:tickLblPos val="nextTo"/>
        <c:crossAx val="140231808"/>
        <c:crosses val="autoZero"/>
        <c:auto val="1"/>
        <c:lblAlgn val="ctr"/>
        <c:lblOffset val="100"/>
      </c:catAx>
      <c:valAx>
        <c:axId val="140231808"/>
        <c:scaling>
          <c:orientation val="minMax"/>
        </c:scaling>
        <c:axPos val="b"/>
        <c:numFmt formatCode="General" sourceLinked="1"/>
        <c:tickLblPos val="nextTo"/>
        <c:crossAx val="140221824"/>
        <c:crosses val="autoZero"/>
        <c:crossBetween val="between"/>
      </c:valAx>
    </c:plotArea>
    <c:legend>
      <c:legendPos val="b"/>
    </c:legend>
    <c:plotVisOnly val="1"/>
    <c:dispBlanksAs val="gap"/>
  </c:chart>
  <c:spPr>
    <a:solidFill>
      <a:schemeClr val="accent1">
        <a:lumMod val="20000"/>
        <a:lumOff val="80000"/>
      </a:schemeClr>
    </a:solidFill>
    <a:ln>
      <a:noFill/>
    </a:ln>
  </c:spPr>
  <c:txPr>
    <a:bodyPr/>
    <a:lstStyle/>
    <a:p>
      <a:pPr>
        <a:defRPr sz="1400" baseline="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9CC11-F7D0-438C-9437-12288B0F2389}" type="doc">
      <dgm:prSet loTypeId="urn:microsoft.com/office/officeart/2005/8/layout/radial6" loCatId="cycle" qsTypeId="urn:microsoft.com/office/officeart/2005/8/quickstyle/simple3" qsCatId="simple" csTypeId="urn:microsoft.com/office/officeart/2005/8/colors/colorful1#1" csCatId="colorful" phldr="1"/>
      <dgm:spPr/>
      <dgm:t>
        <a:bodyPr/>
        <a:lstStyle/>
        <a:p>
          <a:endParaRPr lang="en-AU"/>
        </a:p>
      </dgm:t>
    </dgm:pt>
    <dgm:pt modelId="{E156F578-A9FF-4EC1-A5A6-6EFE782A5852}">
      <dgm:prSet phldrT="[Text]"/>
      <dgm:spPr>
        <a:xfrm>
          <a:off x="1990720" y="1519442"/>
          <a:ext cx="1857384" cy="1538084"/>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nchor="b" anchorCtr="0"/>
        <a:lstStyle/>
        <a:p>
          <a:r>
            <a:rPr lang="en-AU" b="1">
              <a:solidFill>
                <a:sysClr val="windowText" lastClr="000000"/>
              </a:solidFill>
              <a:latin typeface="Adobe Heiti Std R" pitchFamily="34" charset="-128"/>
              <a:ea typeface="Adobe Heiti Std R" pitchFamily="34" charset="-128"/>
              <a:cs typeface="+mn-cs"/>
            </a:rPr>
            <a:t>The Student</a:t>
          </a:r>
        </a:p>
        <a:p>
          <a:r>
            <a:rPr lang="en-AU">
              <a:solidFill>
                <a:sysClr val="windowText" lastClr="000000"/>
              </a:solidFill>
              <a:latin typeface="Calibri"/>
              <a:ea typeface="+mn-ea"/>
              <a:cs typeface="+mn-cs"/>
            </a:rPr>
            <a:t>Engagement</a:t>
          </a:r>
        </a:p>
        <a:p>
          <a:r>
            <a:rPr lang="en-AU">
              <a:solidFill>
                <a:sysClr val="windowText" lastClr="000000"/>
              </a:solidFill>
              <a:latin typeface="Calibri"/>
              <a:ea typeface="+mn-ea"/>
              <a:cs typeface="+mn-cs"/>
            </a:rPr>
            <a:t>and</a:t>
          </a:r>
        </a:p>
        <a:p>
          <a:r>
            <a:rPr lang="en-AU">
              <a:solidFill>
                <a:sysClr val="windowText" lastClr="000000"/>
              </a:solidFill>
              <a:latin typeface="Calibri"/>
              <a:ea typeface="+mn-ea"/>
              <a:cs typeface="+mn-cs"/>
            </a:rPr>
            <a:t>Achievement </a:t>
          </a:r>
        </a:p>
        <a:p>
          <a:endParaRPr lang="en-AU">
            <a:solidFill>
              <a:sysClr val="windowText" lastClr="000000"/>
            </a:solidFill>
            <a:latin typeface="Calibri"/>
            <a:ea typeface="+mn-ea"/>
            <a:cs typeface="+mn-cs"/>
          </a:endParaRPr>
        </a:p>
      </dgm:t>
    </dgm:pt>
    <dgm:pt modelId="{A4DFDB01-A295-4585-BB00-FFE86485F90C}" type="parTrans" cxnId="{78D1FB17-8B75-4446-B177-88A89E31B6E2}">
      <dgm:prSet/>
      <dgm:spPr/>
      <dgm:t>
        <a:bodyPr/>
        <a:lstStyle/>
        <a:p>
          <a:endParaRPr lang="en-AU"/>
        </a:p>
      </dgm:t>
    </dgm:pt>
    <dgm:pt modelId="{AE9B2B8B-5DCF-404A-BACF-72692CFD44DF}" type="sibTrans" cxnId="{78D1FB17-8B75-4446-B177-88A89E31B6E2}">
      <dgm:prSet/>
      <dgm:spPr/>
      <dgm:t>
        <a:bodyPr/>
        <a:lstStyle/>
        <a:p>
          <a:endParaRPr lang="en-AU"/>
        </a:p>
      </dgm:t>
    </dgm:pt>
    <dgm:pt modelId="{F8CE4FCC-BAA7-4E3F-B926-7062CE83A5C1}">
      <dgm:prSet phldrT="[Text]"/>
      <dgm:spPr>
        <a:xfrm>
          <a:off x="2351638" y="950"/>
          <a:ext cx="1135548" cy="1135548"/>
        </a:xfrm>
        <a:prstGeom prst="roundRect">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AU" b="1">
              <a:solidFill>
                <a:sysClr val="windowText" lastClr="000000"/>
              </a:solidFill>
              <a:latin typeface="Adobe Heiti Std R" pitchFamily="34" charset="-128"/>
              <a:ea typeface="Adobe Heiti Std R" pitchFamily="34" charset="-128"/>
              <a:cs typeface="+mn-cs"/>
            </a:rPr>
            <a:t>The Teacher</a:t>
          </a:r>
        </a:p>
      </dgm:t>
    </dgm:pt>
    <dgm:pt modelId="{23F22304-A1DA-4E75-96C4-6222D1FF8C57}" type="parTrans" cxnId="{AA114080-37E9-41DA-9295-729D4ABDEAF9}">
      <dgm:prSet/>
      <dgm:spPr/>
      <dgm:t>
        <a:bodyPr/>
        <a:lstStyle/>
        <a:p>
          <a:endParaRPr lang="en-AU"/>
        </a:p>
      </dgm:t>
    </dgm:pt>
    <dgm:pt modelId="{CC4535AE-C00D-4142-8CDA-F1B863AAD4A3}" type="sibTrans" cxnId="{AA114080-37E9-41DA-9295-729D4ABDEAF9}">
      <dgm:prSet/>
      <dgm:spPr>
        <a:xfrm>
          <a:off x="1158773" y="527845"/>
          <a:ext cx="3521278" cy="3521278"/>
        </a:xfrm>
        <a:prstGeom prst="blockArc">
          <a:avLst>
            <a:gd name="adj1" fmla="val 16200000"/>
            <a:gd name="adj2" fmla="val 20520000"/>
            <a:gd name="adj3" fmla="val 4644"/>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AU"/>
        </a:p>
      </dgm:t>
    </dgm:pt>
    <dgm:pt modelId="{AE56311C-1C69-4DD2-A3E9-58A9774B2511}">
      <dgm:prSet phldrT="[Text]"/>
      <dgm:spPr>
        <a:xfrm>
          <a:off x="3362487" y="3112024"/>
          <a:ext cx="1135548" cy="1135548"/>
        </a:xfrm>
        <a:prstGeom prst="ellipse">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AU">
              <a:solidFill>
                <a:sysClr val="windowText" lastClr="000000"/>
              </a:solidFill>
              <a:latin typeface="Calibri"/>
              <a:ea typeface="+mn-ea"/>
              <a:cs typeface="+mn-cs"/>
            </a:rPr>
            <a:t>Academic Self-concepts</a:t>
          </a:r>
        </a:p>
      </dgm:t>
    </dgm:pt>
    <dgm:pt modelId="{FDBCE67C-37AF-4BD0-8CB8-1B3D5EDED6DF}" type="parTrans" cxnId="{9B77B516-9E8F-4AC2-833E-AAE59EE949EC}">
      <dgm:prSet/>
      <dgm:spPr/>
      <dgm:t>
        <a:bodyPr/>
        <a:lstStyle/>
        <a:p>
          <a:endParaRPr lang="en-AU"/>
        </a:p>
      </dgm:t>
    </dgm:pt>
    <dgm:pt modelId="{95866020-B62A-41D4-A06B-CBEB41D24448}" type="sibTrans" cxnId="{9B77B516-9E8F-4AC2-833E-AAE59EE949EC}">
      <dgm:prSet/>
      <dgm:spPr>
        <a:xfrm>
          <a:off x="1158773" y="527845"/>
          <a:ext cx="3521278" cy="3521278"/>
        </a:xfrm>
        <a:prstGeom prst="blockArc">
          <a:avLst>
            <a:gd name="adj1" fmla="val 3240000"/>
            <a:gd name="adj2" fmla="val 7560000"/>
            <a:gd name="adj3" fmla="val 4644"/>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AU"/>
        </a:p>
      </dgm:t>
    </dgm:pt>
    <dgm:pt modelId="{88716CB8-1F37-4D17-82E6-5A4713A17C8D}">
      <dgm:prSet/>
      <dgm:spPr>
        <a:xfrm>
          <a:off x="716049" y="1189275"/>
          <a:ext cx="1135548" cy="1135548"/>
        </a:xfrm>
        <a:prstGeom prst="ellipse">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AU">
              <a:solidFill>
                <a:sysClr val="windowText" lastClr="000000"/>
              </a:solidFill>
              <a:latin typeface="Calibri"/>
              <a:ea typeface="+mn-ea"/>
              <a:cs typeface="+mn-cs"/>
            </a:rPr>
            <a:t>Cultural/ Aboriginal Education </a:t>
          </a:r>
        </a:p>
      </dgm:t>
    </dgm:pt>
    <dgm:pt modelId="{527BF10B-5002-4AFC-BA49-89A08BF34DB2}" type="parTrans" cxnId="{0A519DBC-427C-479E-BA41-30F070BDE7FF}">
      <dgm:prSet/>
      <dgm:spPr/>
      <dgm:t>
        <a:bodyPr/>
        <a:lstStyle/>
        <a:p>
          <a:endParaRPr lang="en-AU"/>
        </a:p>
      </dgm:t>
    </dgm:pt>
    <dgm:pt modelId="{EF9C04F6-2DAF-4E51-B03D-1CAB2A0B9400}" type="sibTrans" cxnId="{0A519DBC-427C-479E-BA41-30F070BDE7FF}">
      <dgm:prSet/>
      <dgm:spPr>
        <a:xfrm>
          <a:off x="1158773" y="527845"/>
          <a:ext cx="3521278" cy="3521278"/>
        </a:xfrm>
        <a:prstGeom prst="blockArc">
          <a:avLst>
            <a:gd name="adj1" fmla="val 11880000"/>
            <a:gd name="adj2" fmla="val 16200000"/>
            <a:gd name="adj3" fmla="val 4644"/>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AU"/>
        </a:p>
      </dgm:t>
    </dgm:pt>
    <dgm:pt modelId="{3889AE3A-1145-4A16-A372-F51B4647BB80}">
      <dgm:prSet/>
      <dgm:spPr>
        <a:xfrm>
          <a:off x="1340788" y="3112024"/>
          <a:ext cx="1135548" cy="1135548"/>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AU">
              <a:solidFill>
                <a:sysClr val="windowText" lastClr="000000"/>
              </a:solidFill>
              <a:latin typeface="Calibri"/>
              <a:ea typeface="+mn-ea"/>
              <a:cs typeface="+mn-cs"/>
            </a:rPr>
            <a:t>Teaching Strategies</a:t>
          </a:r>
        </a:p>
      </dgm:t>
    </dgm:pt>
    <dgm:pt modelId="{B6147A58-A121-4A9C-85E5-5D4EC22A0B31}" type="parTrans" cxnId="{B4A129E6-5A31-4D9B-95C0-CD8129EEDABE}">
      <dgm:prSet/>
      <dgm:spPr/>
      <dgm:t>
        <a:bodyPr/>
        <a:lstStyle/>
        <a:p>
          <a:endParaRPr lang="en-AU"/>
        </a:p>
      </dgm:t>
    </dgm:pt>
    <dgm:pt modelId="{37FF0FCD-2691-487F-B0CF-8D339EA20423}" type="sibTrans" cxnId="{B4A129E6-5A31-4D9B-95C0-CD8129EEDABE}">
      <dgm:prSet/>
      <dgm:spPr>
        <a:xfrm>
          <a:off x="1158773" y="527845"/>
          <a:ext cx="3521278" cy="3521278"/>
        </a:xfrm>
        <a:prstGeom prst="blockArc">
          <a:avLst>
            <a:gd name="adj1" fmla="val 7560000"/>
            <a:gd name="adj2" fmla="val 11880000"/>
            <a:gd name="adj3" fmla="val 4644"/>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AU"/>
        </a:p>
      </dgm:t>
    </dgm:pt>
    <dgm:pt modelId="{F00C7486-B5F7-4356-B2F0-23E6E797B395}">
      <dgm:prSet/>
      <dgm:spPr>
        <a:xfrm>
          <a:off x="3987226" y="1189275"/>
          <a:ext cx="1135548" cy="1135548"/>
        </a:xfrm>
        <a:prstGeom prst="ellipse">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AU">
              <a:solidFill>
                <a:sysClr val="windowText" lastClr="000000"/>
              </a:solidFill>
              <a:latin typeface="Calibri"/>
              <a:ea typeface="+mn-ea"/>
              <a:cs typeface="+mn-cs"/>
            </a:rPr>
            <a:t>Classroom Climate</a:t>
          </a:r>
        </a:p>
      </dgm:t>
    </dgm:pt>
    <dgm:pt modelId="{CAABEAF6-9DDC-4CA4-8AA9-C3B840568018}" type="parTrans" cxnId="{3DE04BC7-F64D-48D1-8DD3-4BEDA91AFF64}">
      <dgm:prSet/>
      <dgm:spPr/>
      <dgm:t>
        <a:bodyPr/>
        <a:lstStyle/>
        <a:p>
          <a:endParaRPr lang="en-AU"/>
        </a:p>
      </dgm:t>
    </dgm:pt>
    <dgm:pt modelId="{359983E5-76C9-41C6-8406-0862B7AA9386}" type="sibTrans" cxnId="{3DE04BC7-F64D-48D1-8DD3-4BEDA91AFF64}">
      <dgm:prSet/>
      <dgm:spPr>
        <a:xfrm>
          <a:off x="1158773" y="527845"/>
          <a:ext cx="3521278" cy="3521278"/>
        </a:xfrm>
        <a:prstGeom prst="blockArc">
          <a:avLst>
            <a:gd name="adj1" fmla="val 20520000"/>
            <a:gd name="adj2" fmla="val 3240000"/>
            <a:gd name="adj3" fmla="val 4644"/>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gm:spPr>
      <dgm:t>
        <a:bodyPr/>
        <a:lstStyle/>
        <a:p>
          <a:endParaRPr lang="en-AU"/>
        </a:p>
      </dgm:t>
    </dgm:pt>
    <dgm:pt modelId="{2EF955E5-EB43-4378-A312-321BA5FE29B3}" type="pres">
      <dgm:prSet presAssocID="{B6F9CC11-F7D0-438C-9437-12288B0F2389}" presName="Name0" presStyleCnt="0">
        <dgm:presLayoutVars>
          <dgm:chMax val="1"/>
          <dgm:dir/>
          <dgm:animLvl val="ctr"/>
          <dgm:resizeHandles val="exact"/>
        </dgm:presLayoutVars>
      </dgm:prSet>
      <dgm:spPr/>
      <dgm:t>
        <a:bodyPr/>
        <a:lstStyle/>
        <a:p>
          <a:endParaRPr lang="en-AU"/>
        </a:p>
      </dgm:t>
    </dgm:pt>
    <dgm:pt modelId="{9FAB2619-5D7C-408F-8FF5-038CE6C5BC4D}" type="pres">
      <dgm:prSet presAssocID="{E156F578-A9FF-4EC1-A5A6-6EFE782A5852}" presName="centerShape" presStyleLbl="node0" presStyleIdx="0" presStyleCnt="1" custScaleX="114497" custScaleY="94814"/>
      <dgm:spPr>
        <a:prstGeom prst="roundRect">
          <a:avLst/>
        </a:prstGeom>
      </dgm:spPr>
      <dgm:t>
        <a:bodyPr/>
        <a:lstStyle/>
        <a:p>
          <a:endParaRPr lang="en-AU"/>
        </a:p>
      </dgm:t>
    </dgm:pt>
    <dgm:pt modelId="{74F9E770-D48D-4A1D-BB1A-31EE03C077F5}" type="pres">
      <dgm:prSet presAssocID="{F8CE4FCC-BAA7-4E3F-B926-7062CE83A5C1}" presName="node" presStyleLbl="node1" presStyleIdx="0" presStyleCnt="5" custRadScaleRad="100222" custRadScaleInc="-15843">
        <dgm:presLayoutVars>
          <dgm:bulletEnabled val="1"/>
        </dgm:presLayoutVars>
      </dgm:prSet>
      <dgm:spPr>
        <a:prstGeom prst="roundRect">
          <a:avLst/>
        </a:prstGeom>
      </dgm:spPr>
      <dgm:t>
        <a:bodyPr/>
        <a:lstStyle/>
        <a:p>
          <a:endParaRPr lang="en-AU"/>
        </a:p>
      </dgm:t>
    </dgm:pt>
    <dgm:pt modelId="{40B9E18F-2548-4BDA-A0B2-36FA3BD3B666}" type="pres">
      <dgm:prSet presAssocID="{F8CE4FCC-BAA7-4E3F-B926-7062CE83A5C1}" presName="dummy" presStyleCnt="0"/>
      <dgm:spPr/>
    </dgm:pt>
    <dgm:pt modelId="{C3B07F84-C945-4F52-B66A-38EDAF872ECF}" type="pres">
      <dgm:prSet presAssocID="{CC4535AE-C00D-4142-8CDA-F1B863AAD4A3}" presName="sibTrans" presStyleLbl="sibTrans2D1" presStyleIdx="0" presStyleCnt="5"/>
      <dgm:spPr/>
      <dgm:t>
        <a:bodyPr/>
        <a:lstStyle/>
        <a:p>
          <a:endParaRPr lang="en-AU"/>
        </a:p>
      </dgm:t>
    </dgm:pt>
    <dgm:pt modelId="{1887493B-3DC7-4EA5-9CD1-A88AA2DD00E2}" type="pres">
      <dgm:prSet presAssocID="{F00C7486-B5F7-4356-B2F0-23E6E797B395}" presName="node" presStyleLbl="node1" presStyleIdx="1" presStyleCnt="5">
        <dgm:presLayoutVars>
          <dgm:bulletEnabled val="1"/>
        </dgm:presLayoutVars>
      </dgm:prSet>
      <dgm:spPr/>
      <dgm:t>
        <a:bodyPr/>
        <a:lstStyle/>
        <a:p>
          <a:endParaRPr lang="en-AU"/>
        </a:p>
      </dgm:t>
    </dgm:pt>
    <dgm:pt modelId="{13944910-F815-485E-B012-294A038DE2EC}" type="pres">
      <dgm:prSet presAssocID="{F00C7486-B5F7-4356-B2F0-23E6E797B395}" presName="dummy" presStyleCnt="0"/>
      <dgm:spPr/>
    </dgm:pt>
    <dgm:pt modelId="{EF05073F-4C41-4386-A4B6-ADFCCCF09868}" type="pres">
      <dgm:prSet presAssocID="{359983E5-76C9-41C6-8406-0862B7AA9386}" presName="sibTrans" presStyleLbl="sibTrans2D1" presStyleIdx="1" presStyleCnt="5"/>
      <dgm:spPr/>
      <dgm:t>
        <a:bodyPr/>
        <a:lstStyle/>
        <a:p>
          <a:endParaRPr lang="en-AU"/>
        </a:p>
      </dgm:t>
    </dgm:pt>
    <dgm:pt modelId="{FB7073B9-47A4-4A76-B97A-FBB93EA8A8C8}" type="pres">
      <dgm:prSet presAssocID="{AE56311C-1C69-4DD2-A3E9-58A9774B2511}" presName="node" presStyleLbl="node1" presStyleIdx="2" presStyleCnt="5">
        <dgm:presLayoutVars>
          <dgm:bulletEnabled val="1"/>
        </dgm:presLayoutVars>
      </dgm:prSet>
      <dgm:spPr/>
      <dgm:t>
        <a:bodyPr/>
        <a:lstStyle/>
        <a:p>
          <a:endParaRPr lang="en-AU"/>
        </a:p>
      </dgm:t>
    </dgm:pt>
    <dgm:pt modelId="{1622D5D7-C50A-40CF-8B61-3401F61D4D9F}" type="pres">
      <dgm:prSet presAssocID="{AE56311C-1C69-4DD2-A3E9-58A9774B2511}" presName="dummy" presStyleCnt="0"/>
      <dgm:spPr/>
    </dgm:pt>
    <dgm:pt modelId="{15E02DA5-4D31-49CF-8B32-B7F34A40E8BC}" type="pres">
      <dgm:prSet presAssocID="{95866020-B62A-41D4-A06B-CBEB41D24448}" presName="sibTrans" presStyleLbl="sibTrans2D1" presStyleIdx="2" presStyleCnt="5"/>
      <dgm:spPr/>
      <dgm:t>
        <a:bodyPr/>
        <a:lstStyle/>
        <a:p>
          <a:endParaRPr lang="en-AU"/>
        </a:p>
      </dgm:t>
    </dgm:pt>
    <dgm:pt modelId="{BC010403-384F-4A24-BD37-15EB094C0B0D}" type="pres">
      <dgm:prSet presAssocID="{3889AE3A-1145-4A16-A372-F51B4647BB80}" presName="node" presStyleLbl="node1" presStyleIdx="3" presStyleCnt="5">
        <dgm:presLayoutVars>
          <dgm:bulletEnabled val="1"/>
        </dgm:presLayoutVars>
      </dgm:prSet>
      <dgm:spPr/>
      <dgm:t>
        <a:bodyPr/>
        <a:lstStyle/>
        <a:p>
          <a:endParaRPr lang="en-AU"/>
        </a:p>
      </dgm:t>
    </dgm:pt>
    <dgm:pt modelId="{665AEF49-F3A2-44C6-9700-DE92329A0E42}" type="pres">
      <dgm:prSet presAssocID="{3889AE3A-1145-4A16-A372-F51B4647BB80}" presName="dummy" presStyleCnt="0"/>
      <dgm:spPr/>
    </dgm:pt>
    <dgm:pt modelId="{FBF18DB1-CD5D-47D3-84B9-69DB47D880AF}" type="pres">
      <dgm:prSet presAssocID="{37FF0FCD-2691-487F-B0CF-8D339EA20423}" presName="sibTrans" presStyleLbl="sibTrans2D1" presStyleIdx="3" presStyleCnt="5"/>
      <dgm:spPr/>
      <dgm:t>
        <a:bodyPr/>
        <a:lstStyle/>
        <a:p>
          <a:endParaRPr lang="en-AU"/>
        </a:p>
      </dgm:t>
    </dgm:pt>
    <dgm:pt modelId="{809C8FF0-9490-4008-A7BC-FF4065175192}" type="pres">
      <dgm:prSet presAssocID="{88716CB8-1F37-4D17-82E6-5A4713A17C8D}" presName="node" presStyleLbl="node1" presStyleIdx="4" presStyleCnt="5">
        <dgm:presLayoutVars>
          <dgm:bulletEnabled val="1"/>
        </dgm:presLayoutVars>
      </dgm:prSet>
      <dgm:spPr/>
      <dgm:t>
        <a:bodyPr/>
        <a:lstStyle/>
        <a:p>
          <a:endParaRPr lang="en-AU"/>
        </a:p>
      </dgm:t>
    </dgm:pt>
    <dgm:pt modelId="{1005BF3B-F91F-4969-AC93-3B00512E497B}" type="pres">
      <dgm:prSet presAssocID="{88716CB8-1F37-4D17-82E6-5A4713A17C8D}" presName="dummy" presStyleCnt="0"/>
      <dgm:spPr/>
    </dgm:pt>
    <dgm:pt modelId="{6BE27D67-0434-47B1-9AE7-0ECD43441686}" type="pres">
      <dgm:prSet presAssocID="{EF9C04F6-2DAF-4E51-B03D-1CAB2A0B9400}" presName="sibTrans" presStyleLbl="sibTrans2D1" presStyleIdx="4" presStyleCnt="5"/>
      <dgm:spPr/>
      <dgm:t>
        <a:bodyPr/>
        <a:lstStyle/>
        <a:p>
          <a:endParaRPr lang="en-AU"/>
        </a:p>
      </dgm:t>
    </dgm:pt>
  </dgm:ptLst>
  <dgm:cxnLst>
    <dgm:cxn modelId="{7AA7114F-DEA7-41E0-8943-D61E224D2B61}" type="presOf" srcId="{88716CB8-1F37-4D17-82E6-5A4713A17C8D}" destId="{809C8FF0-9490-4008-A7BC-FF4065175192}" srcOrd="0" destOrd="0" presId="urn:microsoft.com/office/officeart/2005/8/layout/radial6"/>
    <dgm:cxn modelId="{F94C4665-0890-4571-A6CD-F1136A01C22A}" type="presOf" srcId="{F00C7486-B5F7-4356-B2F0-23E6E797B395}" destId="{1887493B-3DC7-4EA5-9CD1-A88AA2DD00E2}" srcOrd="0" destOrd="0" presId="urn:microsoft.com/office/officeart/2005/8/layout/radial6"/>
    <dgm:cxn modelId="{4C3459CB-2E78-4C30-979F-E46AE1852772}" type="presOf" srcId="{359983E5-76C9-41C6-8406-0862B7AA9386}" destId="{EF05073F-4C41-4386-A4B6-ADFCCCF09868}" srcOrd="0" destOrd="0" presId="urn:microsoft.com/office/officeart/2005/8/layout/radial6"/>
    <dgm:cxn modelId="{1DD8AA16-73D7-442E-9D2D-D55BCD578803}" type="presOf" srcId="{EF9C04F6-2DAF-4E51-B03D-1CAB2A0B9400}" destId="{6BE27D67-0434-47B1-9AE7-0ECD43441686}" srcOrd="0" destOrd="0" presId="urn:microsoft.com/office/officeart/2005/8/layout/radial6"/>
    <dgm:cxn modelId="{3DE04BC7-F64D-48D1-8DD3-4BEDA91AFF64}" srcId="{E156F578-A9FF-4EC1-A5A6-6EFE782A5852}" destId="{F00C7486-B5F7-4356-B2F0-23E6E797B395}" srcOrd="1" destOrd="0" parTransId="{CAABEAF6-9DDC-4CA4-8AA9-C3B840568018}" sibTransId="{359983E5-76C9-41C6-8406-0862B7AA9386}"/>
    <dgm:cxn modelId="{0A519DBC-427C-479E-BA41-30F070BDE7FF}" srcId="{E156F578-A9FF-4EC1-A5A6-6EFE782A5852}" destId="{88716CB8-1F37-4D17-82E6-5A4713A17C8D}" srcOrd="4" destOrd="0" parTransId="{527BF10B-5002-4AFC-BA49-89A08BF34DB2}" sibTransId="{EF9C04F6-2DAF-4E51-B03D-1CAB2A0B9400}"/>
    <dgm:cxn modelId="{5E9100CE-FBFB-4C76-97CA-DD460C6FC203}" type="presOf" srcId="{B6F9CC11-F7D0-438C-9437-12288B0F2389}" destId="{2EF955E5-EB43-4378-A312-321BA5FE29B3}" srcOrd="0" destOrd="0" presId="urn:microsoft.com/office/officeart/2005/8/layout/radial6"/>
    <dgm:cxn modelId="{78D1FB17-8B75-4446-B177-88A89E31B6E2}" srcId="{B6F9CC11-F7D0-438C-9437-12288B0F2389}" destId="{E156F578-A9FF-4EC1-A5A6-6EFE782A5852}" srcOrd="0" destOrd="0" parTransId="{A4DFDB01-A295-4585-BB00-FFE86485F90C}" sibTransId="{AE9B2B8B-5DCF-404A-BACF-72692CFD44DF}"/>
    <dgm:cxn modelId="{41BFCC11-459B-4E59-986F-6798057B8B30}" type="presOf" srcId="{3889AE3A-1145-4A16-A372-F51B4647BB80}" destId="{BC010403-384F-4A24-BD37-15EB094C0B0D}" srcOrd="0" destOrd="0" presId="urn:microsoft.com/office/officeart/2005/8/layout/radial6"/>
    <dgm:cxn modelId="{7122FB07-0209-466A-81A0-C4BA2216ECD7}" type="presOf" srcId="{CC4535AE-C00D-4142-8CDA-F1B863AAD4A3}" destId="{C3B07F84-C945-4F52-B66A-38EDAF872ECF}" srcOrd="0" destOrd="0" presId="urn:microsoft.com/office/officeart/2005/8/layout/radial6"/>
    <dgm:cxn modelId="{C3CAD8A2-B757-43D8-B313-39157FEB17A3}" type="presOf" srcId="{E156F578-A9FF-4EC1-A5A6-6EFE782A5852}" destId="{9FAB2619-5D7C-408F-8FF5-038CE6C5BC4D}" srcOrd="0" destOrd="0" presId="urn:microsoft.com/office/officeart/2005/8/layout/radial6"/>
    <dgm:cxn modelId="{9B77B516-9E8F-4AC2-833E-AAE59EE949EC}" srcId="{E156F578-A9FF-4EC1-A5A6-6EFE782A5852}" destId="{AE56311C-1C69-4DD2-A3E9-58A9774B2511}" srcOrd="2" destOrd="0" parTransId="{FDBCE67C-37AF-4BD0-8CB8-1B3D5EDED6DF}" sibTransId="{95866020-B62A-41D4-A06B-CBEB41D24448}"/>
    <dgm:cxn modelId="{073E6978-0AC4-4A0E-B90F-70B072851323}" type="presOf" srcId="{F8CE4FCC-BAA7-4E3F-B926-7062CE83A5C1}" destId="{74F9E770-D48D-4A1D-BB1A-31EE03C077F5}" srcOrd="0" destOrd="0" presId="urn:microsoft.com/office/officeart/2005/8/layout/radial6"/>
    <dgm:cxn modelId="{AA114080-37E9-41DA-9295-729D4ABDEAF9}" srcId="{E156F578-A9FF-4EC1-A5A6-6EFE782A5852}" destId="{F8CE4FCC-BAA7-4E3F-B926-7062CE83A5C1}" srcOrd="0" destOrd="0" parTransId="{23F22304-A1DA-4E75-96C4-6222D1FF8C57}" sibTransId="{CC4535AE-C00D-4142-8CDA-F1B863AAD4A3}"/>
    <dgm:cxn modelId="{B4A129E6-5A31-4D9B-95C0-CD8129EEDABE}" srcId="{E156F578-A9FF-4EC1-A5A6-6EFE782A5852}" destId="{3889AE3A-1145-4A16-A372-F51B4647BB80}" srcOrd="3" destOrd="0" parTransId="{B6147A58-A121-4A9C-85E5-5D4EC22A0B31}" sibTransId="{37FF0FCD-2691-487F-B0CF-8D339EA20423}"/>
    <dgm:cxn modelId="{4331FED0-0EAD-4C53-BD62-DCAD2EA434D2}" type="presOf" srcId="{95866020-B62A-41D4-A06B-CBEB41D24448}" destId="{15E02DA5-4D31-49CF-8B32-B7F34A40E8BC}" srcOrd="0" destOrd="0" presId="urn:microsoft.com/office/officeart/2005/8/layout/radial6"/>
    <dgm:cxn modelId="{4205D883-41B6-4D56-97CE-09DD7BB31F37}" type="presOf" srcId="{37FF0FCD-2691-487F-B0CF-8D339EA20423}" destId="{FBF18DB1-CD5D-47D3-84B9-69DB47D880AF}" srcOrd="0" destOrd="0" presId="urn:microsoft.com/office/officeart/2005/8/layout/radial6"/>
    <dgm:cxn modelId="{AB057964-0B21-4A8B-8BA8-0A94015956C0}" type="presOf" srcId="{AE56311C-1C69-4DD2-A3E9-58A9774B2511}" destId="{FB7073B9-47A4-4A76-B97A-FBB93EA8A8C8}" srcOrd="0" destOrd="0" presId="urn:microsoft.com/office/officeart/2005/8/layout/radial6"/>
    <dgm:cxn modelId="{33755F78-C204-4522-8273-EBD4344854D4}" type="presParOf" srcId="{2EF955E5-EB43-4378-A312-321BA5FE29B3}" destId="{9FAB2619-5D7C-408F-8FF5-038CE6C5BC4D}" srcOrd="0" destOrd="0" presId="urn:microsoft.com/office/officeart/2005/8/layout/radial6"/>
    <dgm:cxn modelId="{32F2E9C7-B6A1-45B7-A3CA-2F0A7C7CF88F}" type="presParOf" srcId="{2EF955E5-EB43-4378-A312-321BA5FE29B3}" destId="{74F9E770-D48D-4A1D-BB1A-31EE03C077F5}" srcOrd="1" destOrd="0" presId="urn:microsoft.com/office/officeart/2005/8/layout/radial6"/>
    <dgm:cxn modelId="{E76BB2D8-0501-4765-9345-A6B3D0884257}" type="presParOf" srcId="{2EF955E5-EB43-4378-A312-321BA5FE29B3}" destId="{40B9E18F-2548-4BDA-A0B2-36FA3BD3B666}" srcOrd="2" destOrd="0" presId="urn:microsoft.com/office/officeart/2005/8/layout/radial6"/>
    <dgm:cxn modelId="{ADFF7BC4-8538-4B11-B3CD-8786AA96AF5E}" type="presParOf" srcId="{2EF955E5-EB43-4378-A312-321BA5FE29B3}" destId="{C3B07F84-C945-4F52-B66A-38EDAF872ECF}" srcOrd="3" destOrd="0" presId="urn:microsoft.com/office/officeart/2005/8/layout/radial6"/>
    <dgm:cxn modelId="{27021177-0883-48AE-9D67-7925D22E7A26}" type="presParOf" srcId="{2EF955E5-EB43-4378-A312-321BA5FE29B3}" destId="{1887493B-3DC7-4EA5-9CD1-A88AA2DD00E2}" srcOrd="4" destOrd="0" presId="urn:microsoft.com/office/officeart/2005/8/layout/radial6"/>
    <dgm:cxn modelId="{D5AE3940-3FEB-45CE-8019-B6DA3DC5E327}" type="presParOf" srcId="{2EF955E5-EB43-4378-A312-321BA5FE29B3}" destId="{13944910-F815-485E-B012-294A038DE2EC}" srcOrd="5" destOrd="0" presId="urn:microsoft.com/office/officeart/2005/8/layout/radial6"/>
    <dgm:cxn modelId="{10200D03-8434-4EE6-8511-8392BC31F433}" type="presParOf" srcId="{2EF955E5-EB43-4378-A312-321BA5FE29B3}" destId="{EF05073F-4C41-4386-A4B6-ADFCCCF09868}" srcOrd="6" destOrd="0" presId="urn:microsoft.com/office/officeart/2005/8/layout/radial6"/>
    <dgm:cxn modelId="{7C3831CF-B8E8-4CC3-AF12-73DB847C9EB7}" type="presParOf" srcId="{2EF955E5-EB43-4378-A312-321BA5FE29B3}" destId="{FB7073B9-47A4-4A76-B97A-FBB93EA8A8C8}" srcOrd="7" destOrd="0" presId="urn:microsoft.com/office/officeart/2005/8/layout/radial6"/>
    <dgm:cxn modelId="{A02B29AD-1FF4-4786-93C1-C99C39DBD2F9}" type="presParOf" srcId="{2EF955E5-EB43-4378-A312-321BA5FE29B3}" destId="{1622D5D7-C50A-40CF-8B61-3401F61D4D9F}" srcOrd="8" destOrd="0" presId="urn:microsoft.com/office/officeart/2005/8/layout/radial6"/>
    <dgm:cxn modelId="{EEDA504C-6A8A-40EC-8A9A-9474E4914FA5}" type="presParOf" srcId="{2EF955E5-EB43-4378-A312-321BA5FE29B3}" destId="{15E02DA5-4D31-49CF-8B32-B7F34A40E8BC}" srcOrd="9" destOrd="0" presId="urn:microsoft.com/office/officeart/2005/8/layout/radial6"/>
    <dgm:cxn modelId="{ADB089D1-5C4A-42AF-8F71-578B298DCB86}" type="presParOf" srcId="{2EF955E5-EB43-4378-A312-321BA5FE29B3}" destId="{BC010403-384F-4A24-BD37-15EB094C0B0D}" srcOrd="10" destOrd="0" presId="urn:microsoft.com/office/officeart/2005/8/layout/radial6"/>
    <dgm:cxn modelId="{8F72E279-0B52-4FF3-AF28-223891FBA976}" type="presParOf" srcId="{2EF955E5-EB43-4378-A312-321BA5FE29B3}" destId="{665AEF49-F3A2-44C6-9700-DE92329A0E42}" srcOrd="11" destOrd="0" presId="urn:microsoft.com/office/officeart/2005/8/layout/radial6"/>
    <dgm:cxn modelId="{D13C4A3D-C574-472A-B693-B678472A1A59}" type="presParOf" srcId="{2EF955E5-EB43-4378-A312-321BA5FE29B3}" destId="{FBF18DB1-CD5D-47D3-84B9-69DB47D880AF}" srcOrd="12" destOrd="0" presId="urn:microsoft.com/office/officeart/2005/8/layout/radial6"/>
    <dgm:cxn modelId="{65013DEE-535E-425D-9B14-09F27215B8A7}" type="presParOf" srcId="{2EF955E5-EB43-4378-A312-321BA5FE29B3}" destId="{809C8FF0-9490-4008-A7BC-FF4065175192}" srcOrd="13" destOrd="0" presId="urn:microsoft.com/office/officeart/2005/8/layout/radial6"/>
    <dgm:cxn modelId="{EE535F1E-C9AE-43F3-86D2-C9C813AF119D}" type="presParOf" srcId="{2EF955E5-EB43-4378-A312-321BA5FE29B3}" destId="{1005BF3B-F91F-4969-AC93-3B00512E497B}" srcOrd="14" destOrd="0" presId="urn:microsoft.com/office/officeart/2005/8/layout/radial6"/>
    <dgm:cxn modelId="{33E41327-E8A6-425B-9948-32C8CFBA6437}" type="presParOf" srcId="{2EF955E5-EB43-4378-A312-321BA5FE29B3}" destId="{6BE27D67-0434-47B1-9AE7-0ECD43441686}"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835F8-9056-4D88-82FB-5CC410E7FDC8}"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AU"/>
        </a:p>
      </dgm:t>
    </dgm:pt>
    <dgm:pt modelId="{979E1922-6516-46C1-9B60-0E12A440E683}">
      <dgm:prSet phldrT="[Text]"/>
      <dgm:spPr>
        <a:xfrm>
          <a:off x="0" y="0"/>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dirty="0" smtClean="0">
              <a:solidFill>
                <a:sysClr val="window" lastClr="FFFFFF"/>
              </a:solidFill>
              <a:latin typeface="Tw Cen MT"/>
              <a:ea typeface="+mn-ea"/>
              <a:cs typeface="+mn-cs"/>
            </a:rPr>
            <a:t>Focus on seeding success models rather than deficit models </a:t>
          </a:r>
          <a:endParaRPr lang="en-AU" dirty="0">
            <a:solidFill>
              <a:sysClr val="window" lastClr="FFFFFF"/>
            </a:solidFill>
            <a:latin typeface="Tw Cen MT"/>
            <a:ea typeface="+mn-ea"/>
            <a:cs typeface="+mn-cs"/>
          </a:endParaRPr>
        </a:p>
      </dgm:t>
    </dgm:pt>
    <dgm:pt modelId="{49DDE5AC-F3E2-4CDF-BD38-1F15B947EC06}" type="parTrans" cxnId="{CDAE1B4D-901B-4B3F-A0B7-1703D7E37528}">
      <dgm:prSet/>
      <dgm:spPr/>
      <dgm:t>
        <a:bodyPr/>
        <a:lstStyle/>
        <a:p>
          <a:endParaRPr lang="en-AU"/>
        </a:p>
      </dgm:t>
    </dgm:pt>
    <dgm:pt modelId="{BC15DFA4-C00E-45A7-9173-61CC77B06C75}" type="sibTrans" cxnId="{CDAE1B4D-901B-4B3F-A0B7-1703D7E37528}">
      <dgm:prSet/>
      <dgm:spPr/>
      <dgm:t>
        <a:bodyPr/>
        <a:lstStyle/>
        <a:p>
          <a:endParaRPr lang="en-AU"/>
        </a:p>
      </dgm:t>
    </dgm:pt>
    <dgm:pt modelId="{FE3883EA-81D3-49C6-8CBF-7F6BEA9D5D4E}">
      <dgm:prSet phldrT="[Text]"/>
      <dgm:spPr>
        <a:xfrm>
          <a:off x="0" y="687585"/>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dirty="0" smtClean="0">
              <a:solidFill>
                <a:sysClr val="window" lastClr="FFFFFF"/>
              </a:solidFill>
              <a:latin typeface="Tw Cen MT"/>
              <a:ea typeface="+mn-ea"/>
              <a:cs typeface="+mn-cs"/>
            </a:rPr>
            <a:t>Capitalising on advances in international theory, research, and measurement</a:t>
          </a:r>
          <a:endParaRPr lang="en-AU" dirty="0">
            <a:solidFill>
              <a:sysClr val="window" lastClr="FFFFFF"/>
            </a:solidFill>
            <a:latin typeface="Tw Cen MT"/>
            <a:ea typeface="+mn-ea"/>
            <a:cs typeface="+mn-cs"/>
          </a:endParaRPr>
        </a:p>
      </dgm:t>
    </dgm:pt>
    <dgm:pt modelId="{85632D12-3706-4798-AABE-965C43C713A6}" type="parTrans" cxnId="{B2E29A0E-088A-471C-8287-4185F6D3ED15}">
      <dgm:prSet/>
      <dgm:spPr/>
      <dgm:t>
        <a:bodyPr/>
        <a:lstStyle/>
        <a:p>
          <a:endParaRPr lang="en-AU"/>
        </a:p>
      </dgm:t>
    </dgm:pt>
    <dgm:pt modelId="{DCC3FC41-7F18-464B-AE81-A8CB2043D60C}" type="sibTrans" cxnId="{B2E29A0E-088A-471C-8287-4185F6D3ED15}">
      <dgm:prSet/>
      <dgm:spPr/>
      <dgm:t>
        <a:bodyPr/>
        <a:lstStyle/>
        <a:p>
          <a:endParaRPr lang="en-AU"/>
        </a:p>
      </dgm:t>
    </dgm:pt>
    <dgm:pt modelId="{4C78C5F2-62CF-4556-BC9C-131582F772EF}">
      <dgm:prSet/>
      <dgm:spPr>
        <a:xfrm>
          <a:off x="0" y="2062757"/>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dirty="0" smtClean="0">
              <a:solidFill>
                <a:sysClr val="window" lastClr="FFFFFF"/>
              </a:solidFill>
              <a:latin typeface="Tw Cen MT"/>
              <a:ea typeface="+mn-ea"/>
              <a:cs typeface="+mn-cs"/>
            </a:rPr>
            <a:t>Testing the psychometric properties of the instrumentation with Aboriginal populations</a:t>
          </a:r>
          <a:endParaRPr lang="en-AU" dirty="0">
            <a:solidFill>
              <a:sysClr val="window" lastClr="FFFFFF"/>
            </a:solidFill>
            <a:latin typeface="Tw Cen MT"/>
            <a:ea typeface="+mn-ea"/>
            <a:cs typeface="+mn-cs"/>
          </a:endParaRPr>
        </a:p>
      </dgm:t>
    </dgm:pt>
    <dgm:pt modelId="{F0ABFC54-8E51-4C53-9EDE-2039AB05628A}" type="parTrans" cxnId="{D637B949-3AD9-4028-A5ED-039603E3DE99}">
      <dgm:prSet/>
      <dgm:spPr/>
      <dgm:t>
        <a:bodyPr/>
        <a:lstStyle/>
        <a:p>
          <a:endParaRPr lang="en-AU"/>
        </a:p>
      </dgm:t>
    </dgm:pt>
    <dgm:pt modelId="{CB098A64-F30C-4477-BB95-CA815E01DDCE}" type="sibTrans" cxnId="{D637B949-3AD9-4028-A5ED-039603E3DE99}">
      <dgm:prSet/>
      <dgm:spPr/>
      <dgm:t>
        <a:bodyPr/>
        <a:lstStyle/>
        <a:p>
          <a:endParaRPr lang="en-AU"/>
        </a:p>
      </dgm:t>
    </dgm:pt>
    <dgm:pt modelId="{DDCD2D2E-A108-4596-BCEB-00A8AF50ABD1}">
      <dgm:prSet/>
      <dgm:spPr>
        <a:xfrm>
          <a:off x="0" y="1375171"/>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smtClean="0">
              <a:solidFill>
                <a:sysClr val="window" lastClr="FFFFFF"/>
              </a:solidFill>
              <a:latin typeface="Tw Cen MT"/>
              <a:ea typeface="+mn-ea"/>
              <a:cs typeface="+mn-cs"/>
            </a:rPr>
            <a:t>Undertaking causal modelling research with other age samples </a:t>
          </a:r>
          <a:endParaRPr lang="en-AU">
            <a:solidFill>
              <a:sysClr val="window" lastClr="FFFFFF"/>
            </a:solidFill>
            <a:latin typeface="Tw Cen MT"/>
            <a:ea typeface="+mn-ea"/>
            <a:cs typeface="+mn-cs"/>
          </a:endParaRPr>
        </a:p>
      </dgm:t>
    </dgm:pt>
    <dgm:pt modelId="{DEC22B60-F75B-40A8-8023-5ED5D7EF2B4A}" type="parTrans" cxnId="{10434C72-A4C9-4A6D-82FF-2F6E024162F5}">
      <dgm:prSet/>
      <dgm:spPr/>
      <dgm:t>
        <a:bodyPr/>
        <a:lstStyle/>
        <a:p>
          <a:endParaRPr lang="en-AU"/>
        </a:p>
      </dgm:t>
    </dgm:pt>
    <dgm:pt modelId="{57AAE4A6-E68C-4EC8-8C51-94D56E1FAC47}" type="sibTrans" cxnId="{10434C72-A4C9-4A6D-82FF-2F6E024162F5}">
      <dgm:prSet/>
      <dgm:spPr/>
      <dgm:t>
        <a:bodyPr/>
        <a:lstStyle/>
        <a:p>
          <a:endParaRPr lang="en-AU"/>
        </a:p>
      </dgm:t>
    </dgm:pt>
    <dgm:pt modelId="{F6833D79-DFDC-40F0-965D-3F02857D51B3}">
      <dgm:prSet/>
      <dgm:spPr>
        <a:xfrm>
          <a:off x="0" y="2750343"/>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smtClean="0">
              <a:solidFill>
                <a:sysClr val="window" lastClr="FFFFFF"/>
              </a:solidFill>
              <a:latin typeface="Tw Cen MT"/>
              <a:ea typeface="+mn-ea"/>
              <a:cs typeface="+mn-cs"/>
            </a:rPr>
            <a:t>Utilising a longer time lag between waves of administration</a:t>
          </a:r>
          <a:endParaRPr lang="en-AU">
            <a:solidFill>
              <a:sysClr val="window" lastClr="FFFFFF"/>
            </a:solidFill>
            <a:latin typeface="Tw Cen MT"/>
            <a:ea typeface="+mn-ea"/>
            <a:cs typeface="+mn-cs"/>
          </a:endParaRPr>
        </a:p>
      </dgm:t>
    </dgm:pt>
    <dgm:pt modelId="{7EDA5544-3B61-4398-839B-DC9609C52A2E}" type="parTrans" cxnId="{994490D0-1B7D-483E-8B33-18FDC467F90E}">
      <dgm:prSet/>
      <dgm:spPr/>
      <dgm:t>
        <a:bodyPr/>
        <a:lstStyle/>
        <a:p>
          <a:endParaRPr lang="en-AU"/>
        </a:p>
      </dgm:t>
    </dgm:pt>
    <dgm:pt modelId="{B9E2CAB0-B058-4FCB-9746-893D841BF62E}" type="sibTrans" cxnId="{994490D0-1B7D-483E-8B33-18FDC467F90E}">
      <dgm:prSet/>
      <dgm:spPr/>
      <dgm:t>
        <a:bodyPr/>
        <a:lstStyle/>
        <a:p>
          <a:endParaRPr lang="en-AU"/>
        </a:p>
      </dgm:t>
    </dgm:pt>
    <dgm:pt modelId="{F3C07196-7924-4977-90DB-15BADF2D1072}">
      <dgm:prSet/>
      <dgm:spPr>
        <a:xfrm>
          <a:off x="0" y="3437929"/>
          <a:ext cx="6096000" cy="625078"/>
        </a:xfrm>
        <a:prstGeom prst="roundRect">
          <a:avLst>
            <a:gd name="adj" fmla="val 10000"/>
          </a:avLst>
        </a:prstGeom>
        <a:solidFill>
          <a:srgbClr val="3891A7">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AU" dirty="0" smtClean="0">
              <a:solidFill>
                <a:sysClr val="window" lastClr="FFFFFF"/>
              </a:solidFill>
              <a:latin typeface="Tw Cen MT"/>
              <a:ea typeface="+mn-ea"/>
              <a:cs typeface="+mn-cs"/>
            </a:rPr>
            <a:t>Employ mixed-methods approaches</a:t>
          </a:r>
          <a:endParaRPr lang="en-AU" dirty="0">
            <a:solidFill>
              <a:sysClr val="window" lastClr="FFFFFF"/>
            </a:solidFill>
            <a:latin typeface="Tw Cen MT"/>
            <a:ea typeface="+mn-ea"/>
            <a:cs typeface="+mn-cs"/>
          </a:endParaRPr>
        </a:p>
      </dgm:t>
    </dgm:pt>
    <dgm:pt modelId="{B9690491-E0FD-44A4-BBC6-D3D053DF8753}" type="parTrans" cxnId="{2807AB3F-5066-415A-8355-5E35D0C383BD}">
      <dgm:prSet/>
      <dgm:spPr/>
      <dgm:t>
        <a:bodyPr/>
        <a:lstStyle/>
        <a:p>
          <a:endParaRPr lang="en-AU"/>
        </a:p>
      </dgm:t>
    </dgm:pt>
    <dgm:pt modelId="{D7A9F207-2D1A-478D-B8E2-8D39D0425A33}" type="sibTrans" cxnId="{2807AB3F-5066-415A-8355-5E35D0C383BD}">
      <dgm:prSet/>
      <dgm:spPr/>
      <dgm:t>
        <a:bodyPr/>
        <a:lstStyle/>
        <a:p>
          <a:endParaRPr lang="en-AU"/>
        </a:p>
      </dgm:t>
    </dgm:pt>
    <dgm:pt modelId="{E5614B3F-22DD-414C-AD58-D0D55B1379F9}" type="pres">
      <dgm:prSet presAssocID="{1F5835F8-9056-4D88-82FB-5CC410E7FDC8}" presName="linear" presStyleCnt="0">
        <dgm:presLayoutVars>
          <dgm:dir/>
          <dgm:resizeHandles val="exact"/>
        </dgm:presLayoutVars>
      </dgm:prSet>
      <dgm:spPr/>
      <dgm:t>
        <a:bodyPr/>
        <a:lstStyle/>
        <a:p>
          <a:endParaRPr lang="en-AU"/>
        </a:p>
      </dgm:t>
    </dgm:pt>
    <dgm:pt modelId="{EB38FDF4-FA73-42C4-A29F-DE9D0C744A92}" type="pres">
      <dgm:prSet presAssocID="{979E1922-6516-46C1-9B60-0E12A440E683}" presName="comp" presStyleCnt="0"/>
      <dgm:spPr/>
    </dgm:pt>
    <dgm:pt modelId="{D03A6421-F026-41BC-9E78-FF0588B3A7B2}" type="pres">
      <dgm:prSet presAssocID="{979E1922-6516-46C1-9B60-0E12A440E683}" presName="box" presStyleLbl="node1" presStyleIdx="0" presStyleCnt="6"/>
      <dgm:spPr/>
      <dgm:t>
        <a:bodyPr/>
        <a:lstStyle/>
        <a:p>
          <a:endParaRPr lang="en-AU"/>
        </a:p>
      </dgm:t>
    </dgm:pt>
    <dgm:pt modelId="{11C22CFB-D244-4690-848F-5DFAF747CA5D}" type="pres">
      <dgm:prSet presAssocID="{979E1922-6516-46C1-9B60-0E12A440E683}" presName="img" presStyleLbl="fgImgPlace1" presStyleIdx="0" presStyleCnt="6"/>
      <dgm:spPr>
        <a:xfrm>
          <a:off x="62507" y="62507"/>
          <a:ext cx="1219200" cy="5000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72000" b="-72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B2C5C5D5-5773-48A3-AE86-05EFC45D9B85}" type="pres">
      <dgm:prSet presAssocID="{979E1922-6516-46C1-9B60-0E12A440E683}" presName="text" presStyleLbl="node1" presStyleIdx="0" presStyleCnt="6">
        <dgm:presLayoutVars>
          <dgm:bulletEnabled val="1"/>
        </dgm:presLayoutVars>
      </dgm:prSet>
      <dgm:spPr/>
      <dgm:t>
        <a:bodyPr/>
        <a:lstStyle/>
        <a:p>
          <a:endParaRPr lang="en-AU"/>
        </a:p>
      </dgm:t>
    </dgm:pt>
    <dgm:pt modelId="{30903223-36C4-4E92-A388-D9DB8009ECE5}" type="pres">
      <dgm:prSet presAssocID="{BC15DFA4-C00E-45A7-9173-61CC77B06C75}" presName="spacer" presStyleCnt="0"/>
      <dgm:spPr/>
    </dgm:pt>
    <dgm:pt modelId="{46BEC251-09D8-4AD7-82A6-E92F09E9F3D5}" type="pres">
      <dgm:prSet presAssocID="{FE3883EA-81D3-49C6-8CBF-7F6BEA9D5D4E}" presName="comp" presStyleCnt="0"/>
      <dgm:spPr/>
    </dgm:pt>
    <dgm:pt modelId="{D7F8ABE4-ADDF-46EE-930A-1280AE8BD102}" type="pres">
      <dgm:prSet presAssocID="{FE3883EA-81D3-49C6-8CBF-7F6BEA9D5D4E}" presName="box" presStyleLbl="node1" presStyleIdx="1" presStyleCnt="6"/>
      <dgm:spPr/>
      <dgm:t>
        <a:bodyPr/>
        <a:lstStyle/>
        <a:p>
          <a:endParaRPr lang="en-AU"/>
        </a:p>
      </dgm:t>
    </dgm:pt>
    <dgm:pt modelId="{12DC777F-36A0-4D9E-A319-2AA0801A51EC}" type="pres">
      <dgm:prSet presAssocID="{FE3883EA-81D3-49C6-8CBF-7F6BEA9D5D4E}" presName="img" presStyleLbl="fgImgPlace1" presStyleIdx="1" presStyleCnt="6"/>
      <dgm:spPr>
        <a:xfrm>
          <a:off x="62507" y="750093"/>
          <a:ext cx="1219200" cy="50006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28000" b="-28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B49CDD7F-1C3B-47D1-85BA-925F20A3C08E}" type="pres">
      <dgm:prSet presAssocID="{FE3883EA-81D3-49C6-8CBF-7F6BEA9D5D4E}" presName="text" presStyleLbl="node1" presStyleIdx="1" presStyleCnt="6">
        <dgm:presLayoutVars>
          <dgm:bulletEnabled val="1"/>
        </dgm:presLayoutVars>
      </dgm:prSet>
      <dgm:spPr/>
      <dgm:t>
        <a:bodyPr/>
        <a:lstStyle/>
        <a:p>
          <a:endParaRPr lang="en-AU"/>
        </a:p>
      </dgm:t>
    </dgm:pt>
    <dgm:pt modelId="{38AF73CD-C526-418A-8523-02CC980CD284}" type="pres">
      <dgm:prSet presAssocID="{DCC3FC41-7F18-464B-AE81-A8CB2043D60C}" presName="spacer" presStyleCnt="0"/>
      <dgm:spPr/>
    </dgm:pt>
    <dgm:pt modelId="{844B9CEC-1459-4149-A08A-EADB55BF5DC6}" type="pres">
      <dgm:prSet presAssocID="{DDCD2D2E-A108-4596-BCEB-00A8AF50ABD1}" presName="comp" presStyleCnt="0"/>
      <dgm:spPr/>
    </dgm:pt>
    <dgm:pt modelId="{064FC2E7-D9E9-4A28-8C8A-1B98C91A9802}" type="pres">
      <dgm:prSet presAssocID="{DDCD2D2E-A108-4596-BCEB-00A8AF50ABD1}" presName="box" presStyleLbl="node1" presStyleIdx="2" presStyleCnt="6"/>
      <dgm:spPr/>
      <dgm:t>
        <a:bodyPr/>
        <a:lstStyle/>
        <a:p>
          <a:endParaRPr lang="en-AU"/>
        </a:p>
      </dgm:t>
    </dgm:pt>
    <dgm:pt modelId="{457D5851-7ABF-4203-AD94-01D07F9E4195}" type="pres">
      <dgm:prSet presAssocID="{DDCD2D2E-A108-4596-BCEB-00A8AF50ABD1}" presName="img" presStyleLbl="fgImgPlace1" presStyleIdx="2" presStyleCnt="6"/>
      <dgm:spPr>
        <a:xfrm>
          <a:off x="62507" y="1437679"/>
          <a:ext cx="1219200" cy="5000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62000" b="-62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933940C5-8983-4D22-BC03-AD91DED7BA95}" type="pres">
      <dgm:prSet presAssocID="{DDCD2D2E-A108-4596-BCEB-00A8AF50ABD1}" presName="text" presStyleLbl="node1" presStyleIdx="2" presStyleCnt="6">
        <dgm:presLayoutVars>
          <dgm:bulletEnabled val="1"/>
        </dgm:presLayoutVars>
      </dgm:prSet>
      <dgm:spPr/>
      <dgm:t>
        <a:bodyPr/>
        <a:lstStyle/>
        <a:p>
          <a:endParaRPr lang="en-AU"/>
        </a:p>
      </dgm:t>
    </dgm:pt>
    <dgm:pt modelId="{3719CC97-7F48-4939-83A1-8E1B5E154630}" type="pres">
      <dgm:prSet presAssocID="{57AAE4A6-E68C-4EC8-8C51-94D56E1FAC47}" presName="spacer" presStyleCnt="0"/>
      <dgm:spPr/>
    </dgm:pt>
    <dgm:pt modelId="{22E6BBDD-C36A-4758-9723-300947FE87ED}" type="pres">
      <dgm:prSet presAssocID="{4C78C5F2-62CF-4556-BC9C-131582F772EF}" presName="comp" presStyleCnt="0"/>
      <dgm:spPr/>
    </dgm:pt>
    <dgm:pt modelId="{F60B564C-1FC9-4C2D-B6B7-5D94A55D3F37}" type="pres">
      <dgm:prSet presAssocID="{4C78C5F2-62CF-4556-BC9C-131582F772EF}" presName="box" presStyleLbl="node1" presStyleIdx="3" presStyleCnt="6"/>
      <dgm:spPr/>
      <dgm:t>
        <a:bodyPr/>
        <a:lstStyle/>
        <a:p>
          <a:endParaRPr lang="en-AU"/>
        </a:p>
      </dgm:t>
    </dgm:pt>
    <dgm:pt modelId="{CEF43AD2-6B32-4069-A580-5460B049EC15}" type="pres">
      <dgm:prSet presAssocID="{4C78C5F2-62CF-4556-BC9C-131582F772EF}" presName="img" presStyleLbl="fgImgPlace1" presStyleIdx="3" presStyleCnt="6"/>
      <dgm:spPr>
        <a:xfrm>
          <a:off x="62507" y="2125265"/>
          <a:ext cx="1219200" cy="50006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31000" b="-31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EEABF7E5-F503-459A-B009-B519CC2EB7C1}" type="pres">
      <dgm:prSet presAssocID="{4C78C5F2-62CF-4556-BC9C-131582F772EF}" presName="text" presStyleLbl="node1" presStyleIdx="3" presStyleCnt="6">
        <dgm:presLayoutVars>
          <dgm:bulletEnabled val="1"/>
        </dgm:presLayoutVars>
      </dgm:prSet>
      <dgm:spPr/>
      <dgm:t>
        <a:bodyPr/>
        <a:lstStyle/>
        <a:p>
          <a:endParaRPr lang="en-AU"/>
        </a:p>
      </dgm:t>
    </dgm:pt>
    <dgm:pt modelId="{15B7857A-8153-4763-905D-E77F87157361}" type="pres">
      <dgm:prSet presAssocID="{CB098A64-F30C-4477-BB95-CA815E01DDCE}" presName="spacer" presStyleCnt="0"/>
      <dgm:spPr/>
    </dgm:pt>
    <dgm:pt modelId="{95A122A4-69AE-40DD-8717-B53BD6ABF9DF}" type="pres">
      <dgm:prSet presAssocID="{F6833D79-DFDC-40F0-965D-3F02857D51B3}" presName="comp" presStyleCnt="0"/>
      <dgm:spPr/>
    </dgm:pt>
    <dgm:pt modelId="{16B608C1-AC8E-47FD-98F1-73D1347D5233}" type="pres">
      <dgm:prSet presAssocID="{F6833D79-DFDC-40F0-965D-3F02857D51B3}" presName="box" presStyleLbl="node1" presStyleIdx="4" presStyleCnt="6"/>
      <dgm:spPr/>
      <dgm:t>
        <a:bodyPr/>
        <a:lstStyle/>
        <a:p>
          <a:endParaRPr lang="en-AU"/>
        </a:p>
      </dgm:t>
    </dgm:pt>
    <dgm:pt modelId="{E9972FDD-7209-4B33-A34E-85313A377D4A}" type="pres">
      <dgm:prSet presAssocID="{F6833D79-DFDC-40F0-965D-3F02857D51B3}" presName="img" presStyleLbl="fgImgPlace1" presStyleIdx="4" presStyleCnt="6"/>
      <dgm:spPr>
        <a:xfrm>
          <a:off x="62507" y="2812851"/>
          <a:ext cx="1219200" cy="50006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49000" b="-49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223AA645-667D-4097-B11D-B4043EE26FCB}" type="pres">
      <dgm:prSet presAssocID="{F6833D79-DFDC-40F0-965D-3F02857D51B3}" presName="text" presStyleLbl="node1" presStyleIdx="4" presStyleCnt="6">
        <dgm:presLayoutVars>
          <dgm:bulletEnabled val="1"/>
        </dgm:presLayoutVars>
      </dgm:prSet>
      <dgm:spPr/>
      <dgm:t>
        <a:bodyPr/>
        <a:lstStyle/>
        <a:p>
          <a:endParaRPr lang="en-AU"/>
        </a:p>
      </dgm:t>
    </dgm:pt>
    <dgm:pt modelId="{9388C05C-48C4-4169-9068-01E31EC4B83E}" type="pres">
      <dgm:prSet presAssocID="{B9E2CAB0-B058-4FCB-9746-893D841BF62E}" presName="spacer" presStyleCnt="0"/>
      <dgm:spPr/>
    </dgm:pt>
    <dgm:pt modelId="{7E94B270-CC5C-469E-8F76-658F90C1E460}" type="pres">
      <dgm:prSet presAssocID="{F3C07196-7924-4977-90DB-15BADF2D1072}" presName="comp" presStyleCnt="0"/>
      <dgm:spPr/>
    </dgm:pt>
    <dgm:pt modelId="{BBFD2350-1871-4557-BF06-CCD27245109D}" type="pres">
      <dgm:prSet presAssocID="{F3C07196-7924-4977-90DB-15BADF2D1072}" presName="box" presStyleLbl="node1" presStyleIdx="5" presStyleCnt="6"/>
      <dgm:spPr/>
      <dgm:t>
        <a:bodyPr/>
        <a:lstStyle/>
        <a:p>
          <a:endParaRPr lang="en-AU"/>
        </a:p>
      </dgm:t>
    </dgm:pt>
    <dgm:pt modelId="{16225A6A-B2A8-49BD-B93B-47EF88404698}" type="pres">
      <dgm:prSet presAssocID="{F3C07196-7924-4977-90DB-15BADF2D1072}" presName="img" presStyleLbl="fgImgPlace1" presStyleIdx="5" presStyleCnt="6"/>
      <dgm:spPr>
        <a:xfrm>
          <a:off x="62507" y="3500437"/>
          <a:ext cx="1219200" cy="500062"/>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xmlns="" val="0"/>
              </a:ext>
            </a:extLst>
          </a:blip>
          <a:srcRect/>
          <a:stretch>
            <a:fillRect t="-72000" b="-72000"/>
          </a:stretch>
        </a:blipFill>
        <a:ln w="19050" cap="flat" cmpd="sng" algn="ctr">
          <a:solidFill>
            <a:sysClr val="window" lastClr="FFFFFF">
              <a:hueOff val="0"/>
              <a:satOff val="0"/>
              <a:lumOff val="0"/>
              <a:alphaOff val="0"/>
            </a:sysClr>
          </a:solidFill>
          <a:prstDash val="solid"/>
        </a:ln>
        <a:effectLst/>
      </dgm:spPr>
      <dgm:t>
        <a:bodyPr/>
        <a:lstStyle/>
        <a:p>
          <a:endParaRPr lang="en-AU"/>
        </a:p>
      </dgm:t>
    </dgm:pt>
    <dgm:pt modelId="{031CF87C-3A33-418F-A48C-99442ADF51DB}" type="pres">
      <dgm:prSet presAssocID="{F3C07196-7924-4977-90DB-15BADF2D1072}" presName="text" presStyleLbl="node1" presStyleIdx="5" presStyleCnt="6">
        <dgm:presLayoutVars>
          <dgm:bulletEnabled val="1"/>
        </dgm:presLayoutVars>
      </dgm:prSet>
      <dgm:spPr/>
      <dgm:t>
        <a:bodyPr/>
        <a:lstStyle/>
        <a:p>
          <a:endParaRPr lang="en-AU"/>
        </a:p>
      </dgm:t>
    </dgm:pt>
  </dgm:ptLst>
  <dgm:cxnLst>
    <dgm:cxn modelId="{ECBFF02F-80E8-4AA3-96CB-57836C989240}" type="presOf" srcId="{979E1922-6516-46C1-9B60-0E12A440E683}" destId="{B2C5C5D5-5773-48A3-AE86-05EFC45D9B85}" srcOrd="1" destOrd="0" presId="urn:microsoft.com/office/officeart/2005/8/layout/vList4#1"/>
    <dgm:cxn modelId="{994490D0-1B7D-483E-8B33-18FDC467F90E}" srcId="{1F5835F8-9056-4D88-82FB-5CC410E7FDC8}" destId="{F6833D79-DFDC-40F0-965D-3F02857D51B3}" srcOrd="4" destOrd="0" parTransId="{7EDA5544-3B61-4398-839B-DC9609C52A2E}" sibTransId="{B9E2CAB0-B058-4FCB-9746-893D841BF62E}"/>
    <dgm:cxn modelId="{8DD73920-DE40-4E5F-A26E-74DEBD5416FF}" type="presOf" srcId="{FE3883EA-81D3-49C6-8CBF-7F6BEA9D5D4E}" destId="{B49CDD7F-1C3B-47D1-85BA-925F20A3C08E}" srcOrd="1" destOrd="0" presId="urn:microsoft.com/office/officeart/2005/8/layout/vList4#1"/>
    <dgm:cxn modelId="{2807AB3F-5066-415A-8355-5E35D0C383BD}" srcId="{1F5835F8-9056-4D88-82FB-5CC410E7FDC8}" destId="{F3C07196-7924-4977-90DB-15BADF2D1072}" srcOrd="5" destOrd="0" parTransId="{B9690491-E0FD-44A4-BBC6-D3D053DF8753}" sibTransId="{D7A9F207-2D1A-478D-B8E2-8D39D0425A33}"/>
    <dgm:cxn modelId="{B2E29A0E-088A-471C-8287-4185F6D3ED15}" srcId="{1F5835F8-9056-4D88-82FB-5CC410E7FDC8}" destId="{FE3883EA-81D3-49C6-8CBF-7F6BEA9D5D4E}" srcOrd="1" destOrd="0" parTransId="{85632D12-3706-4798-AABE-965C43C713A6}" sibTransId="{DCC3FC41-7F18-464B-AE81-A8CB2043D60C}"/>
    <dgm:cxn modelId="{651E3A88-025D-43F6-A563-6264814EB9F8}" type="presOf" srcId="{FE3883EA-81D3-49C6-8CBF-7F6BEA9D5D4E}" destId="{D7F8ABE4-ADDF-46EE-930A-1280AE8BD102}" srcOrd="0" destOrd="0" presId="urn:microsoft.com/office/officeart/2005/8/layout/vList4#1"/>
    <dgm:cxn modelId="{7D627BF2-2FB8-4F84-8D40-3568B5BAE65A}" type="presOf" srcId="{F6833D79-DFDC-40F0-965D-3F02857D51B3}" destId="{16B608C1-AC8E-47FD-98F1-73D1347D5233}" srcOrd="0" destOrd="0" presId="urn:microsoft.com/office/officeart/2005/8/layout/vList4#1"/>
    <dgm:cxn modelId="{10434C72-A4C9-4A6D-82FF-2F6E024162F5}" srcId="{1F5835F8-9056-4D88-82FB-5CC410E7FDC8}" destId="{DDCD2D2E-A108-4596-BCEB-00A8AF50ABD1}" srcOrd="2" destOrd="0" parTransId="{DEC22B60-F75B-40A8-8023-5ED5D7EF2B4A}" sibTransId="{57AAE4A6-E68C-4EC8-8C51-94D56E1FAC47}"/>
    <dgm:cxn modelId="{DDA196EE-0CCB-4E76-B608-5F011A16788C}" type="presOf" srcId="{F3C07196-7924-4977-90DB-15BADF2D1072}" destId="{BBFD2350-1871-4557-BF06-CCD27245109D}" srcOrd="0" destOrd="0" presId="urn:microsoft.com/office/officeart/2005/8/layout/vList4#1"/>
    <dgm:cxn modelId="{C3ED4EA0-9084-41FB-ADBF-2115392B885C}" type="presOf" srcId="{979E1922-6516-46C1-9B60-0E12A440E683}" destId="{D03A6421-F026-41BC-9E78-FF0588B3A7B2}" srcOrd="0" destOrd="0" presId="urn:microsoft.com/office/officeart/2005/8/layout/vList4#1"/>
    <dgm:cxn modelId="{A6B1D5E9-AFAE-4300-92B5-925BA0170732}" type="presOf" srcId="{F6833D79-DFDC-40F0-965D-3F02857D51B3}" destId="{223AA645-667D-4097-B11D-B4043EE26FCB}" srcOrd="1" destOrd="0" presId="urn:microsoft.com/office/officeart/2005/8/layout/vList4#1"/>
    <dgm:cxn modelId="{13B618C9-9F3B-48F3-969F-E235FD9B2B4B}" type="presOf" srcId="{4C78C5F2-62CF-4556-BC9C-131582F772EF}" destId="{F60B564C-1FC9-4C2D-B6B7-5D94A55D3F37}" srcOrd="0" destOrd="0" presId="urn:microsoft.com/office/officeart/2005/8/layout/vList4#1"/>
    <dgm:cxn modelId="{CDAE1B4D-901B-4B3F-A0B7-1703D7E37528}" srcId="{1F5835F8-9056-4D88-82FB-5CC410E7FDC8}" destId="{979E1922-6516-46C1-9B60-0E12A440E683}" srcOrd="0" destOrd="0" parTransId="{49DDE5AC-F3E2-4CDF-BD38-1F15B947EC06}" sibTransId="{BC15DFA4-C00E-45A7-9173-61CC77B06C75}"/>
    <dgm:cxn modelId="{3A9B2B72-6486-4468-874A-76E9106EEFD9}" type="presOf" srcId="{DDCD2D2E-A108-4596-BCEB-00A8AF50ABD1}" destId="{933940C5-8983-4D22-BC03-AD91DED7BA95}" srcOrd="1" destOrd="0" presId="urn:microsoft.com/office/officeart/2005/8/layout/vList4#1"/>
    <dgm:cxn modelId="{0EE51DF2-7D76-4940-98C3-38DD28423ECE}" type="presOf" srcId="{4C78C5F2-62CF-4556-BC9C-131582F772EF}" destId="{EEABF7E5-F503-459A-B009-B519CC2EB7C1}" srcOrd="1" destOrd="0" presId="urn:microsoft.com/office/officeart/2005/8/layout/vList4#1"/>
    <dgm:cxn modelId="{D637B949-3AD9-4028-A5ED-039603E3DE99}" srcId="{1F5835F8-9056-4D88-82FB-5CC410E7FDC8}" destId="{4C78C5F2-62CF-4556-BC9C-131582F772EF}" srcOrd="3" destOrd="0" parTransId="{F0ABFC54-8E51-4C53-9EDE-2039AB05628A}" sibTransId="{CB098A64-F30C-4477-BB95-CA815E01DDCE}"/>
    <dgm:cxn modelId="{3C157794-619B-499E-B71C-7DA4270D4F55}" type="presOf" srcId="{F3C07196-7924-4977-90DB-15BADF2D1072}" destId="{031CF87C-3A33-418F-A48C-99442ADF51DB}" srcOrd="1" destOrd="0" presId="urn:microsoft.com/office/officeart/2005/8/layout/vList4#1"/>
    <dgm:cxn modelId="{27743976-E807-4EE8-BC4B-34E9478540ED}" type="presOf" srcId="{1F5835F8-9056-4D88-82FB-5CC410E7FDC8}" destId="{E5614B3F-22DD-414C-AD58-D0D55B1379F9}" srcOrd="0" destOrd="0" presId="urn:microsoft.com/office/officeart/2005/8/layout/vList4#1"/>
    <dgm:cxn modelId="{3648B97A-29C3-43E9-8D8F-3A5D95DF75D1}" type="presOf" srcId="{DDCD2D2E-A108-4596-BCEB-00A8AF50ABD1}" destId="{064FC2E7-D9E9-4A28-8C8A-1B98C91A9802}" srcOrd="0" destOrd="0" presId="urn:microsoft.com/office/officeart/2005/8/layout/vList4#1"/>
    <dgm:cxn modelId="{CB393161-0221-41E1-9CD7-325FE33219FA}" type="presParOf" srcId="{E5614B3F-22DD-414C-AD58-D0D55B1379F9}" destId="{EB38FDF4-FA73-42C4-A29F-DE9D0C744A92}" srcOrd="0" destOrd="0" presId="urn:microsoft.com/office/officeart/2005/8/layout/vList4#1"/>
    <dgm:cxn modelId="{F4AC8CE2-6770-40F9-B07A-B0520F72AF2C}" type="presParOf" srcId="{EB38FDF4-FA73-42C4-A29F-DE9D0C744A92}" destId="{D03A6421-F026-41BC-9E78-FF0588B3A7B2}" srcOrd="0" destOrd="0" presId="urn:microsoft.com/office/officeart/2005/8/layout/vList4#1"/>
    <dgm:cxn modelId="{770744CF-ED72-47AB-BCD1-AB1F20D1CE0C}" type="presParOf" srcId="{EB38FDF4-FA73-42C4-A29F-DE9D0C744A92}" destId="{11C22CFB-D244-4690-848F-5DFAF747CA5D}" srcOrd="1" destOrd="0" presId="urn:microsoft.com/office/officeart/2005/8/layout/vList4#1"/>
    <dgm:cxn modelId="{61630097-C126-4DD7-9A24-8EA435EE814C}" type="presParOf" srcId="{EB38FDF4-FA73-42C4-A29F-DE9D0C744A92}" destId="{B2C5C5D5-5773-48A3-AE86-05EFC45D9B85}" srcOrd="2" destOrd="0" presId="urn:microsoft.com/office/officeart/2005/8/layout/vList4#1"/>
    <dgm:cxn modelId="{BFB09155-5AA9-4B64-A1E4-CE0050CAD646}" type="presParOf" srcId="{E5614B3F-22DD-414C-AD58-D0D55B1379F9}" destId="{30903223-36C4-4E92-A388-D9DB8009ECE5}" srcOrd="1" destOrd="0" presId="urn:microsoft.com/office/officeart/2005/8/layout/vList4#1"/>
    <dgm:cxn modelId="{50274ECE-17CA-4991-89A4-29FE1D3BC8E3}" type="presParOf" srcId="{E5614B3F-22DD-414C-AD58-D0D55B1379F9}" destId="{46BEC251-09D8-4AD7-82A6-E92F09E9F3D5}" srcOrd="2" destOrd="0" presId="urn:microsoft.com/office/officeart/2005/8/layout/vList4#1"/>
    <dgm:cxn modelId="{C99D76F9-D3F4-4870-8B41-E067B1EA778E}" type="presParOf" srcId="{46BEC251-09D8-4AD7-82A6-E92F09E9F3D5}" destId="{D7F8ABE4-ADDF-46EE-930A-1280AE8BD102}" srcOrd="0" destOrd="0" presId="urn:microsoft.com/office/officeart/2005/8/layout/vList4#1"/>
    <dgm:cxn modelId="{12C09834-3B8B-43F0-B310-C60DCB3829B1}" type="presParOf" srcId="{46BEC251-09D8-4AD7-82A6-E92F09E9F3D5}" destId="{12DC777F-36A0-4D9E-A319-2AA0801A51EC}" srcOrd="1" destOrd="0" presId="urn:microsoft.com/office/officeart/2005/8/layout/vList4#1"/>
    <dgm:cxn modelId="{6B5CAA73-7D99-48FE-91DA-AE26A9292693}" type="presParOf" srcId="{46BEC251-09D8-4AD7-82A6-E92F09E9F3D5}" destId="{B49CDD7F-1C3B-47D1-85BA-925F20A3C08E}" srcOrd="2" destOrd="0" presId="urn:microsoft.com/office/officeart/2005/8/layout/vList4#1"/>
    <dgm:cxn modelId="{821819BB-0977-4E74-9865-FCEA62BA0C87}" type="presParOf" srcId="{E5614B3F-22DD-414C-AD58-D0D55B1379F9}" destId="{38AF73CD-C526-418A-8523-02CC980CD284}" srcOrd="3" destOrd="0" presId="urn:microsoft.com/office/officeart/2005/8/layout/vList4#1"/>
    <dgm:cxn modelId="{624BAA50-5138-4728-B590-41C44996338C}" type="presParOf" srcId="{E5614B3F-22DD-414C-AD58-D0D55B1379F9}" destId="{844B9CEC-1459-4149-A08A-EADB55BF5DC6}" srcOrd="4" destOrd="0" presId="urn:microsoft.com/office/officeart/2005/8/layout/vList4#1"/>
    <dgm:cxn modelId="{3D42C59B-20F3-4F17-9319-113FE99BAECF}" type="presParOf" srcId="{844B9CEC-1459-4149-A08A-EADB55BF5DC6}" destId="{064FC2E7-D9E9-4A28-8C8A-1B98C91A9802}" srcOrd="0" destOrd="0" presId="urn:microsoft.com/office/officeart/2005/8/layout/vList4#1"/>
    <dgm:cxn modelId="{7BEDDF65-44C2-4D19-AEE4-E2F308A72726}" type="presParOf" srcId="{844B9CEC-1459-4149-A08A-EADB55BF5DC6}" destId="{457D5851-7ABF-4203-AD94-01D07F9E4195}" srcOrd="1" destOrd="0" presId="urn:microsoft.com/office/officeart/2005/8/layout/vList4#1"/>
    <dgm:cxn modelId="{40AE90ED-968A-4BC6-A184-C39CF4F2BCEB}" type="presParOf" srcId="{844B9CEC-1459-4149-A08A-EADB55BF5DC6}" destId="{933940C5-8983-4D22-BC03-AD91DED7BA95}" srcOrd="2" destOrd="0" presId="urn:microsoft.com/office/officeart/2005/8/layout/vList4#1"/>
    <dgm:cxn modelId="{3D9D109B-5689-4F6E-B933-45F0501599FB}" type="presParOf" srcId="{E5614B3F-22DD-414C-AD58-D0D55B1379F9}" destId="{3719CC97-7F48-4939-83A1-8E1B5E154630}" srcOrd="5" destOrd="0" presId="urn:microsoft.com/office/officeart/2005/8/layout/vList4#1"/>
    <dgm:cxn modelId="{B3CBB5A4-392D-44CF-AFF8-D570687CFD70}" type="presParOf" srcId="{E5614B3F-22DD-414C-AD58-D0D55B1379F9}" destId="{22E6BBDD-C36A-4758-9723-300947FE87ED}" srcOrd="6" destOrd="0" presId="urn:microsoft.com/office/officeart/2005/8/layout/vList4#1"/>
    <dgm:cxn modelId="{540D43BE-F7F9-440F-92DF-C3ADFAA62C9F}" type="presParOf" srcId="{22E6BBDD-C36A-4758-9723-300947FE87ED}" destId="{F60B564C-1FC9-4C2D-B6B7-5D94A55D3F37}" srcOrd="0" destOrd="0" presId="urn:microsoft.com/office/officeart/2005/8/layout/vList4#1"/>
    <dgm:cxn modelId="{3536ED13-5B67-4934-8EA8-6D3DDD23FA1B}" type="presParOf" srcId="{22E6BBDD-C36A-4758-9723-300947FE87ED}" destId="{CEF43AD2-6B32-4069-A580-5460B049EC15}" srcOrd="1" destOrd="0" presId="urn:microsoft.com/office/officeart/2005/8/layout/vList4#1"/>
    <dgm:cxn modelId="{D8E04AF0-92C1-4707-A2C5-DAF5074E9056}" type="presParOf" srcId="{22E6BBDD-C36A-4758-9723-300947FE87ED}" destId="{EEABF7E5-F503-459A-B009-B519CC2EB7C1}" srcOrd="2" destOrd="0" presId="urn:microsoft.com/office/officeart/2005/8/layout/vList4#1"/>
    <dgm:cxn modelId="{22511238-CA4C-4948-BED6-5279DF29C8BF}" type="presParOf" srcId="{E5614B3F-22DD-414C-AD58-D0D55B1379F9}" destId="{15B7857A-8153-4763-905D-E77F87157361}" srcOrd="7" destOrd="0" presId="urn:microsoft.com/office/officeart/2005/8/layout/vList4#1"/>
    <dgm:cxn modelId="{6670906E-1AEA-441E-BD9B-9D1BBD41912F}" type="presParOf" srcId="{E5614B3F-22DD-414C-AD58-D0D55B1379F9}" destId="{95A122A4-69AE-40DD-8717-B53BD6ABF9DF}" srcOrd="8" destOrd="0" presId="urn:microsoft.com/office/officeart/2005/8/layout/vList4#1"/>
    <dgm:cxn modelId="{6D36E975-60B4-4174-B8A5-26D68813601E}" type="presParOf" srcId="{95A122A4-69AE-40DD-8717-B53BD6ABF9DF}" destId="{16B608C1-AC8E-47FD-98F1-73D1347D5233}" srcOrd="0" destOrd="0" presId="urn:microsoft.com/office/officeart/2005/8/layout/vList4#1"/>
    <dgm:cxn modelId="{3339AF36-C1EA-4F3C-8095-281DA12DE50C}" type="presParOf" srcId="{95A122A4-69AE-40DD-8717-B53BD6ABF9DF}" destId="{E9972FDD-7209-4B33-A34E-85313A377D4A}" srcOrd="1" destOrd="0" presId="urn:microsoft.com/office/officeart/2005/8/layout/vList4#1"/>
    <dgm:cxn modelId="{962D73E4-ADC1-4D44-B071-32D7B4488181}" type="presParOf" srcId="{95A122A4-69AE-40DD-8717-B53BD6ABF9DF}" destId="{223AA645-667D-4097-B11D-B4043EE26FCB}" srcOrd="2" destOrd="0" presId="urn:microsoft.com/office/officeart/2005/8/layout/vList4#1"/>
    <dgm:cxn modelId="{DD48CC63-F740-49DB-A05C-A0A2E47A7FB2}" type="presParOf" srcId="{E5614B3F-22DD-414C-AD58-D0D55B1379F9}" destId="{9388C05C-48C4-4169-9068-01E31EC4B83E}" srcOrd="9" destOrd="0" presId="urn:microsoft.com/office/officeart/2005/8/layout/vList4#1"/>
    <dgm:cxn modelId="{3751FD8F-7B2E-4704-A178-497D1054DE05}" type="presParOf" srcId="{E5614B3F-22DD-414C-AD58-D0D55B1379F9}" destId="{7E94B270-CC5C-469E-8F76-658F90C1E460}" srcOrd="10" destOrd="0" presId="urn:microsoft.com/office/officeart/2005/8/layout/vList4#1"/>
    <dgm:cxn modelId="{C199D355-AEC0-4D83-96C7-A8C3F0C592D5}" type="presParOf" srcId="{7E94B270-CC5C-469E-8F76-658F90C1E460}" destId="{BBFD2350-1871-4557-BF06-CCD27245109D}" srcOrd="0" destOrd="0" presId="urn:microsoft.com/office/officeart/2005/8/layout/vList4#1"/>
    <dgm:cxn modelId="{A1D58F73-6EC0-4216-AC3D-E1FFC517085F}" type="presParOf" srcId="{7E94B270-CC5C-469E-8F76-658F90C1E460}" destId="{16225A6A-B2A8-49BD-B93B-47EF88404698}" srcOrd="1" destOrd="0" presId="urn:microsoft.com/office/officeart/2005/8/layout/vList4#1"/>
    <dgm:cxn modelId="{C308BC2B-D922-4622-8C8C-EBC51B185314}" type="presParOf" srcId="{7E94B270-CC5C-469E-8F76-658F90C1E460}" destId="{031CF87C-3A33-418F-A48C-99442ADF51DB}"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E27D67-0434-47B1-9AE7-0ECD43441686}">
      <dsp:nvSpPr>
        <dsp:cNvPr id="0" name=""/>
        <dsp:cNvSpPr/>
      </dsp:nvSpPr>
      <dsp:spPr>
        <a:xfrm>
          <a:off x="1160038" y="523934"/>
          <a:ext cx="3521278" cy="3521278"/>
        </a:xfrm>
        <a:prstGeom prst="blockArc">
          <a:avLst>
            <a:gd name="adj1" fmla="val 11880000"/>
            <a:gd name="adj2" fmla="val 16200000"/>
            <a:gd name="adj3" fmla="val 4644"/>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BF18DB1-CD5D-47D3-84B9-69DB47D880AF}">
      <dsp:nvSpPr>
        <dsp:cNvPr id="0" name=""/>
        <dsp:cNvSpPr/>
      </dsp:nvSpPr>
      <dsp:spPr>
        <a:xfrm>
          <a:off x="1158773" y="527845"/>
          <a:ext cx="3521278" cy="3521278"/>
        </a:xfrm>
        <a:prstGeom prst="blockArc">
          <a:avLst>
            <a:gd name="adj1" fmla="val 7560000"/>
            <a:gd name="adj2" fmla="val 11880000"/>
            <a:gd name="adj3" fmla="val 4644"/>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E02DA5-4D31-49CF-8B32-B7F34A40E8BC}">
      <dsp:nvSpPr>
        <dsp:cNvPr id="0" name=""/>
        <dsp:cNvSpPr/>
      </dsp:nvSpPr>
      <dsp:spPr>
        <a:xfrm>
          <a:off x="1158773" y="527845"/>
          <a:ext cx="3521278" cy="3521278"/>
        </a:xfrm>
        <a:prstGeom prst="blockArc">
          <a:avLst>
            <a:gd name="adj1" fmla="val 3240000"/>
            <a:gd name="adj2" fmla="val 7560000"/>
            <a:gd name="adj3" fmla="val 4644"/>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F05073F-4C41-4386-A4B6-ADFCCCF09868}">
      <dsp:nvSpPr>
        <dsp:cNvPr id="0" name=""/>
        <dsp:cNvSpPr/>
      </dsp:nvSpPr>
      <dsp:spPr>
        <a:xfrm>
          <a:off x="1158773" y="527845"/>
          <a:ext cx="3521278" cy="3521278"/>
        </a:xfrm>
        <a:prstGeom prst="blockArc">
          <a:avLst>
            <a:gd name="adj1" fmla="val 20520000"/>
            <a:gd name="adj2" fmla="val 3240000"/>
            <a:gd name="adj3" fmla="val 4644"/>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3B07F84-C945-4F52-B66A-38EDAF872ECF}">
      <dsp:nvSpPr>
        <dsp:cNvPr id="0" name=""/>
        <dsp:cNvSpPr/>
      </dsp:nvSpPr>
      <dsp:spPr>
        <a:xfrm>
          <a:off x="1157560" y="524099"/>
          <a:ext cx="3521278" cy="3521278"/>
        </a:xfrm>
        <a:prstGeom prst="blockArc">
          <a:avLst>
            <a:gd name="adj1" fmla="val 16200000"/>
            <a:gd name="adj2" fmla="val 20520000"/>
            <a:gd name="adj3" fmla="val 4644"/>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FAB2619-5D7C-408F-8FF5-038CE6C5BC4D}">
      <dsp:nvSpPr>
        <dsp:cNvPr id="0" name=""/>
        <dsp:cNvSpPr/>
      </dsp:nvSpPr>
      <dsp:spPr>
        <a:xfrm>
          <a:off x="1990720" y="1519442"/>
          <a:ext cx="1857384" cy="1538084"/>
        </a:xfrm>
        <a:prstGeom prst="round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b" anchorCtr="0">
          <a:noAutofit/>
        </a:bodyPr>
        <a:lstStyle/>
        <a:p>
          <a:pPr lvl="0" algn="ctr" defTabSz="577850">
            <a:lnSpc>
              <a:spcPct val="90000"/>
            </a:lnSpc>
            <a:spcBef>
              <a:spcPct val="0"/>
            </a:spcBef>
            <a:spcAft>
              <a:spcPct val="35000"/>
            </a:spcAft>
          </a:pPr>
          <a:r>
            <a:rPr lang="en-AU" sz="1300" b="1" kern="1200">
              <a:solidFill>
                <a:sysClr val="windowText" lastClr="000000"/>
              </a:solidFill>
              <a:latin typeface="Adobe Heiti Std R" pitchFamily="34" charset="-128"/>
              <a:ea typeface="Adobe Heiti Std R" pitchFamily="34" charset="-128"/>
              <a:cs typeface="+mn-cs"/>
            </a:rPr>
            <a:t>The Student</a:t>
          </a:r>
        </a:p>
        <a:p>
          <a:pPr lvl="0" algn="ctr" defTabSz="577850">
            <a:lnSpc>
              <a:spcPct val="90000"/>
            </a:lnSpc>
            <a:spcBef>
              <a:spcPct val="0"/>
            </a:spcBef>
            <a:spcAft>
              <a:spcPct val="35000"/>
            </a:spcAft>
          </a:pPr>
          <a:r>
            <a:rPr lang="en-AU" sz="1300" kern="1200">
              <a:solidFill>
                <a:sysClr val="windowText" lastClr="000000"/>
              </a:solidFill>
              <a:latin typeface="Calibri"/>
              <a:ea typeface="+mn-ea"/>
              <a:cs typeface="+mn-cs"/>
            </a:rPr>
            <a:t>Engagement</a:t>
          </a:r>
        </a:p>
        <a:p>
          <a:pPr lvl="0" algn="ctr" defTabSz="577850">
            <a:lnSpc>
              <a:spcPct val="90000"/>
            </a:lnSpc>
            <a:spcBef>
              <a:spcPct val="0"/>
            </a:spcBef>
            <a:spcAft>
              <a:spcPct val="35000"/>
            </a:spcAft>
          </a:pPr>
          <a:r>
            <a:rPr lang="en-AU" sz="1300" kern="1200">
              <a:solidFill>
                <a:sysClr val="windowText" lastClr="000000"/>
              </a:solidFill>
              <a:latin typeface="Calibri"/>
              <a:ea typeface="+mn-ea"/>
              <a:cs typeface="+mn-cs"/>
            </a:rPr>
            <a:t>and</a:t>
          </a:r>
        </a:p>
        <a:p>
          <a:pPr lvl="0" algn="ctr" defTabSz="577850">
            <a:lnSpc>
              <a:spcPct val="90000"/>
            </a:lnSpc>
            <a:spcBef>
              <a:spcPct val="0"/>
            </a:spcBef>
            <a:spcAft>
              <a:spcPct val="35000"/>
            </a:spcAft>
          </a:pPr>
          <a:r>
            <a:rPr lang="en-AU" sz="1300" kern="1200">
              <a:solidFill>
                <a:sysClr val="windowText" lastClr="000000"/>
              </a:solidFill>
              <a:latin typeface="Calibri"/>
              <a:ea typeface="+mn-ea"/>
              <a:cs typeface="+mn-cs"/>
            </a:rPr>
            <a:t>Achievement </a:t>
          </a:r>
        </a:p>
        <a:p>
          <a:pPr lvl="0" algn="ctr" defTabSz="577850">
            <a:lnSpc>
              <a:spcPct val="90000"/>
            </a:lnSpc>
            <a:spcBef>
              <a:spcPct val="0"/>
            </a:spcBef>
            <a:spcAft>
              <a:spcPct val="35000"/>
            </a:spcAft>
          </a:pPr>
          <a:endParaRPr lang="en-AU" sz="1300" kern="1200">
            <a:solidFill>
              <a:sysClr val="windowText" lastClr="000000"/>
            </a:solidFill>
            <a:latin typeface="Calibri"/>
            <a:ea typeface="+mn-ea"/>
            <a:cs typeface="+mn-cs"/>
          </a:endParaRPr>
        </a:p>
      </dsp:txBody>
      <dsp:txXfrm>
        <a:off x="1990720" y="1519442"/>
        <a:ext cx="1857384" cy="1538084"/>
      </dsp:txXfrm>
    </dsp:sp>
    <dsp:sp modelId="{74F9E770-D48D-4A1D-BB1A-31EE03C077F5}">
      <dsp:nvSpPr>
        <dsp:cNvPr id="0" name=""/>
        <dsp:cNvSpPr/>
      </dsp:nvSpPr>
      <dsp:spPr>
        <a:xfrm>
          <a:off x="2237340" y="926"/>
          <a:ext cx="1135548" cy="1135548"/>
        </a:xfrm>
        <a:prstGeom prst="roundRect">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a:solidFill>
                <a:sysClr val="windowText" lastClr="000000"/>
              </a:solidFill>
              <a:latin typeface="Adobe Heiti Std R" pitchFamily="34" charset="-128"/>
              <a:ea typeface="Adobe Heiti Std R" pitchFamily="34" charset="-128"/>
              <a:cs typeface="+mn-cs"/>
            </a:rPr>
            <a:t>The Teacher</a:t>
          </a:r>
        </a:p>
      </dsp:txBody>
      <dsp:txXfrm>
        <a:off x="2237340" y="926"/>
        <a:ext cx="1135548" cy="1135548"/>
      </dsp:txXfrm>
    </dsp:sp>
    <dsp:sp modelId="{1887493B-3DC7-4EA5-9CD1-A88AA2DD00E2}">
      <dsp:nvSpPr>
        <dsp:cNvPr id="0" name=""/>
        <dsp:cNvSpPr/>
      </dsp:nvSpPr>
      <dsp:spPr>
        <a:xfrm>
          <a:off x="3987226" y="1189275"/>
          <a:ext cx="1135548" cy="1135548"/>
        </a:xfrm>
        <a:prstGeom prst="ellipse">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a:solidFill>
                <a:sysClr val="windowText" lastClr="000000"/>
              </a:solidFill>
              <a:latin typeface="Calibri"/>
              <a:ea typeface="+mn-ea"/>
              <a:cs typeface="+mn-cs"/>
            </a:rPr>
            <a:t>Classroom Climate</a:t>
          </a:r>
        </a:p>
      </dsp:txBody>
      <dsp:txXfrm>
        <a:off x="3987226" y="1189275"/>
        <a:ext cx="1135548" cy="1135548"/>
      </dsp:txXfrm>
    </dsp:sp>
    <dsp:sp modelId="{FB7073B9-47A4-4A76-B97A-FBB93EA8A8C8}">
      <dsp:nvSpPr>
        <dsp:cNvPr id="0" name=""/>
        <dsp:cNvSpPr/>
      </dsp:nvSpPr>
      <dsp:spPr>
        <a:xfrm>
          <a:off x="3362487" y="3112024"/>
          <a:ext cx="1135548" cy="1135548"/>
        </a:xfrm>
        <a:prstGeom prst="ellipse">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a:solidFill>
                <a:sysClr val="windowText" lastClr="000000"/>
              </a:solidFill>
              <a:latin typeface="Calibri"/>
              <a:ea typeface="+mn-ea"/>
              <a:cs typeface="+mn-cs"/>
            </a:rPr>
            <a:t>Academic Self-concepts</a:t>
          </a:r>
        </a:p>
      </dsp:txBody>
      <dsp:txXfrm>
        <a:off x="3362487" y="3112024"/>
        <a:ext cx="1135548" cy="1135548"/>
      </dsp:txXfrm>
    </dsp:sp>
    <dsp:sp modelId="{BC010403-384F-4A24-BD37-15EB094C0B0D}">
      <dsp:nvSpPr>
        <dsp:cNvPr id="0" name=""/>
        <dsp:cNvSpPr/>
      </dsp:nvSpPr>
      <dsp:spPr>
        <a:xfrm>
          <a:off x="1340788" y="3112024"/>
          <a:ext cx="1135548" cy="1135548"/>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a:solidFill>
                <a:sysClr val="windowText" lastClr="000000"/>
              </a:solidFill>
              <a:latin typeface="Calibri"/>
              <a:ea typeface="+mn-ea"/>
              <a:cs typeface="+mn-cs"/>
            </a:rPr>
            <a:t>Teaching Strategies</a:t>
          </a:r>
        </a:p>
      </dsp:txBody>
      <dsp:txXfrm>
        <a:off x="1340788" y="3112024"/>
        <a:ext cx="1135548" cy="1135548"/>
      </dsp:txXfrm>
    </dsp:sp>
    <dsp:sp modelId="{809C8FF0-9490-4008-A7BC-FF4065175192}">
      <dsp:nvSpPr>
        <dsp:cNvPr id="0" name=""/>
        <dsp:cNvSpPr/>
      </dsp:nvSpPr>
      <dsp:spPr>
        <a:xfrm>
          <a:off x="716049" y="1189275"/>
          <a:ext cx="1135548" cy="1135548"/>
        </a:xfrm>
        <a:prstGeom prst="ellipse">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a:solidFill>
                <a:sysClr val="windowText" lastClr="000000"/>
              </a:solidFill>
              <a:latin typeface="Calibri"/>
              <a:ea typeface="+mn-ea"/>
              <a:cs typeface="+mn-cs"/>
            </a:rPr>
            <a:t>Cultural/ Aboriginal Education </a:t>
          </a:r>
        </a:p>
      </dsp:txBody>
      <dsp:txXfrm>
        <a:off x="716049" y="1189275"/>
        <a:ext cx="1135548" cy="11355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79910-A7DE-4FFE-AC59-9A660C6960CB}" type="datetimeFigureOut">
              <a:rPr lang="en-AU" smtClean="0"/>
              <a:pPr/>
              <a:t>14/07/2014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D5D8E0-8A3F-4597-B517-8E5A991CD576}" type="slidenum">
              <a:rPr lang="en-AU" smtClean="0"/>
              <a:pPr/>
              <a:t>‹#›</a:t>
            </a:fld>
            <a:endParaRPr lang="en-AU"/>
          </a:p>
        </p:txBody>
      </p:sp>
    </p:spTree>
    <p:extLst>
      <p:ext uri="{BB962C8B-B14F-4D97-AF65-F5344CB8AC3E}">
        <p14:creationId xmlns:p14="http://schemas.microsoft.com/office/powerpoint/2010/main" xmlns="" val="613220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xmlns="" val="339104711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32</a:t>
            </a:fld>
            <a:endParaRPr lang="en-US"/>
          </a:p>
        </p:txBody>
      </p:sp>
    </p:spTree>
    <p:extLst>
      <p:ext uri="{BB962C8B-B14F-4D97-AF65-F5344CB8AC3E}">
        <p14:creationId xmlns:p14="http://schemas.microsoft.com/office/powerpoint/2010/main" xmlns="" val="61494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44</a:t>
            </a:fld>
            <a:endParaRPr lang="en-A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45</a:t>
            </a:fld>
            <a:endParaRPr lang="en-A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46</a:t>
            </a:fld>
            <a:endParaRPr lang="en-A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47</a:t>
            </a:fld>
            <a:endParaRPr lang="en-A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48</a:t>
            </a:fld>
            <a:endParaRPr lang="en-A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49</a:t>
            </a:fld>
            <a:endParaRPr lang="en-A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50</a:t>
            </a:fld>
            <a:endParaRPr lang="en-A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51</a:t>
            </a:fld>
            <a:endParaRPr lang="en-A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52</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53</a:t>
            </a:fld>
            <a:endParaRPr lang="en-A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54</a:t>
            </a:fld>
            <a:endParaRPr lang="en-A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55</a:t>
            </a:fld>
            <a:endParaRPr lang="en-A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Research Question 2 asked about multiple stakeholders’ views of the nature of the application process for placement in OCs or SHSs and to what extent Aboriginal and non-Aboriginal perceptions are similar or different.</a:t>
            </a:r>
            <a:r>
              <a:rPr lang="en-AU" baseline="0" dirty="0" smtClean="0"/>
              <a:t> </a:t>
            </a:r>
            <a:r>
              <a:rPr lang="en-AU" sz="1200" kern="1200" dirty="0" smtClean="0">
                <a:solidFill>
                  <a:schemeClr val="tx1"/>
                </a:solidFill>
                <a:latin typeface="+mn-lt"/>
                <a:ea typeface="+mn-ea"/>
                <a:cs typeface="+mn-cs"/>
              </a:rPr>
              <a:t>While students and parents mainly expressed their opinions about the nature of the application process, school staff and ACLOs expressed their opinions on both the application process and the need for support in assisting parents of Aboriginal children with navigating the application process. </a:t>
            </a:r>
          </a:p>
          <a:p>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It is of grave concern that</a:t>
            </a:r>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56</a:t>
            </a:fld>
            <a:endParaRPr lang="en-A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Research Question 2 asked about multiple stakeholders’ views of the nature of the application process for placement in OCs or SHSs and to what extent Aboriginal and non-Aboriginal perceptions are similar or different.</a:t>
            </a:r>
            <a:r>
              <a:rPr lang="en-AU" baseline="0" dirty="0" smtClean="0"/>
              <a:t> </a:t>
            </a:r>
            <a:r>
              <a:rPr lang="en-AU" sz="1200" kern="1200" dirty="0" smtClean="0">
                <a:solidFill>
                  <a:schemeClr val="tx1"/>
                </a:solidFill>
                <a:latin typeface="+mn-lt"/>
                <a:ea typeface="+mn-ea"/>
                <a:cs typeface="+mn-cs"/>
              </a:rPr>
              <a:t>While students and parents mainly expressed their opinions about the nature of the application process, school staff and ACLOs expressed their opinions on both the application process and the need for support in assisting parents of Aboriginal children with navigating the application process. </a:t>
            </a:r>
          </a:p>
          <a:p>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It is of grave concern that</a:t>
            </a:r>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57</a:t>
            </a:fld>
            <a:endParaRPr lang="en-AU">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58</a:t>
            </a:fld>
            <a:endParaRPr lang="en-A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59</a:t>
            </a:fld>
            <a:endParaRPr lang="en-AU">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60</a:t>
            </a:fld>
            <a:endParaRPr lang="en-A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61</a:t>
            </a:fld>
            <a:endParaRPr lang="en-A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62</a:t>
            </a:fld>
            <a:endParaRPr lang="en-A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It should be noted that this trend is not consistent with state-wide data and likely reflects the scope of the research, in that the focus was on Aboriginal students’ reasons for declining offers, and not that of non-Aboriginal students. DEC records indicate that on average, between 20% and 30% of students (both Aboriginal and non-Aboriginal) declined offers over the 2006 to 2011 period. </a:t>
            </a:r>
            <a:endParaRPr lang="en-AU" sz="1200" kern="1200" dirty="0" smtClean="0">
              <a:solidFill>
                <a:schemeClr val="tx1"/>
              </a:solidFill>
              <a:latin typeface="+mn-lt"/>
              <a:ea typeface="+mn-ea"/>
              <a:cs typeface="+mn-cs"/>
            </a:endParaRPr>
          </a:p>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63</a:t>
            </a:fld>
            <a:endParaRPr lang="en-AU">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latin typeface="+mn-lt"/>
              <a:ea typeface="+mn-ea"/>
              <a:cs typeface="+mn-cs"/>
            </a:endParaRPr>
          </a:p>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64</a:t>
            </a:fld>
            <a:endParaRPr lang="en-A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66</a:t>
            </a:fld>
            <a:endParaRPr lang="en-AU">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67</a:t>
            </a:fld>
            <a:endParaRPr lang="en-AU">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68</a:t>
            </a:fld>
            <a:endParaRPr lang="en-AU">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69</a:t>
            </a:fld>
            <a:endParaRPr lang="en-AU">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70</a:t>
            </a:fld>
            <a:endParaRPr lang="en-AU">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71</a:t>
            </a:fld>
            <a:endParaRPr lang="en-AU">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72</a:t>
            </a:fld>
            <a:endParaRPr lang="en-AU">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73</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74</a:t>
            </a:fld>
            <a:endParaRPr lang="en-AU">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75</a:t>
            </a:fld>
            <a:endParaRPr lang="en-AU">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76</a:t>
            </a:fld>
            <a:endParaRPr lang="en-AU">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b="1"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77</a:t>
            </a:fld>
            <a:endParaRPr lang="en-AU">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In providing these insights it should be remembered that the sample interviewed was small and qualitative methods were used. While the sample included a mix of city and rural stakeholders, generalising to the total population of Aboriginal students is problematic given their diverse heterogeneous make-up. However, the current findings are useful for identifying some preliminary directions to address barriers to Aboriginal students applying for and taking up gifted education and to inform the way ahead for future research.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78</a:t>
            </a:fld>
            <a:endParaRPr lang="en-AU">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79</a:t>
            </a:fld>
            <a:endParaRPr lang="en-AU">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80</a:t>
            </a:fld>
            <a:endParaRPr lang="en-AU">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81</a:t>
            </a:fld>
            <a:endParaRPr lang="en-AU">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82</a:t>
            </a:fld>
            <a:endParaRPr lang="en-AU">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8D6F17-D12E-4A4C-84BF-7103137E2C56}" type="slidenum">
              <a:rPr lang="en-AU" smtClean="0">
                <a:solidFill>
                  <a:prstClr val="black"/>
                </a:solidFill>
              </a:rPr>
              <a:pPr/>
              <a:t>83</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AU" sz="1200" dirty="0" smtClean="0">
                <a:latin typeface="Times New Roman" pitchFamily="18" charset="0"/>
                <a:cs typeface="Times New Roman" pitchFamily="18" charset="0"/>
              </a:rPr>
              <a:t>International research has repeated found positive links between specific domains of academic self-concepts (e.g., math Self-concept) to matching achievement outcomes (e.g., math grades/test scores) (see Marsh &amp; Craven, 2006 for an overview); </a:t>
            </a:r>
          </a:p>
          <a:p>
            <a:pPr marL="285750" indent="-285750">
              <a:buFont typeface="Arial" pitchFamily="34" charset="0"/>
              <a:buChar char="•"/>
            </a:pPr>
            <a:r>
              <a:rPr lang="en-AU" sz="1200" dirty="0" smtClean="0">
                <a:latin typeface="Times New Roman" pitchFamily="18" charset="0"/>
                <a:cs typeface="Times New Roman" pitchFamily="18" charset="0"/>
              </a:rPr>
              <a:t>Only recently has Aboriginal Education research has found that academic self-concepts are significantly and positively associated with higher levels of achievement and engagement for Aboriginal students (e.g., Bodkin-Andrews, Dillon, O’Rourke, Craven, &amp; Yeung, 2012; Craven &amp; Marsh, 2005). </a:t>
            </a:r>
          </a:p>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xmlns="" val="139087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AU" sz="1200" dirty="0" smtClean="0">
                <a:latin typeface="Times New Roman" pitchFamily="18" charset="0"/>
                <a:cs typeface="Times New Roman" pitchFamily="18" charset="0"/>
              </a:rPr>
              <a:t>International research has repeated found positive links between specific domains of academic self-concepts (e.g., math Self-concept) to matching achievement outcomes (e.g., math grades/test scores) (see Marsh &amp; Craven, 2006 for an overview); </a:t>
            </a:r>
          </a:p>
          <a:p>
            <a:pPr marL="285750" indent="-285750">
              <a:buFont typeface="Arial" pitchFamily="34" charset="0"/>
              <a:buChar char="•"/>
            </a:pPr>
            <a:r>
              <a:rPr lang="en-AU" sz="1200" dirty="0" smtClean="0">
                <a:latin typeface="Times New Roman" pitchFamily="18" charset="0"/>
                <a:cs typeface="Times New Roman" pitchFamily="18" charset="0"/>
              </a:rPr>
              <a:t>Only recently has Aboriginal Education research has found that academic self-concepts are significantly and positively associated with higher levels of achievement and engagement for Aboriginal students (e.g., Bodkin-Andrews, Dillon, O’Rourke, Craven, &amp; Yeung, 2012; Craven &amp; Marsh, 2005). </a:t>
            </a:r>
          </a:p>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xmlns="" val="139087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xmlns="" val="411707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AU" sz="1200" dirty="0" smtClean="0">
                <a:latin typeface="Times New Roman" pitchFamily="18" charset="0"/>
                <a:cs typeface="Times New Roman" pitchFamily="18" charset="0"/>
              </a:rPr>
              <a:t>International research has repeated found positive links between specific domains of academic self-concepts (e.g., math Self-concept) to matching achievement outcomes (e.g., math grades/test scores) (see Marsh &amp; Craven, 2006 for an overview); </a:t>
            </a:r>
          </a:p>
          <a:p>
            <a:pPr marL="285750" indent="-285750">
              <a:buFont typeface="Arial" pitchFamily="34" charset="0"/>
              <a:buChar char="•"/>
            </a:pPr>
            <a:r>
              <a:rPr lang="en-AU" sz="1200" dirty="0" smtClean="0">
                <a:latin typeface="Times New Roman" pitchFamily="18" charset="0"/>
                <a:cs typeface="Times New Roman" pitchFamily="18" charset="0"/>
              </a:rPr>
              <a:t>Only recently has Aboriginal Education research has found that academic self-concepts are significantly and positively associated with higher levels of achievement and engagement for Aboriginal students (e.g., Bodkin-Andrews, Dillon, O’Rourke, Craven, &amp; Yeung, 2012; Craven &amp; Marsh, 2005). </a:t>
            </a:r>
          </a:p>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xmlns="" val="139087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AU" sz="1200" dirty="0" smtClean="0">
                <a:latin typeface="Times New Roman" pitchFamily="18" charset="0"/>
                <a:cs typeface="Times New Roman" pitchFamily="18" charset="0"/>
              </a:rPr>
              <a:t>International research has repeated found positive links between specific domains of academic self-concepts (e.g., math Self-concept) to matching achievement outcomes (e.g., math grades/test scores) (see Marsh &amp; Craven, 2006 for an overview); </a:t>
            </a:r>
          </a:p>
          <a:p>
            <a:pPr marL="285750" indent="-285750">
              <a:buFont typeface="Arial" pitchFamily="34" charset="0"/>
              <a:buChar char="•"/>
            </a:pPr>
            <a:r>
              <a:rPr lang="en-AU" sz="1200" dirty="0" smtClean="0">
                <a:latin typeface="Times New Roman" pitchFamily="18" charset="0"/>
                <a:cs typeface="Times New Roman" pitchFamily="18" charset="0"/>
              </a:rPr>
              <a:t>Only recently has Aboriginal Education research has found that academic self-concepts are significantly and positively associated with higher levels of achievement and engagement for Aboriginal students (e.g., Bodkin-Andrews, Dillon, O’Rourke, Craven, &amp; Yeung, 2012; Craven &amp; Marsh, 2005). </a:t>
            </a:r>
          </a:p>
          <a:p>
            <a:endParaRPr lang="en-AU"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xmlns="" val="139087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newacu">
    <p:spTree>
      <p:nvGrpSpPr>
        <p:cNvPr id="1" name=""/>
        <p:cNvGrpSpPr/>
        <p:nvPr/>
      </p:nvGrpSpPr>
      <p:grpSpPr>
        <a:xfrm>
          <a:off x="0" y="0"/>
          <a:ext cx="0" cy="0"/>
          <a:chOff x="0" y="0"/>
          <a:chExt cx="0" cy="0"/>
        </a:xfrm>
      </p:grpSpPr>
      <p:sp>
        <p:nvSpPr>
          <p:cNvPr id="6" name="TextBox 5"/>
          <p:cNvSpPr txBox="1"/>
          <p:nvPr userDrawn="1"/>
        </p:nvSpPr>
        <p:spPr>
          <a:xfrm>
            <a:off x="3059832" y="6309320"/>
            <a:ext cx="3346172" cy="292388"/>
          </a:xfrm>
          <a:prstGeom prst="rect">
            <a:avLst/>
          </a:prstGeom>
          <a:noFill/>
        </p:spPr>
        <p:txBody>
          <a:bodyPr wrap="none" rtlCol="0">
            <a:spAutoFit/>
          </a:bodyPr>
          <a:lstStyle/>
          <a:p>
            <a:pPr>
              <a:defRPr/>
            </a:pPr>
            <a:r>
              <a:rPr lang="en-US" sz="1300" dirty="0" smtClean="0">
                <a:solidFill>
                  <a:prstClr val="white"/>
                </a:solidFill>
              </a:rPr>
              <a:t>Institute for Positive Psychology and Education</a:t>
            </a:r>
          </a:p>
        </p:txBody>
      </p:sp>
    </p:spTree>
    <p:extLst>
      <p:ext uri="{BB962C8B-B14F-4D97-AF65-F5344CB8AC3E}">
        <p14:creationId xmlns:p14="http://schemas.microsoft.com/office/powerpoint/2010/main" xmlns="" val="3602429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204255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406196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423416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139578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203136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173893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135761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165472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373297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198656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xmlns="" val="3782152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9286946" y="800539"/>
            <a:ext cx="184666" cy="369332"/>
          </a:xfrm>
          <a:prstGeom prst="rect">
            <a:avLst/>
          </a:prstGeom>
          <a:noFill/>
        </p:spPr>
        <p:txBody>
          <a:bodyPr wrap="none" rtlCol="0">
            <a:spAutoFit/>
          </a:bodyPr>
          <a:lstStyle/>
          <a:p>
            <a:endParaRPr lang="en-US" dirty="0">
              <a:solidFill>
                <a:prstClr val="black"/>
              </a:solidFill>
            </a:endParaRPr>
          </a:p>
        </p:txBody>
      </p:sp>
      <p:sp>
        <p:nvSpPr>
          <p:cNvPr id="12" name="TextBox 11"/>
          <p:cNvSpPr txBox="1"/>
          <p:nvPr/>
        </p:nvSpPr>
        <p:spPr>
          <a:xfrm>
            <a:off x="9190645" y="632004"/>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10731500" y="1778000"/>
            <a:ext cx="184666" cy="369332"/>
          </a:xfrm>
          <a:prstGeom prst="rect">
            <a:avLst/>
          </a:prstGeom>
          <a:noFill/>
        </p:spPr>
        <p:txBody>
          <a:bodyPr wrap="none" rtlCol="0">
            <a:spAutoFit/>
          </a:bodyPr>
          <a:lstStyle/>
          <a:p>
            <a:endParaRPr lang="en-US" dirty="0">
              <a:solidFill>
                <a:prstClr val="black"/>
              </a:solidFill>
            </a:endParaRPr>
          </a:p>
        </p:txBody>
      </p:sp>
      <p:pic>
        <p:nvPicPr>
          <p:cNvPr id="13" name="Picture 12"/>
          <p:cNvPicPr>
            <a:picLocks noChangeAspect="1"/>
          </p:cNvPicPr>
          <p:nvPr/>
        </p:nvPicPr>
        <p:blipFill>
          <a:blip r:embed="rId4" cstate="print"/>
          <a:stretch>
            <a:fillRect/>
          </a:stretch>
        </p:blipFill>
        <p:spPr>
          <a:xfrm>
            <a:off x="7117761" y="321589"/>
            <a:ext cx="1713421" cy="605341"/>
          </a:xfrm>
          <a:prstGeom prst="rect">
            <a:avLst/>
          </a:prstGeom>
        </p:spPr>
      </p:pic>
      <p:sp>
        <p:nvSpPr>
          <p:cNvPr id="14" name="Rectangle 13"/>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6" name="Rectangle 15"/>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TextBox 16"/>
          <p:cNvSpPr txBox="1"/>
          <p:nvPr userDrawn="1"/>
        </p:nvSpPr>
        <p:spPr>
          <a:xfrm>
            <a:off x="3059832" y="6309320"/>
            <a:ext cx="3346172" cy="292388"/>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bg1"/>
                </a:solidFill>
              </a:rPr>
              <a:t>Institute for Positive Psychology and Education</a:t>
            </a:r>
          </a:p>
        </p:txBody>
      </p:sp>
    </p:spTree>
    <p:extLst>
      <p:ext uri="{BB962C8B-B14F-4D97-AF65-F5344CB8AC3E}">
        <p14:creationId xmlns:p14="http://schemas.microsoft.com/office/powerpoint/2010/main" xmlns="" val="2791824352"/>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0024-BA2C-4E89-9BAD-667DA2D8FB18}"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C40C2-3D4D-40B0-AE1E-D03407FCDE1A}" type="slidenum">
              <a:rPr lang="en-AU" smtClean="0">
                <a:solidFill>
                  <a:prstClr val="black">
                    <a:tint val="75000"/>
                  </a:prstClr>
                </a:solidFill>
              </a:rPr>
              <a:pPr/>
              <a:t>‹#›</a:t>
            </a:fld>
            <a:endParaRPr lang="en-AU">
              <a:solidFill>
                <a:prstClr val="black">
                  <a:tint val="75000"/>
                </a:prstClr>
              </a:solidFill>
            </a:endParaRPr>
          </a:p>
        </p:txBody>
      </p:sp>
      <p:sp>
        <p:nvSpPr>
          <p:cNvPr id="7" name="TextBox 6"/>
          <p:cNvSpPr txBox="1"/>
          <p:nvPr/>
        </p:nvSpPr>
        <p:spPr>
          <a:xfrm>
            <a:off x="9286946" y="800539"/>
            <a:ext cx="184666" cy="369332"/>
          </a:xfrm>
          <a:prstGeom prst="rect">
            <a:avLst/>
          </a:prstGeom>
          <a:noFill/>
        </p:spPr>
        <p:txBody>
          <a:bodyPr wrap="none" rtlCol="0">
            <a:spAutoFit/>
          </a:bodyPr>
          <a:lstStyle/>
          <a:p>
            <a:endParaRPr lang="en-US" dirty="0">
              <a:solidFill>
                <a:prstClr val="black"/>
              </a:solidFill>
            </a:endParaRPr>
          </a:p>
        </p:txBody>
      </p:sp>
      <p:sp>
        <p:nvSpPr>
          <p:cNvPr id="12" name="TextBox 11"/>
          <p:cNvSpPr txBox="1"/>
          <p:nvPr/>
        </p:nvSpPr>
        <p:spPr>
          <a:xfrm>
            <a:off x="9190645" y="632004"/>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10731500" y="1778000"/>
            <a:ext cx="184666" cy="369332"/>
          </a:xfrm>
          <a:prstGeom prst="rect">
            <a:avLst/>
          </a:prstGeom>
          <a:noFill/>
        </p:spPr>
        <p:txBody>
          <a:bodyPr wrap="none" rtlCol="0">
            <a:spAutoFit/>
          </a:bodyPr>
          <a:lstStyle/>
          <a:p>
            <a:endParaRPr lang="en-US" dirty="0">
              <a:solidFill>
                <a:prstClr val="black"/>
              </a:solidFill>
            </a:endParaRPr>
          </a:p>
        </p:txBody>
      </p:sp>
      <p:pic>
        <p:nvPicPr>
          <p:cNvPr id="13" name="Picture 12"/>
          <p:cNvPicPr>
            <a:picLocks noChangeAspect="1"/>
          </p:cNvPicPr>
          <p:nvPr/>
        </p:nvPicPr>
        <p:blipFill>
          <a:blip r:embed="rId14" cstate="print"/>
          <a:stretch>
            <a:fillRect/>
          </a:stretch>
        </p:blipFill>
        <p:spPr>
          <a:xfrm>
            <a:off x="7117761" y="321589"/>
            <a:ext cx="1713421" cy="605341"/>
          </a:xfrm>
          <a:prstGeom prst="rect">
            <a:avLst/>
          </a:prstGeom>
        </p:spPr>
      </p:pic>
    </p:spTree>
    <p:extLst>
      <p:ext uri="{BB962C8B-B14F-4D97-AF65-F5344CB8AC3E}">
        <p14:creationId xmlns:p14="http://schemas.microsoft.com/office/powerpoint/2010/main" xmlns="" val="34555474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hyperlink" Target="http://www.hdwallpapersinn.com/wp-content/uploads/2013/09/ee8.jpg"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52.xml"/><Relationship Id="rId4" Type="http://schemas.openxmlformats.org/officeDocument/2006/relationships/chart" Target="../charts/char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57.xml"/><Relationship Id="rId5" Type="http://schemas.openxmlformats.org/officeDocument/2006/relationships/image" Target="../media/image44.jpeg"/><Relationship Id="rId4" Type="http://schemas.openxmlformats.org/officeDocument/2006/relationships/hyperlink" Target="http://www.google.com.au/url?sa=i&amp;rct=j&amp;q=&amp;esrc=s&amp;source=images&amp;cd=&amp;cad=rja&amp;uact=8&amp;docid=UxB_WxteSRZ_AM&amp;tbnid=DlZtkLPSfrKvpM:&amp;ved=0CAUQjRw&amp;url=http://www.growthcorp.com/504Loans/FORLENDERS/TheApplicationProcess.aspx&amp;ei=Y5ujU7uWOMX88QWnmICQDA&amp;bvm=bv.69411363,d.dGc&amp;psig=AFQjCNHFnHrlcBRK6yBYzBdy1wLOzornZw&amp;ust=1403317450839153"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58.xml"/><Relationship Id="rId5" Type="http://schemas.openxmlformats.org/officeDocument/2006/relationships/image" Target="../media/image45.jpeg"/><Relationship Id="rId4" Type="http://schemas.openxmlformats.org/officeDocument/2006/relationships/hyperlink" Target="http://www.google.com.au/url?sa=i&amp;rct=j&amp;q=&amp;esrc=s&amp;source=images&amp;cd=&amp;cad=rja&amp;uact=8&amp;docid=vtj2oSkewt6iuM&amp;tbnid=9fvMurLhuzYxlM:&amp;ved=0CAUQjRw&amp;url=http://ilm.com.pk/education-news/news/how-to-apply-for-degree-certificate-in-aiou-download-application-form/&amp;ei=jpqjU7eSAYPr8AWeo4Fw&amp;bvm=bv.69411363,d.dGc&amp;psig=AFQjCNFGHlCyid-wjtfA1Onx4-3QV8orKw&amp;ust=1403317247482302"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59.xml"/><Relationship Id="rId5" Type="http://schemas.openxmlformats.org/officeDocument/2006/relationships/image" Target="../media/image46.jpeg"/><Relationship Id="rId4" Type="http://schemas.openxmlformats.org/officeDocument/2006/relationships/hyperlink" Target="http://www.google.com.au/url?sa=i&amp;rct=j&amp;q=&amp;esrc=s&amp;source=images&amp;cd=&amp;cad=rja&amp;uact=8&amp;docid=XgTCLVb6uGtzuM&amp;tbnid=csCjuE4308lNhM:&amp;ved=0CAUQjRw&amp;url=http://www.switchmyloan.com.au/blog/index.php/home-loan-application-process/&amp;ei=HZqjU72qAdfh8AWbioHYCg&amp;bvm=bv.69411363,d.dGc&amp;psig=AFQjCNF5OR2ngpyzaplJgo83puIcTvTSUw&amp;ust=1403317145075923"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61.xml"/><Relationship Id="rId5" Type="http://schemas.openxmlformats.org/officeDocument/2006/relationships/image" Target="../media/image47.jpeg"/><Relationship Id="rId4" Type="http://schemas.openxmlformats.org/officeDocument/2006/relationships/hyperlink" Target="http://www.google.com.au/url?sa=i&amp;rct=j&amp;q=&amp;esrc=s&amp;source=images&amp;cd=&amp;cad=rja&amp;uact=8&amp;docid=HfNqnRgwjgfgWM&amp;tbnid=i812KBDJeL6UkM:&amp;ved=0CAUQjRw&amp;url=http://sowkweb.usc.edu/admissions/master-of-social-work-online-degree/application-process&amp;ei=45ujU7CFM8zt8AXNoYHoAw&amp;bvm=bv.69411363,d.dGc&amp;psig=AFQjCNHFnHrlcBRK6yBYzBdy1wLOzornZw&amp;ust=1403317450839153"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63.xml"/><Relationship Id="rId5" Type="http://schemas.openxmlformats.org/officeDocument/2006/relationships/image" Target="../media/image48.jpeg"/><Relationship Id="rId4" Type="http://schemas.openxmlformats.org/officeDocument/2006/relationships/hyperlink" Target="http://www.google.com.au/url?sa=i&amp;rct=j&amp;q=&amp;esrc=s&amp;source=images&amp;cd=&amp;cad=rja&amp;uact=8&amp;docid=IyF68H-Ufbda8M&amp;tbnid=2QGFRClTTDI4JM:&amp;ved=0CAUQjRw&amp;url=http://tfosuccess.com/decision-making/&amp;ei=j5OjU8vpHpL-8QW4toKQBg&amp;bvm=bv.69411363,d.dGc&amp;psig=AFQjCNHedYeMbxTLQFelTK4vDE7Mk97AeQ&amp;ust=1403315434738669"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chart" Target="../charts/char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65.xml"/><Relationship Id="rId4" Type="http://schemas.openxmlformats.org/officeDocument/2006/relationships/chart" Target="../charts/chart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71.xml"/><Relationship Id="rId5" Type="http://schemas.openxmlformats.org/officeDocument/2006/relationships/image" Target="../media/image49.jpeg"/><Relationship Id="rId4" Type="http://schemas.openxmlformats.org/officeDocument/2006/relationships/hyperlink" Target="http://www.google.com.au/url?sa=i&amp;rct=j&amp;q=&amp;esrc=s&amp;source=images&amp;cd=&amp;cad=rja&amp;uact=8&amp;docid=L8Nat2nt06POOM&amp;tbnid=F5HYEKgBnxf5lM:&amp;ved=0CAUQjRw&amp;url=http://donamatthews.wordpress.com/2014/05/04/controversies-and-misconceptions-intelligence-iq-and-gifted-education/&amp;ei=JpejU8f9Fo6B8gW9_oLQDA&amp;bvm=bv.69411363,d.dGc&amp;psig=AFQjCNHlf6KPLrMLbaJB8MxJbzBokP2vqw&amp;ust=1403316208142237"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75.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76.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81.xml"/><Relationship Id="rId4" Type="http://schemas.openxmlformats.org/officeDocument/2006/relationships/image" Target="../media/image51.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39997" y="2844225"/>
            <a:ext cx="9144000" cy="584775"/>
          </a:xfrm>
          <a:prstGeom prst="rect">
            <a:avLst/>
          </a:prstGeom>
          <a:solidFill>
            <a:schemeClr val="bg1">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AU" sz="1600" b="1" dirty="0" smtClean="0">
                <a:ln>
                  <a:solidFill>
                    <a:srgbClr val="C00000"/>
                  </a:solidFill>
                </a:ln>
                <a:latin typeface="Times New Roman" pitchFamily="18" charset="0"/>
                <a:cs typeface="Times New Roman" pitchFamily="18" charset="0"/>
              </a:rPr>
              <a:t>Presented </a:t>
            </a:r>
            <a:r>
              <a:rPr lang="en-AU" sz="1600" b="1" dirty="0">
                <a:ln>
                  <a:solidFill>
                    <a:srgbClr val="C00000"/>
                  </a:solidFill>
                </a:ln>
                <a:latin typeface="Times New Roman" pitchFamily="18" charset="0"/>
                <a:cs typeface="Times New Roman" pitchFamily="18" charset="0"/>
              </a:rPr>
              <a:t>by </a:t>
            </a:r>
            <a:r>
              <a:rPr lang="en-AU" sz="1600" b="1" dirty="0" smtClean="0">
                <a:ln>
                  <a:solidFill>
                    <a:srgbClr val="C00000"/>
                  </a:solidFill>
                </a:ln>
                <a:latin typeface="Times New Roman" pitchFamily="18" charset="0"/>
                <a:cs typeface="Times New Roman" pitchFamily="18" charset="0"/>
              </a:rPr>
              <a:t>Professors Rhonda Craven, Alex Yeung, Janet Mooney, &amp; Dr Anthony Dillon</a:t>
            </a:r>
            <a:endParaRPr lang="en-AU" sz="1600" b="1" i="1" dirty="0" smtClean="0">
              <a:ln>
                <a:solidFill>
                  <a:srgbClr val="C00000"/>
                </a:solidFill>
              </a:ln>
              <a:latin typeface="Times New Roman" pitchFamily="18" charset="0"/>
              <a:cs typeface="Times New Roman" pitchFamily="18" charset="0"/>
            </a:endParaRPr>
          </a:p>
          <a:p>
            <a:pPr algn="ctr"/>
            <a:r>
              <a:rPr lang="en-AU" sz="1600" b="1" i="1" dirty="0" smtClean="0">
                <a:ln>
                  <a:solidFill>
                    <a:srgbClr val="C00000"/>
                  </a:solidFill>
                </a:ln>
                <a:latin typeface="Times New Roman" pitchFamily="18" charset="0"/>
                <a:cs typeface="Times New Roman" pitchFamily="18" charset="0"/>
              </a:rPr>
              <a:t>Institute for Positive Psychology and Education, Australian Catholic University</a:t>
            </a:r>
          </a:p>
        </p:txBody>
      </p:sp>
      <p:pic>
        <p:nvPicPr>
          <p:cNvPr id="12290" name="Picture 2" descr="http://resources0.news.com.au/images/2011/05/23/1226061/423556-aboriginal-student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7714" y="3429000"/>
            <a:ext cx="4728567" cy="26625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9552" y="260648"/>
            <a:ext cx="6552728" cy="1754326"/>
          </a:xfrm>
          <a:prstGeom prst="rect">
            <a:avLst/>
          </a:prstGeom>
        </p:spPr>
        <p:txBody>
          <a:bodyPr wrap="square">
            <a:spAutoFit/>
          </a:bodyPr>
          <a:lstStyle/>
          <a:p>
            <a:pPr algn="ctr"/>
            <a:r>
              <a:rPr lang="en-AU" sz="3600" b="1" dirty="0">
                <a:solidFill>
                  <a:srgbClr val="0066FF"/>
                </a:solidFill>
                <a:effectLst>
                  <a:outerShdw blurRad="38100" dist="38100" dir="2700000" algn="tl">
                    <a:srgbClr val="000000">
                      <a:alpha val="43137"/>
                    </a:srgbClr>
                  </a:outerShdw>
                </a:effectLst>
                <a:latin typeface="+mj-lt"/>
                <a:cs typeface="Times New Roman" pitchFamily="18" charset="0"/>
              </a:rPr>
              <a:t>Enabling Aboriginal Students to Not Just Succeed but to Flourish: What Research Says. </a:t>
            </a:r>
          </a:p>
        </p:txBody>
      </p:sp>
      <p:sp>
        <p:nvSpPr>
          <p:cNvPr id="3" name="TextBox 2"/>
          <p:cNvSpPr txBox="1"/>
          <p:nvPr/>
        </p:nvSpPr>
        <p:spPr>
          <a:xfrm>
            <a:off x="971600" y="2204864"/>
            <a:ext cx="6336704" cy="369332"/>
          </a:xfrm>
          <a:prstGeom prst="rect">
            <a:avLst/>
          </a:prstGeom>
          <a:noFill/>
        </p:spPr>
        <p:txBody>
          <a:bodyPr wrap="square" rtlCol="0">
            <a:spAutoFit/>
          </a:bodyPr>
          <a:lstStyle/>
          <a:p>
            <a:r>
              <a:rPr lang="en-AU" dirty="0">
                <a:effectLst>
                  <a:outerShdw blurRad="38100" dist="38100" dir="2700000" algn="tl">
                    <a:srgbClr val="000000">
                      <a:alpha val="43137"/>
                    </a:srgbClr>
                  </a:outerShdw>
                </a:effectLst>
              </a:rPr>
              <a:t>Leading Educators Around the World (LEAP) Conference 2014.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08520" y="350987"/>
            <a:ext cx="7272808" cy="54006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The Seeding Success Model </a:t>
            </a:r>
          </a:p>
          <a:p>
            <a:pPr marL="0" indent="0" algn="ctr">
              <a:buNone/>
            </a:pPr>
            <a:r>
              <a:rPr lang="en-AU" sz="2400" b="1" i="1" u="sng" dirty="0" smtClean="0">
                <a:latin typeface="Times New Roman" pitchFamily="18" charset="0"/>
                <a:cs typeface="Times New Roman" pitchFamily="18" charset="0"/>
              </a:rPr>
              <a:t> </a:t>
            </a:r>
            <a:endParaRPr lang="en-AU" sz="2400" b="1" i="1" u="sng" dirty="0">
              <a:latin typeface="Times New Roman" pitchFamily="18" charset="0"/>
              <a:cs typeface="Times New Roman" pitchFamily="18" charset="0"/>
            </a:endParaRPr>
          </a:p>
        </p:txBody>
      </p:sp>
      <p:sp>
        <p:nvSpPr>
          <p:cNvPr id="2" name="Rectangle 1"/>
          <p:cNvSpPr/>
          <p:nvPr/>
        </p:nvSpPr>
        <p:spPr>
          <a:xfrm>
            <a:off x="79351" y="1340768"/>
            <a:ext cx="9036496" cy="2739211"/>
          </a:xfrm>
          <a:prstGeom prst="rect">
            <a:avLst/>
          </a:prstGeom>
        </p:spPr>
        <p:txBody>
          <a:bodyPr wrap="square">
            <a:spAutoFit/>
          </a:bodyPr>
          <a:lstStyle/>
          <a:p>
            <a:r>
              <a:rPr lang="en-AU" dirty="0" smtClean="0">
                <a:cs typeface="Times New Roman" pitchFamily="18" charset="0"/>
              </a:rPr>
              <a:t>Key </a:t>
            </a:r>
            <a:r>
              <a:rPr lang="en-AU" dirty="0">
                <a:cs typeface="Times New Roman" pitchFamily="18" charset="0"/>
              </a:rPr>
              <a:t>factors identified </a:t>
            </a:r>
            <a:r>
              <a:rPr lang="en-AU" dirty="0" smtClean="0">
                <a:cs typeface="Times New Roman" pitchFamily="18" charset="0"/>
              </a:rPr>
              <a:t>in the previous research that were shown to seed success in Aboriginal Students:</a:t>
            </a:r>
            <a:endParaRPr lang="en-AU" dirty="0">
              <a:cs typeface="Times New Roman" pitchFamily="18" charset="0"/>
            </a:endParaRPr>
          </a:p>
          <a:p>
            <a:endParaRPr lang="en-AU" dirty="0">
              <a:cs typeface="Times New Roman" pitchFamily="18" charset="0"/>
            </a:endParaRPr>
          </a:p>
          <a:p>
            <a:endParaRPr lang="en-AU" dirty="0">
              <a:cs typeface="Times New Roman" pitchFamily="18" charset="0"/>
            </a:endParaRPr>
          </a:p>
          <a:p>
            <a:pPr marL="342900" lvl="0" indent="-342900">
              <a:buFont typeface="Wingdings" pitchFamily="2" charset="2"/>
              <a:buChar char="v"/>
            </a:pPr>
            <a:r>
              <a:rPr lang="en-AU" sz="2000" i="1" dirty="0" smtClean="0">
                <a:cs typeface="Times New Roman" pitchFamily="18" charset="0"/>
              </a:rPr>
              <a:t>Academic </a:t>
            </a:r>
            <a:r>
              <a:rPr lang="en-AU" sz="2000" i="1" dirty="0">
                <a:cs typeface="Times New Roman" pitchFamily="18" charset="0"/>
              </a:rPr>
              <a:t>Self-concepts</a:t>
            </a:r>
            <a:r>
              <a:rPr lang="en-AU" sz="2000" dirty="0">
                <a:cs typeface="Times New Roman" pitchFamily="18" charset="0"/>
              </a:rPr>
              <a:t>; </a:t>
            </a:r>
            <a:endParaRPr lang="en-AU" sz="2000" dirty="0" smtClean="0">
              <a:cs typeface="Times New Roman" pitchFamily="18" charset="0"/>
            </a:endParaRPr>
          </a:p>
          <a:p>
            <a:pPr marL="342900" lvl="0" indent="-342900">
              <a:buFont typeface="Wingdings" pitchFamily="2" charset="2"/>
              <a:buChar char="v"/>
            </a:pPr>
            <a:r>
              <a:rPr lang="en-AU" sz="2000" i="1" dirty="0" smtClean="0">
                <a:cs typeface="Times New Roman" pitchFamily="18" charset="0"/>
              </a:rPr>
              <a:t>Teaching </a:t>
            </a:r>
            <a:r>
              <a:rPr lang="en-AU" sz="2000" i="1" dirty="0">
                <a:cs typeface="Times New Roman" pitchFamily="18" charset="0"/>
              </a:rPr>
              <a:t>Strategies</a:t>
            </a:r>
            <a:r>
              <a:rPr lang="en-AU" sz="2000" dirty="0">
                <a:cs typeface="Times New Roman" pitchFamily="18" charset="0"/>
              </a:rPr>
              <a:t>; </a:t>
            </a:r>
            <a:endParaRPr lang="en-AU" sz="2000" dirty="0" smtClean="0">
              <a:cs typeface="Times New Roman" pitchFamily="18" charset="0"/>
            </a:endParaRPr>
          </a:p>
          <a:p>
            <a:pPr marL="342900" lvl="0" indent="-342900">
              <a:buFont typeface="Wingdings" pitchFamily="2" charset="2"/>
              <a:buChar char="v"/>
            </a:pPr>
            <a:r>
              <a:rPr lang="en-AU" sz="2000" i="1" dirty="0" smtClean="0">
                <a:cs typeface="Times New Roman" pitchFamily="18" charset="0"/>
              </a:rPr>
              <a:t>Classroom </a:t>
            </a:r>
            <a:r>
              <a:rPr lang="en-AU" sz="2000" i="1" dirty="0">
                <a:cs typeface="Times New Roman" pitchFamily="18" charset="0"/>
              </a:rPr>
              <a:t>Climate</a:t>
            </a:r>
            <a:r>
              <a:rPr lang="en-AU" sz="2000" dirty="0">
                <a:cs typeface="Times New Roman" pitchFamily="18" charset="0"/>
              </a:rPr>
              <a:t>; </a:t>
            </a:r>
            <a:r>
              <a:rPr lang="en-AU" sz="2000" dirty="0" smtClean="0">
                <a:cs typeface="Times New Roman" pitchFamily="18" charset="0"/>
              </a:rPr>
              <a:t>and</a:t>
            </a:r>
          </a:p>
          <a:p>
            <a:pPr marL="342900" lvl="0" indent="-342900">
              <a:buFont typeface="Wingdings" pitchFamily="2" charset="2"/>
              <a:buChar char="v"/>
            </a:pPr>
            <a:r>
              <a:rPr lang="en-AU" sz="2000" i="1" dirty="0" smtClean="0">
                <a:cs typeface="Times New Roman" pitchFamily="18" charset="0"/>
              </a:rPr>
              <a:t>Cultural </a:t>
            </a:r>
            <a:r>
              <a:rPr lang="en-AU" sz="2000" dirty="0" smtClean="0">
                <a:cs typeface="Times New Roman" pitchFamily="18" charset="0"/>
              </a:rPr>
              <a:t>and  </a:t>
            </a:r>
            <a:r>
              <a:rPr lang="en-AU" sz="2000" i="1" dirty="0" smtClean="0">
                <a:cs typeface="Times New Roman" pitchFamily="18" charset="0"/>
              </a:rPr>
              <a:t>Aboriginal </a:t>
            </a:r>
          </a:p>
          <a:p>
            <a:pPr lvl="0"/>
            <a:r>
              <a:rPr lang="en-AU" sz="2000" i="1" dirty="0" smtClean="0">
                <a:cs typeface="Times New Roman" pitchFamily="18" charset="0"/>
              </a:rPr>
              <a:t>      Education</a:t>
            </a:r>
            <a:r>
              <a:rPr lang="en-AU" sz="2000" dirty="0" smtClean="0">
                <a:cs typeface="Times New Roman" pitchFamily="18" charset="0"/>
              </a:rPr>
              <a:t> </a:t>
            </a:r>
            <a:r>
              <a:rPr lang="en-AU" sz="2000" i="1" dirty="0">
                <a:cs typeface="Times New Roman" pitchFamily="18" charset="0"/>
              </a:rPr>
              <a:t>Strategies.</a:t>
            </a:r>
            <a:endParaRPr lang="en-AU" sz="2000" dirty="0">
              <a:cs typeface="Times New Roman" pitchFamily="18" charset="0"/>
            </a:endParaRPr>
          </a:p>
        </p:txBody>
      </p:sp>
      <p:graphicFrame>
        <p:nvGraphicFramePr>
          <p:cNvPr id="5" name="Diagram 4"/>
          <p:cNvGraphicFramePr/>
          <p:nvPr>
            <p:extLst>
              <p:ext uri="{D42A27DB-BD31-4B8C-83A1-F6EECF244321}">
                <p14:modId xmlns:p14="http://schemas.microsoft.com/office/powerpoint/2010/main" xmlns="" val="3673167202"/>
              </p:ext>
            </p:extLst>
          </p:nvPr>
        </p:nvGraphicFramePr>
        <p:xfrm>
          <a:off x="3015283" y="1941616"/>
          <a:ext cx="5838825" cy="427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xmlns="" val="122372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358" y="1124744"/>
            <a:ext cx="9158089" cy="100811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000" dirty="0" smtClean="0">
                <a:latin typeface="Times New Roman" pitchFamily="18" charset="0"/>
                <a:cs typeface="Times New Roman" pitchFamily="18" charset="0"/>
              </a:rPr>
              <a:t>Partial sequential mixed-method approach guided by research and theory</a:t>
            </a:r>
          </a:p>
        </p:txBody>
      </p:sp>
      <p:sp>
        <p:nvSpPr>
          <p:cNvPr id="4" name="TextBox 3"/>
          <p:cNvSpPr txBox="1"/>
          <p:nvPr/>
        </p:nvSpPr>
        <p:spPr>
          <a:xfrm>
            <a:off x="49090" y="1628800"/>
            <a:ext cx="8987405" cy="2215991"/>
          </a:xfrm>
          <a:prstGeom prst="rect">
            <a:avLst/>
          </a:prstGeom>
          <a:solidFill>
            <a:schemeClr val="tx2">
              <a:lumMod val="20000"/>
              <a:lumOff val="80000"/>
            </a:schemeClr>
          </a:solidFill>
        </p:spPr>
        <p:txBody>
          <a:bodyPr wrap="square" rtlCol="0">
            <a:spAutoFit/>
          </a:bodyPr>
          <a:lstStyle/>
          <a:p>
            <a:r>
              <a:rPr lang="en-AU" sz="2800" b="1" dirty="0">
                <a:solidFill>
                  <a:srgbClr val="0066FF"/>
                </a:solidFill>
                <a:effectLst>
                  <a:outerShdw blurRad="38100" dist="38100" dir="2700000" algn="tl">
                    <a:srgbClr val="000000">
                      <a:alpha val="43137"/>
                    </a:srgbClr>
                  </a:outerShdw>
                </a:effectLst>
                <a:cs typeface="Times New Roman" pitchFamily="18" charset="0"/>
              </a:rPr>
              <a:t>Quantitative component</a:t>
            </a:r>
          </a:p>
          <a:p>
            <a:pPr algn="ctr"/>
            <a:endParaRPr lang="en-AU" sz="1000" b="1" dirty="0" smtClean="0">
              <a:latin typeface="Times New Roman" pitchFamily="18" charset="0"/>
              <a:cs typeface="Times New Roman" pitchFamily="18" charset="0"/>
            </a:endParaRPr>
          </a:p>
          <a:p>
            <a:pPr marL="342900" indent="-342900">
              <a:buFont typeface="Arial" pitchFamily="34" charset="0"/>
              <a:buChar char="•"/>
            </a:pPr>
            <a:r>
              <a:rPr lang="en-AU" sz="2000" dirty="0">
                <a:latin typeface="Times New Roman" pitchFamily="18" charset="0"/>
                <a:cs typeface="Times New Roman" pitchFamily="18" charset="0"/>
              </a:rPr>
              <a:t>Sample of </a:t>
            </a:r>
            <a:r>
              <a:rPr lang="en-AU" sz="2000" b="1" dirty="0">
                <a:latin typeface="Times New Roman" pitchFamily="18" charset="0"/>
                <a:cs typeface="Times New Roman" pitchFamily="18" charset="0"/>
              </a:rPr>
              <a:t>52 schools </a:t>
            </a:r>
            <a:r>
              <a:rPr lang="en-AU" sz="2000" dirty="0">
                <a:latin typeface="Times New Roman" pitchFamily="18" charset="0"/>
                <a:cs typeface="Times New Roman" pitchFamily="18" charset="0"/>
              </a:rPr>
              <a:t>with a total of 5 or more Aboriginal students in </a:t>
            </a:r>
            <a:r>
              <a:rPr lang="en-AU" sz="2000" b="1" dirty="0">
                <a:latin typeface="Times New Roman" pitchFamily="18" charset="0"/>
                <a:cs typeface="Times New Roman" pitchFamily="18" charset="0"/>
              </a:rPr>
              <a:t>Years 3 to </a:t>
            </a:r>
            <a:r>
              <a:rPr lang="en-AU" sz="2000" b="1" dirty="0" smtClean="0">
                <a:latin typeface="Times New Roman" pitchFamily="18" charset="0"/>
                <a:cs typeface="Times New Roman" pitchFamily="18" charset="0"/>
              </a:rPr>
              <a:t>6</a:t>
            </a:r>
            <a:r>
              <a:rPr lang="en-AU" sz="2000" dirty="0" smtClean="0">
                <a:latin typeface="Times New Roman" pitchFamily="18" charset="0"/>
                <a:cs typeface="Times New Roman" pitchFamily="18" charset="0"/>
              </a:rPr>
              <a:t>. (</a:t>
            </a:r>
            <a:r>
              <a:rPr lang="en-AU" sz="2000" b="1" dirty="0" smtClean="0">
                <a:latin typeface="Times New Roman" pitchFamily="18" charset="0"/>
                <a:cs typeface="Times New Roman" pitchFamily="18" charset="0"/>
              </a:rPr>
              <a:t>Aboriginal  </a:t>
            </a:r>
            <a:r>
              <a:rPr lang="en-AU" sz="2000" b="1" i="1" dirty="0" smtClean="0">
                <a:latin typeface="Times New Roman" pitchFamily="18" charset="0"/>
                <a:cs typeface="Times New Roman" pitchFamily="18" charset="0"/>
              </a:rPr>
              <a:t>n </a:t>
            </a:r>
            <a:r>
              <a:rPr lang="en-AU" sz="2000" b="1" dirty="0" smtClean="0">
                <a:latin typeface="Times New Roman" pitchFamily="18" charset="0"/>
                <a:cs typeface="Times New Roman" pitchFamily="18" charset="0"/>
              </a:rPr>
              <a:t>=495 </a:t>
            </a:r>
            <a:r>
              <a:rPr lang="en-AU" sz="2000" b="1" dirty="0">
                <a:latin typeface="Times New Roman" pitchFamily="18" charset="0"/>
                <a:cs typeface="Times New Roman" pitchFamily="18" charset="0"/>
              </a:rPr>
              <a:t>and non-Aboriginal </a:t>
            </a:r>
            <a:r>
              <a:rPr lang="en-AU" sz="2000" b="1" dirty="0" smtClean="0">
                <a:latin typeface="Times New Roman" pitchFamily="18" charset="0"/>
                <a:cs typeface="Times New Roman" pitchFamily="18" charset="0"/>
              </a:rPr>
              <a:t> </a:t>
            </a:r>
            <a:r>
              <a:rPr lang="en-AU" sz="2000" b="1" i="1" dirty="0" smtClean="0">
                <a:latin typeface="Times New Roman" pitchFamily="18" charset="0"/>
                <a:cs typeface="Times New Roman" pitchFamily="18" charset="0"/>
              </a:rPr>
              <a:t>n </a:t>
            </a:r>
            <a:r>
              <a:rPr lang="en-AU" sz="2000" b="1" dirty="0" smtClean="0">
                <a:latin typeface="Times New Roman" pitchFamily="18" charset="0"/>
                <a:cs typeface="Times New Roman" pitchFamily="18" charset="0"/>
              </a:rPr>
              <a:t>=783).</a:t>
            </a:r>
            <a:endParaRPr lang="en-AU" sz="2000" dirty="0" smtClean="0">
              <a:latin typeface="Times New Roman" pitchFamily="18" charset="0"/>
              <a:cs typeface="Times New Roman" pitchFamily="18" charset="0"/>
            </a:endParaRPr>
          </a:p>
          <a:p>
            <a:pPr marL="342900" indent="-342900">
              <a:buFont typeface="Arial" pitchFamily="34" charset="0"/>
              <a:buChar char="•"/>
            </a:pPr>
            <a:r>
              <a:rPr lang="en-AU" sz="2000" dirty="0">
                <a:latin typeface="Times New Roman" pitchFamily="18" charset="0"/>
                <a:cs typeface="Times New Roman" pitchFamily="18" charset="0"/>
              </a:rPr>
              <a:t>Students in each school completed a survey on </a:t>
            </a:r>
            <a:r>
              <a:rPr lang="en-AU" sz="2000" b="1" dirty="0">
                <a:latin typeface="Times New Roman" pitchFamily="18" charset="0"/>
                <a:cs typeface="Times New Roman" pitchFamily="18" charset="0"/>
              </a:rPr>
              <a:t>3 occasions </a:t>
            </a:r>
            <a:r>
              <a:rPr lang="en-AU" sz="2000" dirty="0">
                <a:latin typeface="Times New Roman" pitchFamily="18" charset="0"/>
                <a:cs typeface="Times New Roman" pitchFamily="18" charset="0"/>
              </a:rPr>
              <a:t>4 months apart over a school year</a:t>
            </a:r>
            <a:r>
              <a:rPr lang="en-AU" sz="2000" dirty="0" smtClean="0">
                <a:latin typeface="Times New Roman" pitchFamily="18" charset="0"/>
                <a:cs typeface="Times New Roman" pitchFamily="18" charset="0"/>
              </a:rPr>
              <a:t>.</a:t>
            </a:r>
          </a:p>
          <a:p>
            <a:pPr marL="342900" indent="-342900">
              <a:buFont typeface="Arial" pitchFamily="34" charset="0"/>
              <a:buChar char="•"/>
            </a:pPr>
            <a:r>
              <a:rPr lang="en-AU" sz="2000" b="1" dirty="0" smtClean="0">
                <a:latin typeface="Times New Roman" pitchFamily="18" charset="0"/>
                <a:cs typeface="Times New Roman" pitchFamily="18" charset="0"/>
              </a:rPr>
              <a:t>Stage Approach: Validity </a:t>
            </a:r>
            <a:r>
              <a:rPr lang="en-AU" sz="2000" b="1" dirty="0" smtClean="0">
                <a:latin typeface="Times New Roman" pitchFamily="18" charset="0"/>
                <a:cs typeface="Times New Roman" pitchFamily="18" charset="0"/>
                <a:sym typeface="Wingdings" pitchFamily="2" charset="2"/>
              </a:rPr>
              <a:t> </a:t>
            </a:r>
            <a:r>
              <a:rPr lang="en-AU" sz="2000" b="1" dirty="0" smtClean="0">
                <a:latin typeface="Times New Roman" pitchFamily="18" charset="0"/>
                <a:cs typeface="Times New Roman" pitchFamily="18" charset="0"/>
              </a:rPr>
              <a:t>Difference testing </a:t>
            </a:r>
            <a:r>
              <a:rPr lang="en-AU" sz="2000" b="1" dirty="0" smtClean="0">
                <a:latin typeface="Times New Roman" pitchFamily="18" charset="0"/>
                <a:cs typeface="Times New Roman" pitchFamily="18" charset="0"/>
                <a:sym typeface="Wingdings" pitchFamily="2" charset="2"/>
              </a:rPr>
              <a:t> Relations with outcomes</a:t>
            </a:r>
            <a:endParaRPr lang="en-AU" sz="2400" b="1" dirty="0" smtClean="0">
              <a:latin typeface="Times New Roman" pitchFamily="18" charset="0"/>
              <a:cs typeface="Times New Roman" pitchFamily="18" charset="0"/>
            </a:endParaRPr>
          </a:p>
        </p:txBody>
      </p:sp>
      <p:sp>
        <p:nvSpPr>
          <p:cNvPr id="5" name="TextBox 4"/>
          <p:cNvSpPr txBox="1"/>
          <p:nvPr/>
        </p:nvSpPr>
        <p:spPr>
          <a:xfrm>
            <a:off x="49091" y="4120644"/>
            <a:ext cx="8987405" cy="2215991"/>
          </a:xfrm>
          <a:prstGeom prst="rect">
            <a:avLst/>
          </a:prstGeom>
          <a:solidFill>
            <a:schemeClr val="tx2">
              <a:lumMod val="20000"/>
              <a:lumOff val="80000"/>
            </a:schemeClr>
          </a:solidFill>
        </p:spPr>
        <p:txBody>
          <a:bodyPr wrap="square" rtlCol="0">
            <a:spAutoFit/>
          </a:bodyPr>
          <a:lstStyle/>
          <a:p>
            <a:r>
              <a:rPr lang="en-AU" sz="2800" b="1" dirty="0">
                <a:solidFill>
                  <a:srgbClr val="0066FF"/>
                </a:solidFill>
                <a:effectLst>
                  <a:outerShdw blurRad="38100" dist="38100" dir="2700000" algn="tl">
                    <a:srgbClr val="000000">
                      <a:alpha val="43137"/>
                    </a:srgbClr>
                  </a:outerShdw>
                </a:effectLst>
                <a:cs typeface="Times New Roman" pitchFamily="18" charset="0"/>
              </a:rPr>
              <a:t>Qualitative component</a:t>
            </a:r>
          </a:p>
          <a:p>
            <a:pPr algn="ctr"/>
            <a:endParaRPr lang="en-AU" sz="1000" b="1" dirty="0" smtClean="0">
              <a:latin typeface="Times New Roman" pitchFamily="18" charset="0"/>
              <a:cs typeface="Times New Roman" pitchFamily="18" charset="0"/>
            </a:endParaRPr>
          </a:p>
          <a:p>
            <a:pPr marL="342900" indent="-342900">
              <a:buFont typeface="Arial" pitchFamily="34" charset="0"/>
              <a:buChar char="•"/>
            </a:pPr>
            <a:r>
              <a:rPr lang="en-AU" sz="2000" b="1" dirty="0">
                <a:latin typeface="Times New Roman" pitchFamily="18" charset="0"/>
                <a:cs typeface="Times New Roman" pitchFamily="18" charset="0"/>
              </a:rPr>
              <a:t>4 DEC Schools </a:t>
            </a:r>
            <a:r>
              <a:rPr lang="en-AU" sz="2000" b="1" dirty="0" smtClean="0">
                <a:latin typeface="Times New Roman" pitchFamily="18" charset="0"/>
                <a:cs typeface="Times New Roman" pitchFamily="18" charset="0"/>
              </a:rPr>
              <a:t>selected </a:t>
            </a:r>
            <a:r>
              <a:rPr lang="en-AU" sz="2000" dirty="0" smtClean="0">
                <a:latin typeface="Times New Roman" pitchFamily="18" charset="0"/>
                <a:cs typeface="Times New Roman" pitchFamily="18" charset="0"/>
              </a:rPr>
              <a:t>based </a:t>
            </a:r>
            <a:r>
              <a:rPr lang="en-AU" sz="2000" dirty="0">
                <a:latin typeface="Times New Roman" pitchFamily="18" charset="0"/>
                <a:cs typeface="Times New Roman" pitchFamily="18" charset="0"/>
              </a:rPr>
              <a:t>on scrutiny of quantitative </a:t>
            </a:r>
            <a:r>
              <a:rPr lang="en-AU" sz="2000" dirty="0" smtClean="0">
                <a:latin typeface="Times New Roman" pitchFamily="18" charset="0"/>
                <a:cs typeface="Times New Roman" pitchFamily="18" charset="0"/>
              </a:rPr>
              <a:t>data. </a:t>
            </a:r>
            <a:r>
              <a:rPr lang="en-AU" sz="2000" b="1" i="1" dirty="0" smtClean="0">
                <a:latin typeface="Times New Roman" pitchFamily="18" charset="0"/>
                <a:cs typeface="Times New Roman" pitchFamily="18" charset="0"/>
              </a:rPr>
              <a:t>Aboriginal </a:t>
            </a:r>
            <a:r>
              <a:rPr lang="en-AU" sz="2000" b="1" i="1" dirty="0">
                <a:latin typeface="Times New Roman" pitchFamily="18" charset="0"/>
                <a:cs typeface="Times New Roman" pitchFamily="18" charset="0"/>
              </a:rPr>
              <a:t>students </a:t>
            </a:r>
            <a:r>
              <a:rPr lang="en-AU" sz="2000" dirty="0">
                <a:latin typeface="Times New Roman" pitchFamily="18" charset="0"/>
                <a:cs typeface="Times New Roman" pitchFamily="18" charset="0"/>
              </a:rPr>
              <a:t>in these schools: </a:t>
            </a:r>
            <a:endParaRPr lang="en-AU" sz="2000" dirty="0" smtClean="0">
              <a:latin typeface="Times New Roman" pitchFamily="18" charset="0"/>
              <a:cs typeface="Times New Roman" pitchFamily="18" charset="0"/>
            </a:endParaRPr>
          </a:p>
          <a:p>
            <a:pPr marL="342900" indent="-342900">
              <a:buFontTx/>
              <a:buChar char="-"/>
            </a:pPr>
            <a:r>
              <a:rPr lang="en-AU" sz="2000" dirty="0" smtClean="0">
                <a:latin typeface="Times New Roman" pitchFamily="18" charset="0"/>
                <a:cs typeface="Times New Roman" pitchFamily="18" charset="0"/>
              </a:rPr>
              <a:t>Achieved </a:t>
            </a:r>
            <a:r>
              <a:rPr lang="en-AU" sz="2000" dirty="0">
                <a:latin typeface="Times New Roman" pitchFamily="18" charset="0"/>
                <a:cs typeface="Times New Roman" pitchFamily="18" charset="0"/>
              </a:rPr>
              <a:t>above-average reading comprehension and mathematics EMSAD </a:t>
            </a:r>
            <a:r>
              <a:rPr lang="en-AU" sz="2000" dirty="0" smtClean="0">
                <a:latin typeface="Times New Roman" pitchFamily="18" charset="0"/>
                <a:cs typeface="Times New Roman" pitchFamily="18" charset="0"/>
              </a:rPr>
              <a:t>scores;</a:t>
            </a:r>
          </a:p>
          <a:p>
            <a:pPr marL="342900" indent="-342900">
              <a:buFontTx/>
              <a:buChar char="-"/>
            </a:pPr>
            <a:r>
              <a:rPr lang="en-AU" sz="2000" dirty="0" smtClean="0">
                <a:latin typeface="Times New Roman" pitchFamily="18" charset="0"/>
                <a:cs typeface="Times New Roman" pitchFamily="18" charset="0"/>
              </a:rPr>
              <a:t>Displayed </a:t>
            </a:r>
            <a:r>
              <a:rPr lang="en-AU" sz="2000" dirty="0">
                <a:latin typeface="Times New Roman" pitchFamily="18" charset="0"/>
                <a:cs typeface="Times New Roman" pitchFamily="18" charset="0"/>
              </a:rPr>
              <a:t>higher levels of school engagement, and </a:t>
            </a:r>
            <a:endParaRPr lang="en-AU" sz="2000" dirty="0" smtClean="0">
              <a:latin typeface="Times New Roman" pitchFamily="18" charset="0"/>
              <a:cs typeface="Times New Roman" pitchFamily="18" charset="0"/>
            </a:endParaRPr>
          </a:p>
          <a:p>
            <a:pPr marL="342900" indent="-342900">
              <a:buFontTx/>
              <a:buChar char="-"/>
            </a:pPr>
            <a:r>
              <a:rPr lang="en-AU" sz="2000" dirty="0" smtClean="0">
                <a:latin typeface="Times New Roman" pitchFamily="18" charset="0"/>
                <a:cs typeface="Times New Roman" pitchFamily="18" charset="0"/>
              </a:rPr>
              <a:t>Perceived </a:t>
            </a:r>
            <a:r>
              <a:rPr lang="en-AU" sz="2000" dirty="0">
                <a:latin typeface="Times New Roman" pitchFamily="18" charset="0"/>
                <a:cs typeface="Times New Roman" pitchFamily="18" charset="0"/>
              </a:rPr>
              <a:t>that their culture was respected in the school learning environment</a:t>
            </a:r>
            <a:endParaRPr lang="en-AU" sz="2400" b="1" dirty="0" smtClean="0">
              <a:latin typeface="Times New Roman" pitchFamily="18" charset="0"/>
              <a:cs typeface="Times New Roman" pitchFamily="18" charset="0"/>
            </a:endParaRPr>
          </a:p>
        </p:txBody>
      </p:sp>
      <p:sp>
        <p:nvSpPr>
          <p:cNvPr id="3" name="Rectangle 2"/>
          <p:cNvSpPr/>
          <p:nvPr/>
        </p:nvSpPr>
        <p:spPr>
          <a:xfrm>
            <a:off x="1835696" y="235967"/>
            <a:ext cx="3341941" cy="769441"/>
          </a:xfrm>
          <a:prstGeom prst="rect">
            <a:avLst/>
          </a:prstGeom>
        </p:spPr>
        <p:txBody>
          <a:bodyPr wrap="none">
            <a:spAutoFit/>
          </a:bodyPr>
          <a:lstStyle/>
          <a:p>
            <a:pPr algn="ctr"/>
            <a:r>
              <a:rPr lang="en-AU" sz="4400" b="1" dirty="0">
                <a:solidFill>
                  <a:srgbClr val="0066FF"/>
                </a:solidFill>
                <a:effectLst>
                  <a:outerShdw blurRad="38100" dist="38100" dir="2700000" algn="tl">
                    <a:srgbClr val="000000">
                      <a:alpha val="43137"/>
                    </a:srgbClr>
                  </a:outerShdw>
                </a:effectLst>
                <a:cs typeface="Times New Roman" pitchFamily="18" charset="0"/>
              </a:rPr>
              <a:t>Methodology</a:t>
            </a:r>
          </a:p>
        </p:txBody>
      </p:sp>
    </p:spTree>
    <p:custDataLst>
      <p:tags r:id="rId1"/>
    </p:custDataLst>
    <p:extLst>
      <p:ext uri="{BB962C8B-B14F-4D97-AF65-F5344CB8AC3E}">
        <p14:creationId xmlns:p14="http://schemas.microsoft.com/office/powerpoint/2010/main" xmlns="" val="184325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9113" y="260648"/>
            <a:ext cx="7069386" cy="100811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4400" b="1" dirty="0">
                <a:solidFill>
                  <a:srgbClr val="0066FF"/>
                </a:solidFill>
                <a:effectLst>
                  <a:outerShdw blurRad="38100" dist="38100" dir="2700000" algn="tl">
                    <a:srgbClr val="000000">
                      <a:alpha val="43137"/>
                    </a:srgbClr>
                  </a:outerShdw>
                </a:effectLst>
                <a:cs typeface="Times New Roman" pitchFamily="18" charset="0"/>
              </a:rPr>
              <a:t>Academic Self-Concept</a:t>
            </a:r>
          </a:p>
        </p:txBody>
      </p:sp>
      <p:sp>
        <p:nvSpPr>
          <p:cNvPr id="3" name="Rectangle 2"/>
          <p:cNvSpPr/>
          <p:nvPr/>
        </p:nvSpPr>
        <p:spPr>
          <a:xfrm>
            <a:off x="32048" y="1124744"/>
            <a:ext cx="9125395" cy="2031325"/>
          </a:xfrm>
          <a:prstGeom prst="rect">
            <a:avLst/>
          </a:prstGeom>
        </p:spPr>
        <p:txBody>
          <a:bodyPr wrap="square">
            <a:spAutoFit/>
          </a:bodyPr>
          <a:lstStyle/>
          <a:p>
            <a:pPr marL="285750" indent="-285750">
              <a:buFont typeface="Arial" pitchFamily="34" charset="0"/>
              <a:buChar char="•"/>
            </a:pPr>
            <a:r>
              <a:rPr lang="en-AU" dirty="0" smtClean="0">
                <a:cs typeface="Times New Roman" pitchFamily="18" charset="0"/>
              </a:rPr>
              <a:t>Internationally, research has found positive links between specific </a:t>
            </a:r>
            <a:r>
              <a:rPr lang="en-AU" dirty="0">
                <a:cs typeface="Times New Roman" pitchFamily="18" charset="0"/>
              </a:rPr>
              <a:t>domains of </a:t>
            </a:r>
            <a:r>
              <a:rPr lang="en-AU" dirty="0" smtClean="0">
                <a:cs typeface="Times New Roman" pitchFamily="18" charset="0"/>
              </a:rPr>
              <a:t>academic self-concepts to </a:t>
            </a:r>
            <a:r>
              <a:rPr lang="en-AU" dirty="0">
                <a:cs typeface="Times New Roman" pitchFamily="18" charset="0"/>
              </a:rPr>
              <a:t>matching achievement outcomes </a:t>
            </a:r>
            <a:r>
              <a:rPr lang="en-AU" dirty="0" smtClean="0">
                <a:cs typeface="Times New Roman" pitchFamily="18" charset="0"/>
              </a:rPr>
              <a:t>(</a:t>
            </a:r>
            <a:r>
              <a:rPr lang="en-AU" dirty="0">
                <a:cs typeface="Times New Roman" pitchFamily="18" charset="0"/>
              </a:rPr>
              <a:t>see Marsh &amp; Craven, 2006 for an overview</a:t>
            </a:r>
            <a:r>
              <a:rPr lang="en-AU" dirty="0" smtClean="0">
                <a:cs typeface="Times New Roman" pitchFamily="18" charset="0"/>
              </a:rPr>
              <a:t>); </a:t>
            </a:r>
          </a:p>
          <a:p>
            <a:pPr marL="285750" indent="-285750">
              <a:buFont typeface="Arial" pitchFamily="34" charset="0"/>
              <a:buChar char="•"/>
            </a:pPr>
            <a:r>
              <a:rPr lang="en-AU" dirty="0" smtClean="0">
                <a:cs typeface="Times New Roman" pitchFamily="18" charset="0"/>
              </a:rPr>
              <a:t>Only </a:t>
            </a:r>
            <a:r>
              <a:rPr lang="en-AU" dirty="0">
                <a:cs typeface="Times New Roman" pitchFamily="18" charset="0"/>
              </a:rPr>
              <a:t>recently </a:t>
            </a:r>
            <a:r>
              <a:rPr lang="en-AU" dirty="0" smtClean="0">
                <a:cs typeface="Times New Roman" pitchFamily="18" charset="0"/>
              </a:rPr>
              <a:t>has Aboriginal </a:t>
            </a:r>
            <a:r>
              <a:rPr lang="en-AU" dirty="0">
                <a:cs typeface="Times New Roman" pitchFamily="18" charset="0"/>
              </a:rPr>
              <a:t>Education research </a:t>
            </a:r>
            <a:r>
              <a:rPr lang="en-AU" dirty="0" smtClean="0">
                <a:cs typeface="Times New Roman" pitchFamily="18" charset="0"/>
              </a:rPr>
              <a:t>found similar effects for Aboriginal high school students </a:t>
            </a:r>
            <a:r>
              <a:rPr lang="en-AU" dirty="0">
                <a:cs typeface="Times New Roman" pitchFamily="18" charset="0"/>
              </a:rPr>
              <a:t>(e.g., Bodkin-Andrews, Dillon, O’Rourke, Craven, &amp; Yeung, 2012; </a:t>
            </a:r>
            <a:r>
              <a:rPr lang="en-AU" dirty="0" smtClean="0">
                <a:cs typeface="Times New Roman" pitchFamily="18" charset="0"/>
              </a:rPr>
              <a:t>Craven &amp; Marsh, 2005). </a:t>
            </a:r>
          </a:p>
          <a:p>
            <a:pPr marL="285750" indent="-285750">
              <a:buFont typeface="Arial" pitchFamily="34" charset="0"/>
              <a:buChar char="•"/>
            </a:pPr>
            <a:r>
              <a:rPr lang="en-AU" dirty="0" smtClean="0">
                <a:cs typeface="Times New Roman" pitchFamily="18" charset="0"/>
              </a:rPr>
              <a:t>The Seeding Success Project sought to identify if these effects could be generalised to Aboriginal primary school students.  </a:t>
            </a:r>
            <a:endParaRPr lang="en-AU" dirty="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29569186"/>
              </p:ext>
            </p:extLst>
          </p:nvPr>
        </p:nvGraphicFramePr>
        <p:xfrm>
          <a:off x="238887" y="3965426"/>
          <a:ext cx="8643998" cy="2194560"/>
        </p:xfrm>
        <a:graphic>
          <a:graphicData uri="http://schemas.openxmlformats.org/drawingml/2006/table">
            <a:tbl>
              <a:tblPr firstRow="1" firstCol="1" lastRow="1" lastCol="1" bandRow="1" bandCol="1">
                <a:tableStyleId>{5940675A-B579-460E-94D1-54222C63F5DA}</a:tableStyleId>
              </a:tblPr>
              <a:tblGrid>
                <a:gridCol w="2885387"/>
                <a:gridCol w="5758611"/>
              </a:tblGrid>
              <a:tr h="446488">
                <a:tc>
                  <a:txBody>
                    <a:bodyPr/>
                    <a:lstStyle/>
                    <a:p>
                      <a:pPr>
                        <a:lnSpc>
                          <a:spcPct val="200000"/>
                        </a:lnSpc>
                        <a:spcAft>
                          <a:spcPts val="0"/>
                        </a:spcAft>
                      </a:pPr>
                      <a:r>
                        <a:rPr lang="en-AU" sz="1800" u="sng" dirty="0">
                          <a:effectLst/>
                          <a:latin typeface="Times New Roman" pitchFamily="18" charset="0"/>
                          <a:cs typeface="Times New Roman" pitchFamily="18" charset="0"/>
                        </a:rPr>
                        <a:t>Factor</a:t>
                      </a:r>
                      <a:endParaRPr lang="en-AU" sz="1800" u="sng" dirty="0">
                        <a:solidFill>
                          <a:schemeClr val="tx1"/>
                        </a:solidFill>
                        <a:effectLst/>
                        <a:latin typeface="Times New Roman" pitchFamily="18" charset="0"/>
                        <a:ea typeface="Calibri"/>
                        <a:cs typeface="Times New Roman" pitchFamily="18" charset="0"/>
                      </a:endParaRPr>
                    </a:p>
                  </a:txBody>
                  <a:tcPr marL="68580" marR="68580" marT="0" marB="0" anchor="b">
                    <a:solidFill>
                      <a:schemeClr val="tx2">
                        <a:lumMod val="20000"/>
                        <a:lumOff val="80000"/>
                      </a:schemeClr>
                    </a:solidFill>
                  </a:tcPr>
                </a:tc>
                <a:tc>
                  <a:txBody>
                    <a:bodyPr/>
                    <a:lstStyle/>
                    <a:p>
                      <a:pPr algn="ctr">
                        <a:lnSpc>
                          <a:spcPct val="200000"/>
                        </a:lnSpc>
                        <a:spcAft>
                          <a:spcPts val="0"/>
                        </a:spcAft>
                      </a:pPr>
                      <a:r>
                        <a:rPr lang="en-AU" sz="1800" u="sng" dirty="0">
                          <a:effectLst/>
                          <a:latin typeface="Times New Roman" pitchFamily="18" charset="0"/>
                          <a:cs typeface="Times New Roman" pitchFamily="18" charset="0"/>
                        </a:rPr>
                        <a:t>Example Item</a:t>
                      </a:r>
                      <a:endParaRPr lang="en-AU" sz="1800" u="sng"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446488">
                <a:tc>
                  <a:txBody>
                    <a:bodyPr/>
                    <a:lstStyle/>
                    <a:p>
                      <a:pPr>
                        <a:lnSpc>
                          <a:spcPct val="200000"/>
                        </a:lnSpc>
                        <a:spcBef>
                          <a:spcPts val="300"/>
                        </a:spcBef>
                        <a:spcAft>
                          <a:spcPts val="300"/>
                        </a:spcAft>
                      </a:pPr>
                      <a:r>
                        <a:rPr lang="en-AU" sz="1800" dirty="0">
                          <a:effectLst/>
                          <a:latin typeface="Times New Roman" pitchFamily="18" charset="0"/>
                          <a:cs typeface="Times New Roman" pitchFamily="18" charset="0"/>
                        </a:rPr>
                        <a:t>Academic Self-concept</a:t>
                      </a:r>
                      <a:endParaRPr lang="en-AU" sz="1800" i="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200000"/>
                        </a:lnSpc>
                        <a:spcBef>
                          <a:spcPts val="300"/>
                        </a:spcBef>
                        <a:spcAft>
                          <a:spcPts val="300"/>
                        </a:spcAft>
                      </a:pPr>
                      <a:r>
                        <a:rPr lang="en-AU" sz="1800" dirty="0">
                          <a:effectLst/>
                          <a:latin typeface="Times New Roman" pitchFamily="18" charset="0"/>
                          <a:cs typeface="Times New Roman" pitchFamily="18" charset="0"/>
                        </a:rPr>
                        <a:t>I learn things quickly in all school subjects</a:t>
                      </a:r>
                      <a:endParaRPr lang="en-AU" sz="18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446488">
                <a:tc>
                  <a:txBody>
                    <a:bodyPr/>
                    <a:lstStyle/>
                    <a:p>
                      <a:pPr>
                        <a:lnSpc>
                          <a:spcPct val="200000"/>
                        </a:lnSpc>
                        <a:spcBef>
                          <a:spcPts val="300"/>
                        </a:spcBef>
                        <a:spcAft>
                          <a:spcPts val="300"/>
                        </a:spcAft>
                      </a:pPr>
                      <a:r>
                        <a:rPr lang="en-AU" sz="1800" dirty="0">
                          <a:effectLst/>
                          <a:latin typeface="Times New Roman" pitchFamily="18" charset="0"/>
                          <a:cs typeface="Times New Roman" pitchFamily="18" charset="0"/>
                        </a:rPr>
                        <a:t>Reading Self-concept </a:t>
                      </a:r>
                      <a:endParaRPr lang="en-AU" sz="1800" i="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200000"/>
                        </a:lnSpc>
                        <a:spcBef>
                          <a:spcPts val="300"/>
                        </a:spcBef>
                        <a:spcAft>
                          <a:spcPts val="300"/>
                        </a:spcAft>
                      </a:pPr>
                      <a:r>
                        <a:rPr lang="en-AU" sz="1800" dirty="0">
                          <a:effectLst/>
                          <a:latin typeface="Times New Roman" pitchFamily="18" charset="0"/>
                          <a:cs typeface="Times New Roman" pitchFamily="18" charset="0"/>
                        </a:rPr>
                        <a:t>I am good at reading</a:t>
                      </a:r>
                      <a:endParaRPr lang="en-AU" sz="18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446488">
                <a:tc>
                  <a:txBody>
                    <a:bodyPr/>
                    <a:lstStyle/>
                    <a:p>
                      <a:pPr>
                        <a:lnSpc>
                          <a:spcPct val="200000"/>
                        </a:lnSpc>
                        <a:spcBef>
                          <a:spcPts val="300"/>
                        </a:spcBef>
                        <a:spcAft>
                          <a:spcPts val="300"/>
                        </a:spcAft>
                      </a:pPr>
                      <a:r>
                        <a:rPr lang="en-AU" sz="1800" dirty="0" smtClean="0">
                          <a:effectLst/>
                          <a:latin typeface="Times New Roman" pitchFamily="18" charset="0"/>
                          <a:cs typeface="Times New Roman" pitchFamily="18" charset="0"/>
                        </a:rPr>
                        <a:t>Math </a:t>
                      </a:r>
                      <a:r>
                        <a:rPr lang="en-AU" sz="1800" dirty="0">
                          <a:effectLst/>
                          <a:latin typeface="Times New Roman" pitchFamily="18" charset="0"/>
                          <a:cs typeface="Times New Roman" pitchFamily="18" charset="0"/>
                        </a:rPr>
                        <a:t>Self-concept</a:t>
                      </a:r>
                      <a:endParaRPr lang="en-AU" sz="1800" i="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200000"/>
                        </a:lnSpc>
                        <a:spcBef>
                          <a:spcPts val="300"/>
                        </a:spcBef>
                        <a:spcAft>
                          <a:spcPts val="300"/>
                        </a:spcAft>
                      </a:pPr>
                      <a:r>
                        <a:rPr lang="en-AU" sz="1800" dirty="0">
                          <a:effectLst/>
                          <a:latin typeface="Times New Roman" pitchFamily="18" charset="0"/>
                          <a:cs typeface="Times New Roman" pitchFamily="18" charset="0"/>
                        </a:rPr>
                        <a:t>Work in mathematics is easy for me</a:t>
                      </a:r>
                      <a:endParaRPr lang="en-AU" sz="18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bl>
          </a:graphicData>
        </a:graphic>
      </p:graphicFrame>
      <p:sp>
        <p:nvSpPr>
          <p:cNvPr id="7" name="Subtitle 2"/>
          <p:cNvSpPr txBox="1">
            <a:spLocks/>
          </p:cNvSpPr>
          <p:nvPr/>
        </p:nvSpPr>
        <p:spPr>
          <a:xfrm>
            <a:off x="744" y="3356992"/>
            <a:ext cx="9158089" cy="504056"/>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400" b="1" i="1" dirty="0" smtClean="0">
                <a:latin typeface="Times New Roman" pitchFamily="18" charset="0"/>
                <a:cs typeface="Times New Roman" pitchFamily="18" charset="0"/>
              </a:rPr>
              <a:t>Academic Self-Concept Measures </a:t>
            </a:r>
            <a:endParaRPr lang="en-AU" sz="2400" b="1"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634299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6912768" cy="461665"/>
          </a:xfrm>
          <a:prstGeom prst="rect">
            <a:avLst/>
          </a:prstGeom>
        </p:spPr>
        <p:txBody>
          <a:bodyPr wrap="square">
            <a:spAutoFit/>
          </a:bodyPr>
          <a:lstStyle/>
          <a:p>
            <a:pPr algn="ctr"/>
            <a:r>
              <a:rPr lang="en-AU" sz="2400" b="1" dirty="0" smtClean="0">
                <a:solidFill>
                  <a:srgbClr val="0066FF"/>
                </a:solidFill>
                <a:effectLst>
                  <a:outerShdw blurRad="38100" dist="38100" dir="2700000" algn="tl">
                    <a:srgbClr val="000000">
                      <a:alpha val="43137"/>
                    </a:srgbClr>
                  </a:outerShdw>
                </a:effectLst>
                <a:cs typeface="Times New Roman" pitchFamily="18" charset="0"/>
              </a:rPr>
              <a:t>Validity </a:t>
            </a:r>
            <a:r>
              <a:rPr lang="en-AU" sz="2400" b="1" dirty="0">
                <a:solidFill>
                  <a:srgbClr val="0066FF"/>
                </a:solidFill>
                <a:effectLst>
                  <a:outerShdw blurRad="38100" dist="38100" dir="2700000" algn="tl">
                    <a:srgbClr val="000000">
                      <a:alpha val="43137"/>
                    </a:srgbClr>
                  </a:outerShdw>
                </a:effectLst>
                <a:cs typeface="Times New Roman" pitchFamily="18" charset="0"/>
              </a:rPr>
              <a:t>of Academic Self-concept Measures</a:t>
            </a:r>
          </a:p>
        </p:txBody>
      </p:sp>
      <p:graphicFrame>
        <p:nvGraphicFramePr>
          <p:cNvPr id="3" name="Table 2"/>
          <p:cNvGraphicFramePr>
            <a:graphicFrameLocks noGrp="1"/>
          </p:cNvGraphicFramePr>
          <p:nvPr>
            <p:extLst>
              <p:ext uri="{D42A27DB-BD31-4B8C-83A1-F6EECF244321}">
                <p14:modId xmlns:p14="http://schemas.microsoft.com/office/powerpoint/2010/main" xmlns="" val="1390068868"/>
              </p:ext>
            </p:extLst>
          </p:nvPr>
        </p:nvGraphicFramePr>
        <p:xfrm>
          <a:off x="0" y="1052736"/>
          <a:ext cx="9127496" cy="2072640"/>
        </p:xfrm>
        <a:graphic>
          <a:graphicData uri="http://schemas.openxmlformats.org/drawingml/2006/table">
            <a:tbl>
              <a:tblPr firstRow="1" firstCol="1" bandRow="1">
                <a:tableStyleId>{073A0DAA-6AF3-43AB-8588-CEC1D06C72B9}</a:tableStyleId>
              </a:tblPr>
              <a:tblGrid>
                <a:gridCol w="1703629"/>
                <a:gridCol w="2419819"/>
                <a:gridCol w="720080"/>
                <a:gridCol w="4283968"/>
              </a:tblGrid>
              <a:tr h="0">
                <a:tc>
                  <a:txBody>
                    <a:bodyPr/>
                    <a:lstStyle/>
                    <a:p>
                      <a:pPr algn="just">
                        <a:lnSpc>
                          <a:spcPct val="100000"/>
                        </a:lnSpc>
                        <a:spcAft>
                          <a:spcPts val="0"/>
                        </a:spcAft>
                      </a:pPr>
                      <a:r>
                        <a:rPr lang="en-AU" sz="1800" dirty="0">
                          <a:effectLst/>
                        </a:rPr>
                        <a:t> </a:t>
                      </a:r>
                      <a:endParaRPr lang="en-AU"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en-AU" sz="1800" dirty="0" smtClean="0">
                          <a:effectLst/>
                        </a:rPr>
                        <a:t>Assumptions</a:t>
                      </a:r>
                      <a:endParaRPr lang="en-AU"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en-AU" sz="1800" dirty="0" smtClean="0">
                          <a:effectLst/>
                        </a:rPr>
                        <a:t>Met</a:t>
                      </a:r>
                      <a:r>
                        <a:rPr lang="en-AU" sz="1800" dirty="0">
                          <a:effectLst/>
                        </a:rPr>
                        <a:t>?</a:t>
                      </a:r>
                      <a:endParaRPr lang="en-AU"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en-AU" sz="1800">
                          <a:effectLst/>
                        </a:rPr>
                        <a:t>Notes</a:t>
                      </a:r>
                      <a:endParaRPr lang="en-AU" sz="1800">
                        <a:effectLst/>
                        <a:latin typeface="Times New Roman" pitchFamily="18" charset="0"/>
                        <a:ea typeface="Calibri"/>
                        <a:cs typeface="Times New Roman" pitchFamily="18" charset="0"/>
                      </a:endParaRPr>
                    </a:p>
                  </a:txBody>
                  <a:tcPr marL="68580" marR="68580" marT="0" marB="0"/>
                </a:tc>
              </a:tr>
              <a:tr h="0">
                <a:tc>
                  <a:txBody>
                    <a:bodyPr/>
                    <a:lstStyle/>
                    <a:p>
                      <a:pPr>
                        <a:lnSpc>
                          <a:spcPct val="100000"/>
                        </a:lnSpc>
                        <a:spcAft>
                          <a:spcPts val="0"/>
                        </a:spcAft>
                      </a:pPr>
                      <a:r>
                        <a:rPr lang="en-AU" sz="1800">
                          <a:effectLst/>
                        </a:rPr>
                        <a:t>Reliability</a:t>
                      </a:r>
                      <a:endParaRPr lang="en-AU" sz="18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Estimates &gt; .70</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a:effectLst/>
                          <a:latin typeface="Times New Roman" pitchFamily="18" charset="0"/>
                          <a:cs typeface="Times New Roman" pitchFamily="18" charset="0"/>
                        </a:rPr>
                        <a:t>Yes</a:t>
                      </a:r>
                      <a:endParaRPr lang="en-AU" sz="16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Ranged </a:t>
                      </a:r>
                      <a:r>
                        <a:rPr lang="en-AU" sz="1600" dirty="0">
                          <a:effectLst/>
                          <a:latin typeface="Times New Roman" pitchFamily="18" charset="0"/>
                          <a:cs typeface="Times New Roman" pitchFamily="18" charset="0"/>
                        </a:rPr>
                        <a:t>from .92 to .95 for Aboriginal and non-Aboriginal students. </a:t>
                      </a:r>
                      <a:endParaRPr lang="en-AU" sz="1600" dirty="0">
                        <a:effectLst/>
                        <a:latin typeface="Times New Roman" pitchFamily="18" charset="0"/>
                        <a:ea typeface="Calibri"/>
                        <a:cs typeface="Times New Roman" pitchFamily="18" charset="0"/>
                      </a:endParaRPr>
                    </a:p>
                  </a:txBody>
                  <a:tcPr marL="68580" marR="68580" marT="0" marB="0" anchor="ctr"/>
                </a:tc>
              </a:tr>
              <a:tr h="0">
                <a:tc>
                  <a:txBody>
                    <a:bodyPr/>
                    <a:lstStyle/>
                    <a:p>
                      <a:pPr>
                        <a:lnSpc>
                          <a:spcPct val="100000"/>
                        </a:lnSpc>
                        <a:spcAft>
                          <a:spcPts val="0"/>
                        </a:spcAft>
                      </a:pPr>
                      <a:r>
                        <a:rPr lang="en-AU" sz="1800" dirty="0" smtClean="0">
                          <a:effectLst/>
                        </a:rPr>
                        <a:t>Loadings</a:t>
                      </a:r>
                      <a:endParaRPr lang="en-AU" sz="18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Loadings &gt; .30</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Ranged </a:t>
                      </a:r>
                      <a:r>
                        <a:rPr lang="en-AU" sz="1600" dirty="0">
                          <a:effectLst/>
                          <a:latin typeface="Times New Roman" pitchFamily="18" charset="0"/>
                          <a:cs typeface="Times New Roman" pitchFamily="18" charset="0"/>
                        </a:rPr>
                        <a:t>from .68 to .90 for all students across three time-waves </a:t>
                      </a:r>
                      <a:endParaRPr lang="en-AU" sz="1600" dirty="0">
                        <a:effectLst/>
                        <a:latin typeface="Times New Roman" pitchFamily="18" charset="0"/>
                        <a:ea typeface="Calibri"/>
                        <a:cs typeface="Times New Roman" pitchFamily="18" charset="0"/>
                      </a:endParaRPr>
                    </a:p>
                  </a:txBody>
                  <a:tcPr marL="68580" marR="68580" marT="0" marB="0" anchor="ctr"/>
                </a:tc>
              </a:tr>
              <a:tr h="0">
                <a:tc>
                  <a:txBody>
                    <a:bodyPr/>
                    <a:lstStyle/>
                    <a:p>
                      <a:pPr>
                        <a:lnSpc>
                          <a:spcPct val="100000"/>
                        </a:lnSpc>
                        <a:spcAft>
                          <a:spcPts val="0"/>
                        </a:spcAft>
                      </a:pPr>
                      <a:r>
                        <a:rPr lang="en-AU" sz="1800">
                          <a:effectLst/>
                        </a:rPr>
                        <a:t>Correlations</a:t>
                      </a:r>
                      <a:endParaRPr lang="en-AU" sz="18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Correlations  &lt; .90</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AU" sz="1600" dirty="0">
                          <a:effectLst/>
                          <a:latin typeface="Times New Roman" pitchFamily="18" charset="0"/>
                          <a:cs typeface="Times New Roman" pitchFamily="18" charset="0"/>
                        </a:rPr>
                        <a:t>Between factor correlations ranged from .23 to .76 </a:t>
                      </a:r>
                      <a:endParaRPr lang="en-AU" sz="1600" dirty="0">
                        <a:effectLst/>
                        <a:latin typeface="Times New Roman" pitchFamily="18" charset="0"/>
                        <a:ea typeface="Calibri"/>
                        <a:cs typeface="Times New Roman" pitchFamily="18" charset="0"/>
                      </a:endParaRPr>
                    </a:p>
                  </a:txBody>
                  <a:tcPr marL="68580" marR="68580" marT="0" marB="0" anchor="ctr"/>
                </a:tc>
              </a:tr>
              <a:tr h="0">
                <a:tc>
                  <a:txBody>
                    <a:bodyPr/>
                    <a:lstStyle/>
                    <a:p>
                      <a:pPr>
                        <a:lnSpc>
                          <a:spcPct val="100000"/>
                        </a:lnSpc>
                        <a:spcAft>
                          <a:spcPts val="0"/>
                        </a:spcAft>
                      </a:pPr>
                      <a:r>
                        <a:rPr lang="en-AU" sz="1800">
                          <a:effectLst/>
                        </a:rPr>
                        <a:t>Goodness of Fit</a:t>
                      </a:r>
                      <a:endParaRPr lang="en-AU" sz="18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CFI &gt; .</a:t>
                      </a:r>
                      <a:r>
                        <a:rPr lang="en-AU" sz="1600" dirty="0" smtClean="0">
                          <a:effectLst/>
                          <a:latin typeface="Times New Roman" pitchFamily="18" charset="0"/>
                          <a:cs typeface="Times New Roman" pitchFamily="18" charset="0"/>
                        </a:rPr>
                        <a:t>90; RMSEA &lt;</a:t>
                      </a:r>
                      <a:r>
                        <a:rPr lang="en-AU" sz="1600" baseline="0" dirty="0" smtClean="0">
                          <a:effectLst/>
                          <a:latin typeface="Times New Roman" pitchFamily="18" charset="0"/>
                          <a:cs typeface="Times New Roman" pitchFamily="18" charset="0"/>
                        </a:rPr>
                        <a:t> .05</a:t>
                      </a:r>
                      <a:r>
                        <a:rPr lang="en-AU" sz="1600" dirty="0" smtClean="0">
                          <a:effectLst/>
                          <a:latin typeface="Times New Roman" pitchFamily="18" charset="0"/>
                          <a:cs typeface="Times New Roman" pitchFamily="18" charset="0"/>
                        </a:rPr>
                        <a:t> </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a:effectLst/>
                          <a:latin typeface="Times New Roman" pitchFamily="18" charset="0"/>
                          <a:cs typeface="Times New Roman" pitchFamily="18" charset="0"/>
                        </a:rPr>
                        <a:t>Yes</a:t>
                      </a:r>
                      <a:endParaRPr lang="en-AU" sz="16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AU" sz="1600" dirty="0">
                          <a:effectLst/>
                          <a:latin typeface="Times New Roman" pitchFamily="18" charset="0"/>
                          <a:cs typeface="Times New Roman" pitchFamily="18" charset="0"/>
                        </a:rPr>
                        <a:t>CFI = .98 and the RMSEA = .07</a:t>
                      </a:r>
                      <a:endParaRPr lang="en-AU" sz="1600" dirty="0">
                        <a:effectLst/>
                        <a:latin typeface="Times New Roman" pitchFamily="18" charset="0"/>
                        <a:ea typeface="Calibri"/>
                        <a:cs typeface="Times New Roman" pitchFamily="18" charset="0"/>
                      </a:endParaRPr>
                    </a:p>
                  </a:txBody>
                  <a:tcPr marL="68580" marR="68580" marT="0" marB="0" anchor="ctr"/>
                </a:tc>
              </a:tr>
              <a:tr h="0">
                <a:tc>
                  <a:txBody>
                    <a:bodyPr/>
                    <a:lstStyle/>
                    <a:p>
                      <a:pPr>
                        <a:lnSpc>
                          <a:spcPct val="100000"/>
                        </a:lnSpc>
                        <a:spcAft>
                          <a:spcPts val="0"/>
                        </a:spcAft>
                      </a:pPr>
                      <a:r>
                        <a:rPr lang="en-AU" sz="1800">
                          <a:effectLst/>
                        </a:rPr>
                        <a:t>Invariance</a:t>
                      </a:r>
                      <a:endParaRPr lang="en-AU" sz="180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CFI change &lt; .01</a:t>
                      </a:r>
                      <a:endParaRPr lang="en-AU" sz="16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en-AU" sz="1600">
                          <a:effectLst/>
                          <a:latin typeface="Times New Roman" pitchFamily="18" charset="0"/>
                          <a:cs typeface="Times New Roman" pitchFamily="18" charset="0"/>
                        </a:rPr>
                        <a:t>Yes</a:t>
                      </a:r>
                      <a:endParaRPr lang="en-AU" sz="16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All Invariance</a:t>
                      </a:r>
                      <a:r>
                        <a:rPr lang="en-AU" sz="1600" baseline="0" dirty="0" smtClean="0">
                          <a:effectLst/>
                          <a:latin typeface="Times New Roman" pitchFamily="18" charset="0"/>
                          <a:cs typeface="Times New Roman" pitchFamily="18" charset="0"/>
                        </a:rPr>
                        <a:t> assumptions met</a:t>
                      </a:r>
                      <a:r>
                        <a:rPr lang="en-AU" sz="1600" dirty="0" smtClean="0">
                          <a:effectLst/>
                          <a:latin typeface="Times New Roman" pitchFamily="18" charset="0"/>
                          <a:cs typeface="Times New Roman" pitchFamily="18" charset="0"/>
                        </a:rPr>
                        <a:t>. </a:t>
                      </a:r>
                      <a:endParaRPr lang="en-AU" sz="1600"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4" name="Rectangle 3"/>
          <p:cNvSpPr/>
          <p:nvPr/>
        </p:nvSpPr>
        <p:spPr>
          <a:xfrm>
            <a:off x="-2" y="3284984"/>
            <a:ext cx="9139686" cy="461665"/>
          </a:xfrm>
          <a:prstGeom prst="rect">
            <a:avLst/>
          </a:prstGeom>
        </p:spPr>
        <p:txBody>
          <a:bodyPr wrap="square">
            <a:spAutoFit/>
          </a:bodyPr>
          <a:lstStyle/>
          <a:p>
            <a:pPr algn="ctr"/>
            <a:r>
              <a:rPr lang="en-AU" sz="2400" b="1" dirty="0" smtClean="0">
                <a:solidFill>
                  <a:srgbClr val="0066FF"/>
                </a:solidFill>
                <a:effectLst>
                  <a:outerShdw blurRad="38100" dist="38100" dir="2700000" algn="tl">
                    <a:srgbClr val="000000">
                      <a:alpha val="43137"/>
                    </a:srgbClr>
                  </a:outerShdw>
                </a:effectLst>
                <a:cs typeface="Times New Roman" pitchFamily="18" charset="0"/>
              </a:rPr>
              <a:t>Differences </a:t>
            </a:r>
            <a:r>
              <a:rPr lang="en-AU" sz="2400" b="1" dirty="0">
                <a:solidFill>
                  <a:srgbClr val="0066FF"/>
                </a:solidFill>
                <a:effectLst>
                  <a:outerShdw blurRad="38100" dist="38100" dir="2700000" algn="tl">
                    <a:srgbClr val="000000">
                      <a:alpha val="43137"/>
                    </a:srgbClr>
                  </a:outerShdw>
                </a:effectLst>
                <a:cs typeface="Times New Roman" pitchFamily="18" charset="0"/>
              </a:rPr>
              <a:t>across Aboriginal and Non-Aboriginal Students</a:t>
            </a:r>
          </a:p>
        </p:txBody>
      </p:sp>
      <p:sp>
        <p:nvSpPr>
          <p:cNvPr id="9" name="Text Box 3"/>
          <p:cNvSpPr txBox="1">
            <a:spLocks noChangeArrowheads="1"/>
          </p:cNvSpPr>
          <p:nvPr/>
        </p:nvSpPr>
        <p:spPr bwMode="auto">
          <a:xfrm>
            <a:off x="2851150" y="10228263"/>
            <a:ext cx="1916113"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Aboriginal students</a:t>
            </a:r>
            <a:endParaRPr lang="en-AU" sz="1200">
              <a:effectLst/>
              <a:latin typeface="Times New Roman"/>
              <a:ea typeface="Calibri"/>
            </a:endParaRPr>
          </a:p>
        </p:txBody>
      </p:sp>
      <p:sp>
        <p:nvSpPr>
          <p:cNvPr id="10" name="Text Box 4"/>
          <p:cNvSpPr txBox="1">
            <a:spLocks noChangeArrowheads="1"/>
          </p:cNvSpPr>
          <p:nvPr/>
        </p:nvSpPr>
        <p:spPr bwMode="auto">
          <a:xfrm>
            <a:off x="5927725" y="10228263"/>
            <a:ext cx="1914525"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Non-Aboriginal students</a:t>
            </a:r>
            <a:endParaRPr lang="en-AU" sz="1200">
              <a:effectLst/>
              <a:latin typeface="Times New Roman"/>
              <a:ea typeface="Calibri"/>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4043973"/>
            <a:ext cx="5286474" cy="21798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304356" y="4043973"/>
            <a:ext cx="3848363" cy="2062103"/>
          </a:xfrm>
          <a:prstGeom prst="rect">
            <a:avLst/>
          </a:prstGeom>
          <a:solidFill>
            <a:schemeClr val="tx2">
              <a:lumMod val="20000"/>
              <a:lumOff val="80000"/>
            </a:schemeClr>
          </a:solidFill>
        </p:spPr>
        <p:txBody>
          <a:bodyPr wrap="square">
            <a:spAutoFit/>
          </a:bodyPr>
          <a:lstStyle/>
          <a:p>
            <a:pPr marL="285750" indent="-285750">
              <a:spcAft>
                <a:spcPts val="1200"/>
              </a:spcAft>
              <a:buFont typeface="Arial" pitchFamily="34" charset="0"/>
              <a:buChar char="•"/>
            </a:pPr>
            <a:r>
              <a:rPr lang="en-AU" dirty="0" smtClean="0">
                <a:latin typeface="Times New Roman" pitchFamily="18" charset="0"/>
                <a:cs typeface="Times New Roman" pitchFamily="18" charset="0"/>
              </a:rPr>
              <a:t>Aggregated mean scores across three time waves.</a:t>
            </a:r>
          </a:p>
          <a:p>
            <a:pPr marL="285750" indent="-285750">
              <a:spcAft>
                <a:spcPts val="1200"/>
              </a:spcAft>
              <a:buFont typeface="Arial" pitchFamily="34" charset="0"/>
              <a:buChar char="•"/>
            </a:pPr>
            <a:r>
              <a:rPr lang="en-AU" dirty="0" smtClean="0">
                <a:latin typeface="Times New Roman" pitchFamily="18" charset="0"/>
                <a:cs typeface="Times New Roman" pitchFamily="18" charset="0"/>
              </a:rPr>
              <a:t>All students held positive scores</a:t>
            </a:r>
          </a:p>
          <a:p>
            <a:pPr marL="285750" indent="-285750">
              <a:spcAft>
                <a:spcPts val="1200"/>
              </a:spcAft>
              <a:buFont typeface="Arial" pitchFamily="34" charset="0"/>
              <a:buChar char="•"/>
            </a:pPr>
            <a:r>
              <a:rPr lang="en-AU" dirty="0" smtClean="0">
                <a:latin typeface="Times New Roman" pitchFamily="18" charset="0"/>
                <a:cs typeface="Times New Roman" pitchFamily="18" charset="0"/>
              </a:rPr>
              <a:t>Evidence that non-Aboriginal students held higher self-concepts (small but significant).   </a:t>
            </a:r>
            <a:endParaRPr lang="en-AU" dirty="0"/>
          </a:p>
        </p:txBody>
      </p:sp>
    </p:spTree>
    <p:custDataLst>
      <p:tags r:id="rId1"/>
    </p:custDataLst>
    <p:extLst>
      <p:ext uri="{BB962C8B-B14F-4D97-AF65-F5344CB8AC3E}">
        <p14:creationId xmlns:p14="http://schemas.microsoft.com/office/powerpoint/2010/main" xmlns="" val="1163478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6922688" cy="1200329"/>
          </a:xfrm>
          <a:prstGeom prst="rect">
            <a:avLst/>
          </a:prstGeom>
        </p:spPr>
        <p:txBody>
          <a:bodyPr wrap="square">
            <a:spAutoFit/>
          </a:bodyPr>
          <a:lstStyle/>
          <a:p>
            <a:pPr algn="ctr">
              <a:spcBef>
                <a:spcPts val="700"/>
              </a:spcBef>
              <a:buClr>
                <a:schemeClr val="accent2"/>
              </a:buClr>
              <a:buSzPct val="60000"/>
            </a:pPr>
            <a:r>
              <a:rPr lang="en-AU" sz="3600" b="1" dirty="0" smtClean="0">
                <a:solidFill>
                  <a:srgbClr val="0066FF"/>
                </a:solidFill>
                <a:effectLst>
                  <a:outerShdw blurRad="38100" dist="38100" dir="2700000" algn="tl">
                    <a:srgbClr val="000000">
                      <a:alpha val="43137"/>
                    </a:srgbClr>
                  </a:outerShdw>
                </a:effectLst>
                <a:latin typeface="+mj-lt"/>
                <a:cs typeface="Times New Roman" pitchFamily="18" charset="0"/>
              </a:rPr>
              <a:t>Relations between </a:t>
            </a:r>
            <a:r>
              <a:rPr lang="en-AU" sz="3600" b="1" dirty="0">
                <a:solidFill>
                  <a:srgbClr val="0066FF"/>
                </a:solidFill>
                <a:effectLst>
                  <a:outerShdw blurRad="38100" dist="38100" dir="2700000" algn="tl">
                    <a:srgbClr val="000000">
                      <a:alpha val="43137"/>
                    </a:srgbClr>
                  </a:outerShdw>
                </a:effectLst>
                <a:latin typeface="+mj-lt"/>
                <a:cs typeface="Times New Roman" pitchFamily="18" charset="0"/>
              </a:rPr>
              <a:t>Engagement and Achievement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749372"/>
            <a:ext cx="5842568" cy="48246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5919164" y="2018907"/>
            <a:ext cx="3224836" cy="4555093"/>
          </a:xfrm>
          <a:prstGeom prst="rect">
            <a:avLst/>
          </a:prstGeom>
          <a:solidFill>
            <a:schemeClr val="tx2">
              <a:lumMod val="20000"/>
              <a:lumOff val="80000"/>
            </a:schemeClr>
          </a:solidFill>
        </p:spPr>
        <p:txBody>
          <a:bodyPr wrap="square">
            <a:spAutoFit/>
          </a:bodyPr>
          <a:lstStyle/>
          <a:p>
            <a:pPr marL="285750" indent="-285750">
              <a:spcAft>
                <a:spcPts val="1200"/>
              </a:spcAft>
              <a:buFont typeface="Arial" pitchFamily="34" charset="0"/>
              <a:buChar char="•"/>
            </a:pPr>
            <a:r>
              <a:rPr lang="en-AU" dirty="0" smtClean="0"/>
              <a:t>Aggregate correlations across </a:t>
            </a:r>
            <a:r>
              <a:rPr lang="en-AU" dirty="0"/>
              <a:t>three </a:t>
            </a:r>
            <a:r>
              <a:rPr lang="en-AU" dirty="0" smtClean="0"/>
              <a:t>time-waves for </a:t>
            </a:r>
            <a:r>
              <a:rPr lang="en-AU" dirty="0"/>
              <a:t>Aboriginal and non-Aboriginal students. </a:t>
            </a:r>
            <a:endParaRPr lang="en-AU" dirty="0" smtClean="0"/>
          </a:p>
          <a:p>
            <a:pPr marL="285750" indent="-285750">
              <a:spcAft>
                <a:spcPts val="1200"/>
              </a:spcAft>
              <a:buFont typeface="Arial" pitchFamily="34" charset="0"/>
              <a:buChar char="•"/>
            </a:pPr>
            <a:r>
              <a:rPr lang="en-AU" dirty="0" smtClean="0"/>
              <a:t>For </a:t>
            </a:r>
            <a:r>
              <a:rPr lang="en-AU" dirty="0"/>
              <a:t>both </a:t>
            </a:r>
            <a:r>
              <a:rPr lang="en-AU" dirty="0" smtClean="0"/>
              <a:t>student groups, </a:t>
            </a:r>
            <a:r>
              <a:rPr lang="en-AU" dirty="0"/>
              <a:t>the three domains of academic </a:t>
            </a:r>
            <a:r>
              <a:rPr lang="en-AU" dirty="0" smtClean="0"/>
              <a:t>self-concept </a:t>
            </a:r>
            <a:r>
              <a:rPr lang="en-AU" dirty="0"/>
              <a:t>are positively related to higher levels of classroom participation, school enjoyment, and English and math </a:t>
            </a:r>
            <a:r>
              <a:rPr lang="en-AU" dirty="0" smtClean="0"/>
              <a:t>achievement.  </a:t>
            </a:r>
          </a:p>
          <a:p>
            <a:pPr marL="285750" indent="-285750">
              <a:spcAft>
                <a:spcPts val="1200"/>
              </a:spcAft>
              <a:buFont typeface="Arial" pitchFamily="34" charset="0"/>
              <a:buChar char="•"/>
            </a:pPr>
            <a:r>
              <a:rPr lang="en-AU" dirty="0" smtClean="0"/>
              <a:t>Negatively </a:t>
            </a:r>
            <a:r>
              <a:rPr lang="en-AU" dirty="0"/>
              <a:t>related to increased </a:t>
            </a:r>
            <a:r>
              <a:rPr lang="en-AU" dirty="0" smtClean="0"/>
              <a:t>patterns of </a:t>
            </a:r>
            <a:r>
              <a:rPr lang="en-AU" dirty="0"/>
              <a:t>truancy.  </a:t>
            </a:r>
            <a:endParaRPr lang="en-AU" dirty="0" smtClean="0"/>
          </a:p>
        </p:txBody>
      </p:sp>
    </p:spTree>
    <p:custDataLst>
      <p:tags r:id="rId1"/>
    </p:custDataLst>
    <p:extLst>
      <p:ext uri="{BB962C8B-B14F-4D97-AF65-F5344CB8AC3E}">
        <p14:creationId xmlns:p14="http://schemas.microsoft.com/office/powerpoint/2010/main" xmlns="" val="163773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246" y="1359278"/>
            <a:ext cx="8496944" cy="4801314"/>
          </a:xfrm>
          <a:prstGeom prst="rect">
            <a:avLst/>
          </a:prstGeom>
          <a:solidFill>
            <a:schemeClr val="tx2">
              <a:lumMod val="20000"/>
              <a:lumOff val="80000"/>
            </a:schemeClr>
          </a:solidFill>
        </p:spPr>
        <p:txBody>
          <a:bodyPr wrap="square">
            <a:spAutoFit/>
          </a:bodyPr>
          <a:lstStyle/>
          <a:p>
            <a:r>
              <a:rPr lang="en-AU" dirty="0">
                <a:latin typeface="Times New Roman" pitchFamily="18" charset="0"/>
                <a:cs typeface="Times New Roman" pitchFamily="18" charset="0"/>
              </a:rPr>
              <a:t> </a:t>
            </a:r>
          </a:p>
          <a:p>
            <a:pPr marL="285750" indent="-285750">
              <a:buFont typeface="Arial" pitchFamily="34" charset="0"/>
              <a:buChar char="•"/>
            </a:pPr>
            <a:r>
              <a:rPr lang="en-AU" dirty="0" smtClean="0">
                <a:latin typeface="+mj-lt"/>
                <a:cs typeface="Times New Roman" pitchFamily="18" charset="0"/>
              </a:rPr>
              <a:t>A clear theme </a:t>
            </a:r>
            <a:r>
              <a:rPr lang="en-AU" dirty="0">
                <a:latin typeface="+mj-lt"/>
                <a:cs typeface="Times New Roman" pitchFamily="18" charset="0"/>
              </a:rPr>
              <a:t>to emerge from the qualitative data was the relation between quality teaching and a heightened sense of </a:t>
            </a:r>
            <a:r>
              <a:rPr lang="en-AU" dirty="0" smtClean="0">
                <a:latin typeface="+mj-lt"/>
                <a:cs typeface="Times New Roman" pitchFamily="18" charset="0"/>
              </a:rPr>
              <a:t>self-concepts </a:t>
            </a:r>
            <a:r>
              <a:rPr lang="en-AU" dirty="0">
                <a:latin typeface="+mj-lt"/>
                <a:cs typeface="Times New Roman" pitchFamily="18" charset="0"/>
              </a:rPr>
              <a:t>for Aboriginal students. For </a:t>
            </a:r>
            <a:r>
              <a:rPr lang="en-AU" dirty="0" smtClean="0">
                <a:latin typeface="+mj-lt"/>
                <a:cs typeface="Times New Roman" pitchFamily="18" charset="0"/>
              </a:rPr>
              <a:t>example: </a:t>
            </a:r>
            <a:r>
              <a:rPr lang="en-AU" dirty="0">
                <a:latin typeface="+mj-lt"/>
                <a:cs typeface="Times New Roman" pitchFamily="18" charset="0"/>
              </a:rPr>
              <a:t> </a:t>
            </a:r>
            <a:endParaRPr lang="en-AU" dirty="0" smtClean="0">
              <a:latin typeface="+mj-lt"/>
              <a:cs typeface="Times New Roman" pitchFamily="18" charset="0"/>
            </a:endParaRPr>
          </a:p>
          <a:p>
            <a:endParaRPr lang="en-AU" dirty="0">
              <a:latin typeface="+mj-lt"/>
              <a:cs typeface="Times New Roman" pitchFamily="18" charset="0"/>
            </a:endParaRPr>
          </a:p>
          <a:p>
            <a:pPr marL="903288"/>
            <a:r>
              <a:rPr lang="en-AU" i="1" dirty="0">
                <a:latin typeface="+mj-lt"/>
                <a:cs typeface="Times New Roman" pitchFamily="18" charset="0"/>
              </a:rPr>
              <a:t>Once they're achieving they're going "Whoa … Oh yes I can do this after all" after me going "You can do this. You can do this. I know you can do this." But sometimes they have to believe it themselves (Teacher – School 2)</a:t>
            </a:r>
            <a:endParaRPr lang="en-AU" dirty="0">
              <a:latin typeface="+mj-lt"/>
              <a:cs typeface="Times New Roman" pitchFamily="18" charset="0"/>
            </a:endParaRPr>
          </a:p>
          <a:p>
            <a:r>
              <a:rPr lang="en-AU" i="1" dirty="0">
                <a:latin typeface="+mj-lt"/>
                <a:cs typeface="Times New Roman" pitchFamily="18" charset="0"/>
              </a:rPr>
              <a:t> </a:t>
            </a:r>
            <a:endParaRPr lang="en-AU" dirty="0">
              <a:latin typeface="+mj-lt"/>
              <a:cs typeface="Times New Roman" pitchFamily="18" charset="0"/>
            </a:endParaRPr>
          </a:p>
          <a:p>
            <a:pPr marL="903288"/>
            <a:r>
              <a:rPr lang="en-AU" i="1" dirty="0">
                <a:latin typeface="+mj-lt"/>
                <a:cs typeface="Times New Roman" pitchFamily="18" charset="0"/>
              </a:rPr>
              <a:t>The successes have been more with the confidence with the children and feeling happy to contribute and to have their say and feel valued. I feel that they feel valued and that is reflected in the way they do the work and the way they relate with the teachers (Teacher – School 4). </a:t>
            </a:r>
            <a:endParaRPr lang="en-AU" dirty="0">
              <a:latin typeface="+mj-lt"/>
              <a:cs typeface="Times New Roman" pitchFamily="18" charset="0"/>
            </a:endParaRPr>
          </a:p>
          <a:p>
            <a:pPr marL="903288"/>
            <a:r>
              <a:rPr lang="en-AU" dirty="0">
                <a:latin typeface="+mj-lt"/>
                <a:cs typeface="Times New Roman" pitchFamily="18" charset="0"/>
              </a:rPr>
              <a:t> </a:t>
            </a:r>
          </a:p>
          <a:p>
            <a:pPr marL="285750" indent="-285750">
              <a:buFont typeface="Arial" pitchFamily="34" charset="0"/>
              <a:buChar char="•"/>
            </a:pPr>
            <a:r>
              <a:rPr lang="en-AU" dirty="0" smtClean="0">
                <a:latin typeface="+mj-lt"/>
                <a:cs typeface="Times New Roman" pitchFamily="18" charset="0"/>
              </a:rPr>
              <a:t>This theme was evident for the Aboriginal students themselves, </a:t>
            </a:r>
            <a:r>
              <a:rPr lang="en-AU" dirty="0">
                <a:latin typeface="+mj-lt"/>
                <a:cs typeface="Times New Roman" pitchFamily="18" charset="0"/>
              </a:rPr>
              <a:t>who </a:t>
            </a:r>
            <a:r>
              <a:rPr lang="en-AU" dirty="0" smtClean="0">
                <a:latin typeface="+mj-lt"/>
                <a:cs typeface="Times New Roman" pitchFamily="18" charset="0"/>
              </a:rPr>
              <a:t>recognised and appreciate  how quality teaching </a:t>
            </a:r>
            <a:r>
              <a:rPr lang="en-AU" dirty="0">
                <a:latin typeface="+mj-lt"/>
                <a:cs typeface="Times New Roman" pitchFamily="18" charset="0"/>
              </a:rPr>
              <a:t>has a </a:t>
            </a:r>
            <a:r>
              <a:rPr lang="en-AU" dirty="0" smtClean="0">
                <a:latin typeface="+mj-lt"/>
                <a:cs typeface="Times New Roman" pitchFamily="18" charset="0"/>
              </a:rPr>
              <a:t>positive impact </a:t>
            </a:r>
            <a:r>
              <a:rPr lang="en-AU" dirty="0">
                <a:latin typeface="+mj-lt"/>
                <a:cs typeface="Times New Roman" pitchFamily="18" charset="0"/>
              </a:rPr>
              <a:t>on </a:t>
            </a:r>
            <a:r>
              <a:rPr lang="en-AU" dirty="0" smtClean="0">
                <a:latin typeface="+mj-lt"/>
                <a:cs typeface="Times New Roman" pitchFamily="18" charset="0"/>
              </a:rPr>
              <a:t>their achievement and themselves. “</a:t>
            </a:r>
            <a:r>
              <a:rPr lang="en-AU" i="1" dirty="0">
                <a:latin typeface="+mj-lt"/>
                <a:cs typeface="Times New Roman" pitchFamily="18" charset="0"/>
              </a:rPr>
              <a:t>They help us learn. They’re just good teachers</a:t>
            </a:r>
            <a:r>
              <a:rPr lang="en-AU" dirty="0">
                <a:latin typeface="+mj-lt"/>
                <a:cs typeface="Times New Roman" pitchFamily="18" charset="0"/>
              </a:rPr>
              <a:t>” </a:t>
            </a:r>
            <a:r>
              <a:rPr lang="en-AU" i="1" dirty="0">
                <a:latin typeface="+mj-lt"/>
                <a:cs typeface="Times New Roman" pitchFamily="18" charset="0"/>
              </a:rPr>
              <a:t>(Student – School 2</a:t>
            </a:r>
            <a:r>
              <a:rPr lang="en-AU" i="1" dirty="0" smtClean="0">
                <a:latin typeface="+mj-lt"/>
                <a:cs typeface="Times New Roman" pitchFamily="18" charset="0"/>
              </a:rPr>
              <a:t>).</a:t>
            </a:r>
            <a:r>
              <a:rPr lang="en-AU" dirty="0" smtClean="0">
                <a:latin typeface="+mj-lt"/>
                <a:cs typeface="Times New Roman" pitchFamily="18" charset="0"/>
              </a:rPr>
              <a:t>    </a:t>
            </a:r>
            <a:endParaRPr lang="en-AU" dirty="0">
              <a:latin typeface="+mj-lt"/>
              <a:cs typeface="Times New Roman" pitchFamily="18" charset="0"/>
            </a:endParaRPr>
          </a:p>
        </p:txBody>
      </p:sp>
      <p:sp>
        <p:nvSpPr>
          <p:cNvPr id="3" name="Rectangle 2"/>
          <p:cNvSpPr/>
          <p:nvPr/>
        </p:nvSpPr>
        <p:spPr>
          <a:xfrm>
            <a:off x="251520" y="116632"/>
            <a:ext cx="6840760" cy="1200329"/>
          </a:xfrm>
          <a:prstGeom prst="rect">
            <a:avLst/>
          </a:prstGeom>
        </p:spPr>
        <p:txBody>
          <a:bodyPr wrap="square">
            <a:spAutoFit/>
          </a:bodyPr>
          <a:lstStyle/>
          <a:p>
            <a:pPr algn="ctr">
              <a:spcBef>
                <a:spcPts val="700"/>
              </a:spcBef>
              <a:buClr>
                <a:schemeClr val="accent2"/>
              </a:buClr>
              <a:buSzPct val="60000"/>
            </a:pPr>
            <a:r>
              <a:rPr lang="en-AU" sz="3600" b="1" dirty="0">
                <a:solidFill>
                  <a:srgbClr val="0066FF"/>
                </a:solidFill>
                <a:effectLst>
                  <a:outerShdw blurRad="38100" dist="38100" dir="2700000" algn="tl">
                    <a:srgbClr val="000000">
                      <a:alpha val="43137"/>
                    </a:srgbClr>
                  </a:outerShdw>
                </a:effectLst>
                <a:cs typeface="Times New Roman" pitchFamily="18" charset="0"/>
              </a:rPr>
              <a:t>Teacher and Student Voices for Academic Self-concepts</a:t>
            </a:r>
          </a:p>
        </p:txBody>
      </p:sp>
    </p:spTree>
    <p:custDataLst>
      <p:tags r:id="rId1"/>
    </p:custDataLst>
    <p:extLst>
      <p:ext uri="{BB962C8B-B14F-4D97-AF65-F5344CB8AC3E}">
        <p14:creationId xmlns:p14="http://schemas.microsoft.com/office/powerpoint/2010/main" xmlns="" val="1212927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4090" y="1412776"/>
            <a:ext cx="9158089" cy="100811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endParaRPr lang="en-AU" sz="3600" b="1" dirty="0">
              <a:solidFill>
                <a:srgbClr val="0066FF"/>
              </a:solidFill>
              <a:effectLst>
                <a:outerShdw blurRad="38100" dist="38100" dir="2700000" algn="tl">
                  <a:srgbClr val="000000">
                    <a:alpha val="43137"/>
                  </a:srgbClr>
                </a:outerShdw>
              </a:effectLst>
              <a:cs typeface="Times New Roman" pitchFamily="18" charset="0"/>
            </a:endParaRPr>
          </a:p>
        </p:txBody>
      </p:sp>
      <p:sp>
        <p:nvSpPr>
          <p:cNvPr id="3" name="Rectangle 2"/>
          <p:cNvSpPr/>
          <p:nvPr/>
        </p:nvSpPr>
        <p:spPr>
          <a:xfrm>
            <a:off x="26332" y="1123171"/>
            <a:ext cx="9131757" cy="1938992"/>
          </a:xfrm>
          <a:prstGeom prst="rect">
            <a:avLst/>
          </a:prstGeom>
        </p:spPr>
        <p:txBody>
          <a:bodyPr wrap="square">
            <a:spAutoFit/>
          </a:bodyPr>
          <a:lstStyle/>
          <a:p>
            <a:pPr marL="285750" indent="-285750">
              <a:buFont typeface="Arial" pitchFamily="34" charset="0"/>
              <a:buChar char="•"/>
            </a:pPr>
            <a:r>
              <a:rPr lang="en-AU" sz="2000" dirty="0">
                <a:cs typeface="Times New Roman" pitchFamily="18" charset="0"/>
              </a:rPr>
              <a:t>Hattie (2009) found that the most frequent set of positive and meaningful predictors emanated from the </a:t>
            </a:r>
            <a:r>
              <a:rPr lang="en-AU" sz="2000" dirty="0" smtClean="0">
                <a:cs typeface="Times New Roman" pitchFamily="18" charset="0"/>
              </a:rPr>
              <a:t>teachers: </a:t>
            </a:r>
            <a:r>
              <a:rPr lang="en-AU" sz="2000" i="1" dirty="0" smtClean="0">
                <a:cs typeface="Times New Roman" pitchFamily="18" charset="0"/>
              </a:rPr>
              <a:t>“it’s the </a:t>
            </a:r>
            <a:r>
              <a:rPr lang="en-AU" sz="2000" i="1" dirty="0">
                <a:cs typeface="Times New Roman" pitchFamily="18" charset="0"/>
              </a:rPr>
              <a:t>differences in the teachers that make the difference in student learning”</a:t>
            </a:r>
            <a:r>
              <a:rPr lang="en-AU" sz="2000" dirty="0">
                <a:cs typeface="Times New Roman" pitchFamily="18" charset="0"/>
              </a:rPr>
              <a:t> (2009, p. 236). </a:t>
            </a:r>
            <a:endParaRPr lang="en-AU" sz="2000" dirty="0" smtClean="0">
              <a:cs typeface="Times New Roman" pitchFamily="18" charset="0"/>
            </a:endParaRPr>
          </a:p>
          <a:p>
            <a:pPr marL="285750" indent="-285750">
              <a:buFont typeface="Arial" pitchFamily="34" charset="0"/>
              <a:buChar char="•"/>
            </a:pPr>
            <a:r>
              <a:rPr lang="en-AU" sz="2000" dirty="0" smtClean="0">
                <a:cs typeface="Times New Roman" pitchFamily="18" charset="0"/>
              </a:rPr>
              <a:t>Australian research into the Quality Teaching Framework has found that </a:t>
            </a:r>
            <a:r>
              <a:rPr lang="en-AU" sz="2000" dirty="0">
                <a:cs typeface="Times New Roman" pitchFamily="18" charset="0"/>
              </a:rPr>
              <a:t>intellectual learning strategies </a:t>
            </a:r>
            <a:r>
              <a:rPr lang="en-AU" sz="2000" dirty="0" smtClean="0">
                <a:cs typeface="Times New Roman" pitchFamily="18" charset="0"/>
              </a:rPr>
              <a:t>are </a:t>
            </a:r>
            <a:r>
              <a:rPr lang="en-AU" sz="2000" dirty="0">
                <a:cs typeface="Times New Roman" pitchFamily="18" charset="0"/>
              </a:rPr>
              <a:t>associated with higher levels of achievement for Aboriginal and non-Aboriginal students (</a:t>
            </a:r>
            <a:r>
              <a:rPr lang="en-AU" sz="2000" dirty="0" err="1">
                <a:cs typeface="Times New Roman" pitchFamily="18" charset="0"/>
              </a:rPr>
              <a:t>Amosa</a:t>
            </a:r>
            <a:r>
              <a:rPr lang="en-AU" sz="2000" dirty="0">
                <a:cs typeface="Times New Roman" pitchFamily="18" charset="0"/>
              </a:rPr>
              <a:t>, </a:t>
            </a:r>
            <a:r>
              <a:rPr lang="en-AU" sz="2000" dirty="0" err="1">
                <a:cs typeface="Times New Roman" pitchFamily="18" charset="0"/>
              </a:rPr>
              <a:t>Ladwig</a:t>
            </a:r>
            <a:r>
              <a:rPr lang="en-AU" sz="2000" dirty="0">
                <a:cs typeface="Times New Roman" pitchFamily="18" charset="0"/>
              </a:rPr>
              <a:t>, Griffiths, &amp; Gore, 2007). </a:t>
            </a:r>
          </a:p>
        </p:txBody>
      </p:sp>
      <p:sp>
        <p:nvSpPr>
          <p:cNvPr id="7" name="Subtitle 2"/>
          <p:cNvSpPr txBox="1">
            <a:spLocks/>
          </p:cNvSpPr>
          <p:nvPr/>
        </p:nvSpPr>
        <p:spPr>
          <a:xfrm>
            <a:off x="-19027" y="3212976"/>
            <a:ext cx="9158089" cy="504056"/>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000" b="1" i="1" dirty="0" smtClean="0">
                <a:latin typeface="Times New Roman" pitchFamily="18" charset="0"/>
                <a:cs typeface="Times New Roman" pitchFamily="18" charset="0"/>
              </a:rPr>
              <a:t>Teaching Strategies Measures</a:t>
            </a:r>
            <a:endParaRPr lang="en-AU" sz="2000" b="1" i="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877107243"/>
              </p:ext>
            </p:extLst>
          </p:nvPr>
        </p:nvGraphicFramePr>
        <p:xfrm>
          <a:off x="107504" y="3717032"/>
          <a:ext cx="8944282" cy="2887216"/>
        </p:xfrm>
        <a:graphic>
          <a:graphicData uri="http://schemas.openxmlformats.org/drawingml/2006/table">
            <a:tbl>
              <a:tblPr firstRow="1" firstCol="1" lastRow="1" lastCol="1" bandRow="1" bandCol="1">
                <a:tableStyleId>{5940675A-B579-460E-94D1-54222C63F5DA}</a:tableStyleId>
              </a:tblPr>
              <a:tblGrid>
                <a:gridCol w="2276089"/>
                <a:gridCol w="6668193"/>
              </a:tblGrid>
              <a:tr h="418336">
                <a:tc>
                  <a:txBody>
                    <a:bodyPr/>
                    <a:lstStyle/>
                    <a:p>
                      <a:pPr>
                        <a:lnSpc>
                          <a:spcPct val="100000"/>
                        </a:lnSpc>
                        <a:spcAft>
                          <a:spcPts val="0"/>
                        </a:spcAft>
                      </a:pPr>
                      <a:r>
                        <a:rPr lang="en-AU" sz="1800" dirty="0">
                          <a:effectLst/>
                          <a:latin typeface="+mn-lt"/>
                          <a:cs typeface="Times New Roman" pitchFamily="18" charset="0"/>
                        </a:rPr>
                        <a:t>Factor</a:t>
                      </a:r>
                      <a:endParaRPr lang="en-AU" sz="1800" dirty="0">
                        <a:effectLst/>
                        <a:latin typeface="+mn-lt"/>
                        <a:ea typeface="Calibri"/>
                        <a:cs typeface="Times New Roman" pitchFamily="18" charset="0"/>
                      </a:endParaRPr>
                    </a:p>
                  </a:txBody>
                  <a:tcPr marL="68580" marR="68580" marT="0" marB="0" anchor="b">
                    <a:solidFill>
                      <a:schemeClr val="tx2">
                        <a:lumMod val="20000"/>
                        <a:lumOff val="80000"/>
                      </a:schemeClr>
                    </a:solidFill>
                  </a:tcPr>
                </a:tc>
                <a:tc>
                  <a:txBody>
                    <a:bodyPr/>
                    <a:lstStyle/>
                    <a:p>
                      <a:pPr algn="ctr">
                        <a:lnSpc>
                          <a:spcPct val="100000"/>
                        </a:lnSpc>
                        <a:spcAft>
                          <a:spcPts val="0"/>
                        </a:spcAft>
                      </a:pPr>
                      <a:r>
                        <a:rPr lang="en-AU" sz="1800" dirty="0">
                          <a:effectLst/>
                          <a:latin typeface="+mn-lt"/>
                          <a:cs typeface="Times New Roman" pitchFamily="18" charset="0"/>
                        </a:rPr>
                        <a:t>Example Item</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278130">
                <a:tc>
                  <a:txBody>
                    <a:bodyPr/>
                    <a:lstStyle/>
                    <a:p>
                      <a:pPr>
                        <a:lnSpc>
                          <a:spcPct val="100000"/>
                        </a:lnSpc>
                        <a:spcAft>
                          <a:spcPts val="0"/>
                        </a:spcAft>
                      </a:pPr>
                      <a:r>
                        <a:rPr lang="en-AU" sz="1800" b="1" i="1" dirty="0">
                          <a:effectLst/>
                          <a:latin typeface="+mn-lt"/>
                          <a:cs typeface="Times New Roman" pitchFamily="18" charset="0"/>
                        </a:rPr>
                        <a:t>Performance Feedback</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 lets me know when I have used the right way to do my work</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0">
                <a:tc>
                  <a:txBody>
                    <a:bodyPr/>
                    <a:lstStyle/>
                    <a:p>
                      <a:pPr>
                        <a:lnSpc>
                          <a:spcPct val="100000"/>
                        </a:lnSpc>
                        <a:spcAft>
                          <a:spcPts val="0"/>
                        </a:spcAft>
                      </a:pPr>
                      <a:r>
                        <a:rPr lang="en-AU" sz="1800" b="1" i="1" dirty="0">
                          <a:effectLst/>
                          <a:latin typeface="+mn-lt"/>
                          <a:cs typeface="Times New Roman" pitchFamily="18" charset="0"/>
                        </a:rPr>
                        <a:t>Self-monitoring</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 encourages me to learn from past mistakes</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0">
                <a:tc>
                  <a:txBody>
                    <a:bodyPr/>
                    <a:lstStyle/>
                    <a:p>
                      <a:pPr>
                        <a:lnSpc>
                          <a:spcPct val="100000"/>
                        </a:lnSpc>
                        <a:spcAft>
                          <a:spcPts val="0"/>
                        </a:spcAft>
                      </a:pPr>
                      <a:r>
                        <a:rPr lang="en-AU" sz="1800" b="1" i="1" dirty="0">
                          <a:effectLst/>
                          <a:latin typeface="+mn-lt"/>
                          <a:cs typeface="Times New Roman" pitchFamily="18" charset="0"/>
                        </a:rPr>
                        <a:t>Clear Instructions</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teachers' explanations about how to do school work are </a:t>
                      </a:r>
                      <a:r>
                        <a:rPr lang="en-AU" sz="1800" dirty="0" smtClean="0">
                          <a:effectLst/>
                          <a:latin typeface="+mn-lt"/>
                          <a:cs typeface="Times New Roman" pitchFamily="18" charset="0"/>
                        </a:rPr>
                        <a:t>clear</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257175">
                <a:tc>
                  <a:txBody>
                    <a:bodyPr/>
                    <a:lstStyle/>
                    <a:p>
                      <a:pPr>
                        <a:lnSpc>
                          <a:spcPct val="100000"/>
                        </a:lnSpc>
                        <a:spcAft>
                          <a:spcPts val="0"/>
                        </a:spcAft>
                      </a:pPr>
                      <a:r>
                        <a:rPr lang="en-AU" sz="1800" b="1" i="1" dirty="0">
                          <a:effectLst/>
                          <a:latin typeface="+mn-lt"/>
                          <a:cs typeface="Times New Roman" pitchFamily="18" charset="0"/>
                        </a:rPr>
                        <a:t>Challenge</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 sets school work that is challenging</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200025">
                <a:tc>
                  <a:txBody>
                    <a:bodyPr/>
                    <a:lstStyle/>
                    <a:p>
                      <a:pPr>
                        <a:lnSpc>
                          <a:spcPct val="100000"/>
                        </a:lnSpc>
                        <a:spcAft>
                          <a:spcPts val="0"/>
                        </a:spcAft>
                      </a:pPr>
                      <a:r>
                        <a:rPr lang="en-AU" sz="1800" b="1" i="1" dirty="0">
                          <a:effectLst/>
                          <a:latin typeface="+mn-lt"/>
                          <a:cs typeface="Times New Roman" pitchFamily="18" charset="0"/>
                        </a:rPr>
                        <a:t>Literacy Scaffolding</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 builds on what I know about reading to teach me new things</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171450">
                <a:tc>
                  <a:txBody>
                    <a:bodyPr/>
                    <a:lstStyle/>
                    <a:p>
                      <a:pPr>
                        <a:lnSpc>
                          <a:spcPct val="100000"/>
                        </a:lnSpc>
                        <a:spcAft>
                          <a:spcPts val="0"/>
                        </a:spcAft>
                      </a:pPr>
                      <a:r>
                        <a:rPr lang="en-AU" sz="1800" b="1" i="1" dirty="0">
                          <a:effectLst/>
                          <a:latin typeface="+mn-lt"/>
                          <a:cs typeface="Times New Roman" pitchFamily="18" charset="0"/>
                        </a:rPr>
                        <a:t>Questioning</a:t>
                      </a:r>
                      <a:endParaRPr lang="en-AU" sz="1800" b="1" i="1" dirty="0">
                        <a:effectLst/>
                        <a:latin typeface="+mn-lt"/>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mn-lt"/>
                          <a:cs typeface="Times New Roman" pitchFamily="18" charset="0"/>
                        </a:rPr>
                        <a:t>My teacher asks me questions to help me learn</a:t>
                      </a:r>
                      <a:endParaRPr lang="en-AU" sz="1800" dirty="0">
                        <a:effectLst/>
                        <a:latin typeface="+mn-lt"/>
                        <a:ea typeface="Calibri"/>
                        <a:cs typeface="Times New Roman" pitchFamily="18" charset="0"/>
                      </a:endParaRPr>
                    </a:p>
                  </a:txBody>
                  <a:tcPr marL="68580" marR="68580" marT="0" marB="0" anchor="ctr">
                    <a:solidFill>
                      <a:schemeClr val="tx2">
                        <a:lumMod val="20000"/>
                        <a:lumOff val="80000"/>
                      </a:schemeClr>
                    </a:solidFill>
                  </a:tcPr>
                </a:tc>
              </a:tr>
              <a:tr h="161925">
                <a:tc>
                  <a:txBody>
                    <a:bodyPr/>
                    <a:lstStyle/>
                    <a:p>
                      <a:pPr>
                        <a:lnSpc>
                          <a:spcPct val="100000"/>
                        </a:lnSpc>
                        <a:spcAft>
                          <a:spcPts val="0"/>
                        </a:spcAft>
                      </a:pPr>
                      <a:r>
                        <a:rPr lang="en-AU" sz="1800" b="1" i="1" dirty="0">
                          <a:effectLst/>
                          <a:latin typeface="Times New Roman" pitchFamily="18" charset="0"/>
                          <a:cs typeface="Times New Roman" pitchFamily="18" charset="0"/>
                        </a:rPr>
                        <a:t>Deep Understanding</a:t>
                      </a:r>
                      <a:endParaRPr lang="en-AU" sz="1800" b="1" i="1"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Times New Roman" pitchFamily="18" charset="0"/>
                          <a:cs typeface="Times New Roman" pitchFamily="18" charset="0"/>
                        </a:rPr>
                        <a:t>I get to look at things in different ways</a:t>
                      </a:r>
                      <a:endParaRPr lang="en-AU" sz="180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bl>
          </a:graphicData>
        </a:graphic>
      </p:graphicFrame>
      <p:sp>
        <p:nvSpPr>
          <p:cNvPr id="4" name="Rectangle 3"/>
          <p:cNvSpPr/>
          <p:nvPr/>
        </p:nvSpPr>
        <p:spPr>
          <a:xfrm>
            <a:off x="1547664" y="188640"/>
            <a:ext cx="4790542" cy="769441"/>
          </a:xfrm>
          <a:prstGeom prst="rect">
            <a:avLst/>
          </a:prstGeom>
        </p:spPr>
        <p:txBody>
          <a:bodyPr wrap="none">
            <a:spAutoFit/>
          </a:bodyPr>
          <a:lstStyle/>
          <a:p>
            <a:pPr algn="ctr"/>
            <a:r>
              <a:rPr lang="en-AU" sz="4400" b="1" dirty="0">
                <a:solidFill>
                  <a:srgbClr val="0066FF"/>
                </a:solidFill>
                <a:effectLst>
                  <a:outerShdw blurRad="38100" dist="38100" dir="2700000" algn="tl">
                    <a:srgbClr val="000000">
                      <a:alpha val="43137"/>
                    </a:srgbClr>
                  </a:outerShdw>
                </a:effectLst>
                <a:cs typeface="Times New Roman" pitchFamily="18" charset="0"/>
              </a:rPr>
              <a:t>Teaching Strategies </a:t>
            </a:r>
          </a:p>
        </p:txBody>
      </p:sp>
    </p:spTree>
    <p:custDataLst>
      <p:tags r:id="rId1"/>
    </p:custDataLst>
    <p:extLst>
      <p:ext uri="{BB962C8B-B14F-4D97-AF65-F5344CB8AC3E}">
        <p14:creationId xmlns:p14="http://schemas.microsoft.com/office/powerpoint/2010/main" xmlns="" val="3263732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90" y="3331597"/>
            <a:ext cx="9139686" cy="523220"/>
          </a:xfrm>
          <a:prstGeom prst="rect">
            <a:avLst/>
          </a:prstGeom>
        </p:spPr>
        <p:txBody>
          <a:bodyPr wrap="square">
            <a:spAutoFit/>
          </a:bodyPr>
          <a:lstStyle/>
          <a:p>
            <a:pPr algn="ctr">
              <a:spcBef>
                <a:spcPts val="700"/>
              </a:spcBef>
              <a:buClr>
                <a:schemeClr val="accent2"/>
              </a:buClr>
              <a:buSzPct val="60000"/>
            </a:pPr>
            <a:r>
              <a:rPr lang="en-AU" sz="2800" b="1" dirty="0" smtClean="0">
                <a:solidFill>
                  <a:srgbClr val="0066FF"/>
                </a:solidFill>
                <a:effectLst>
                  <a:outerShdw blurRad="38100" dist="38100" dir="2700000" algn="tl">
                    <a:srgbClr val="000000">
                      <a:alpha val="43137"/>
                    </a:srgbClr>
                  </a:outerShdw>
                </a:effectLst>
                <a:cs typeface="Times New Roman" pitchFamily="18" charset="0"/>
              </a:rPr>
              <a:t>Differences </a:t>
            </a:r>
            <a:r>
              <a:rPr lang="en-AU" sz="2800" b="1" dirty="0">
                <a:solidFill>
                  <a:srgbClr val="0066FF"/>
                </a:solidFill>
                <a:effectLst>
                  <a:outerShdw blurRad="38100" dist="38100" dir="2700000" algn="tl">
                    <a:srgbClr val="000000">
                      <a:alpha val="43137"/>
                    </a:srgbClr>
                  </a:outerShdw>
                </a:effectLst>
                <a:cs typeface="Times New Roman" pitchFamily="18" charset="0"/>
              </a:rPr>
              <a:t>across Aboriginal and Non-Aboriginal Students</a:t>
            </a:r>
          </a:p>
        </p:txBody>
      </p:sp>
      <p:sp>
        <p:nvSpPr>
          <p:cNvPr id="9" name="Text Box 3"/>
          <p:cNvSpPr txBox="1">
            <a:spLocks noChangeArrowheads="1"/>
          </p:cNvSpPr>
          <p:nvPr/>
        </p:nvSpPr>
        <p:spPr bwMode="auto">
          <a:xfrm>
            <a:off x="2851150" y="10228263"/>
            <a:ext cx="1916113"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Aboriginal students</a:t>
            </a:r>
            <a:endParaRPr lang="en-AU" sz="1200">
              <a:effectLst/>
              <a:latin typeface="Times New Roman"/>
              <a:ea typeface="Calibri"/>
            </a:endParaRPr>
          </a:p>
        </p:txBody>
      </p:sp>
      <p:sp>
        <p:nvSpPr>
          <p:cNvPr id="10" name="Text Box 4"/>
          <p:cNvSpPr txBox="1">
            <a:spLocks noChangeArrowheads="1"/>
          </p:cNvSpPr>
          <p:nvPr/>
        </p:nvSpPr>
        <p:spPr bwMode="auto">
          <a:xfrm>
            <a:off x="5927725" y="10228263"/>
            <a:ext cx="1914525"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Non-Aboriginal students</a:t>
            </a:r>
            <a:endParaRPr lang="en-AU" sz="1200">
              <a:effectLst/>
              <a:latin typeface="Times New Roman"/>
              <a:ea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3178647513"/>
              </p:ext>
            </p:extLst>
          </p:nvPr>
        </p:nvGraphicFramePr>
        <p:xfrm>
          <a:off x="-15404" y="1052736"/>
          <a:ext cx="9001533" cy="2029756"/>
        </p:xfrm>
        <a:graphic>
          <a:graphicData uri="http://schemas.openxmlformats.org/drawingml/2006/table">
            <a:tbl>
              <a:tblPr firstRow="1" firstCol="1" bandRow="1">
                <a:tableStyleId>{073A0DAA-6AF3-43AB-8588-CEC1D06C72B9}</a:tableStyleId>
              </a:tblPr>
              <a:tblGrid>
                <a:gridCol w="1680117"/>
                <a:gridCol w="2392316"/>
                <a:gridCol w="865651"/>
                <a:gridCol w="4063449"/>
              </a:tblGrid>
              <a:tr h="153056">
                <a:tc>
                  <a:txBody>
                    <a:bodyPr/>
                    <a:lstStyle/>
                    <a:p>
                      <a:pPr algn="just">
                        <a:lnSpc>
                          <a:spcPct val="100000"/>
                        </a:lnSpc>
                        <a:spcAft>
                          <a:spcPts val="0"/>
                        </a:spcAft>
                      </a:pPr>
                      <a:r>
                        <a:rPr lang="en-AU" sz="1600" dirty="0">
                          <a:effectLst/>
                          <a:latin typeface="Times New Roman" pitchFamily="18" charset="0"/>
                          <a:cs typeface="Times New Roman" pitchFamily="18" charset="0"/>
                        </a:rPr>
                        <a:t> </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dirty="0" smtClean="0">
                          <a:effectLst/>
                          <a:latin typeface="Times New Roman" pitchFamily="18" charset="0"/>
                          <a:cs typeface="Times New Roman" pitchFamily="18" charset="0"/>
                        </a:rPr>
                        <a:t>Assumptions</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dirty="0" smtClean="0">
                          <a:effectLst/>
                          <a:latin typeface="Times New Roman" pitchFamily="18" charset="0"/>
                          <a:cs typeface="Times New Roman" pitchFamily="18" charset="0"/>
                        </a:rPr>
                        <a:t>Met</a:t>
                      </a:r>
                      <a:r>
                        <a:rPr lang="en-AU" sz="1600" dirty="0">
                          <a:effectLst/>
                          <a:latin typeface="Times New Roman" pitchFamily="18" charset="0"/>
                          <a:cs typeface="Times New Roman" pitchFamily="18" charset="0"/>
                        </a:rPr>
                        <a:t>?</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a:effectLst/>
                          <a:latin typeface="Times New Roman" pitchFamily="18" charset="0"/>
                          <a:cs typeface="Times New Roman" pitchFamily="18" charset="0"/>
                        </a:rPr>
                        <a:t>Notes</a:t>
                      </a:r>
                      <a:endParaRPr lang="en-AU" sz="1600">
                        <a:effectLst/>
                        <a:latin typeface="Times New Roman" pitchFamily="18" charset="0"/>
                        <a:ea typeface="Calibri"/>
                        <a:cs typeface="Times New Roman" pitchFamily="18" charset="0"/>
                      </a:endParaRPr>
                    </a:p>
                  </a:txBody>
                  <a:tcPr marL="67889" marR="67889" marT="0" marB="0"/>
                </a:tc>
              </a:tr>
              <a:tr h="283598">
                <a:tc>
                  <a:txBody>
                    <a:bodyPr/>
                    <a:lstStyle/>
                    <a:p>
                      <a:pPr>
                        <a:lnSpc>
                          <a:spcPct val="100000"/>
                        </a:lnSpc>
                        <a:spcAft>
                          <a:spcPts val="0"/>
                        </a:spcAft>
                      </a:pPr>
                      <a:r>
                        <a:rPr lang="en-AU" sz="1600">
                          <a:effectLst/>
                          <a:latin typeface="Times New Roman" pitchFamily="18" charset="0"/>
                          <a:cs typeface="Times New Roman" pitchFamily="18" charset="0"/>
                        </a:rPr>
                        <a:t>Reliability</a:t>
                      </a:r>
                      <a:endParaRPr lang="en-AU" sz="160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Estimates &gt; .70</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smtClean="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Ranged </a:t>
                      </a:r>
                      <a:r>
                        <a:rPr lang="en-AU" sz="1600" dirty="0">
                          <a:effectLst/>
                          <a:latin typeface="Times New Roman" pitchFamily="18" charset="0"/>
                          <a:cs typeface="Times New Roman" pitchFamily="18" charset="0"/>
                        </a:rPr>
                        <a:t>from .62 to .87 for Aboriginal and non-Aboriginal students. </a:t>
                      </a:r>
                      <a:endParaRPr lang="en-AU" sz="1600" dirty="0">
                        <a:effectLst/>
                        <a:latin typeface="Times New Roman" pitchFamily="18" charset="0"/>
                        <a:ea typeface="Calibri"/>
                        <a:cs typeface="Times New Roman" pitchFamily="18" charset="0"/>
                      </a:endParaRPr>
                    </a:p>
                  </a:txBody>
                  <a:tcPr marL="67889" marR="67889" marT="0" marB="0" anchor="ctr"/>
                </a:tc>
              </a:tr>
              <a:tr h="141799">
                <a:tc>
                  <a:txBody>
                    <a:bodyPr/>
                    <a:lstStyle/>
                    <a:p>
                      <a:pPr>
                        <a:lnSpc>
                          <a:spcPct val="100000"/>
                        </a:lnSpc>
                        <a:spcAft>
                          <a:spcPts val="0"/>
                        </a:spcAft>
                      </a:pPr>
                      <a:r>
                        <a:rPr lang="en-AU" sz="1600">
                          <a:effectLst/>
                          <a:latin typeface="Times New Roman" pitchFamily="18" charset="0"/>
                          <a:cs typeface="Times New Roman" pitchFamily="18" charset="0"/>
                        </a:rPr>
                        <a:t>Factor Loadings</a:t>
                      </a:r>
                      <a:endParaRPr lang="en-AU" sz="160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Loadings &gt; .30</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Ranged </a:t>
                      </a:r>
                      <a:r>
                        <a:rPr lang="en-AU" sz="1600" dirty="0">
                          <a:effectLst/>
                          <a:latin typeface="Times New Roman" pitchFamily="18" charset="0"/>
                          <a:cs typeface="Times New Roman" pitchFamily="18" charset="0"/>
                        </a:rPr>
                        <a:t>from .37 to .</a:t>
                      </a:r>
                      <a:r>
                        <a:rPr lang="en-AU" sz="1600" dirty="0" smtClean="0">
                          <a:effectLst/>
                          <a:latin typeface="Times New Roman" pitchFamily="18" charset="0"/>
                          <a:cs typeface="Times New Roman" pitchFamily="18" charset="0"/>
                        </a:rPr>
                        <a:t>82</a:t>
                      </a:r>
                      <a:endParaRPr lang="en-AU" sz="1600" dirty="0">
                        <a:effectLst/>
                        <a:latin typeface="Times New Roman" pitchFamily="18" charset="0"/>
                        <a:ea typeface="Calibri"/>
                        <a:cs typeface="Times New Roman" pitchFamily="18" charset="0"/>
                      </a:endParaRPr>
                    </a:p>
                  </a:txBody>
                  <a:tcPr marL="67889" marR="67889" marT="0" marB="0" anchor="ctr"/>
                </a:tc>
              </a:tr>
              <a:tr h="283598">
                <a:tc>
                  <a:txBody>
                    <a:bodyPr/>
                    <a:lstStyle/>
                    <a:p>
                      <a:pPr>
                        <a:lnSpc>
                          <a:spcPct val="100000"/>
                        </a:lnSpc>
                        <a:spcAft>
                          <a:spcPts val="0"/>
                        </a:spcAft>
                      </a:pPr>
                      <a:r>
                        <a:rPr lang="en-AU" sz="1600" dirty="0">
                          <a:effectLst/>
                          <a:latin typeface="Times New Roman" pitchFamily="18" charset="0"/>
                          <a:cs typeface="Times New Roman" pitchFamily="18" charset="0"/>
                        </a:rPr>
                        <a:t>Correlations</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a:effectLst/>
                          <a:latin typeface="Times New Roman" pitchFamily="18" charset="0"/>
                          <a:cs typeface="Times New Roman" pitchFamily="18" charset="0"/>
                        </a:rPr>
                        <a:t>Correlations  &lt; .90</a:t>
                      </a:r>
                      <a:endParaRPr lang="en-AU" sz="160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Ranged </a:t>
                      </a:r>
                      <a:r>
                        <a:rPr lang="en-AU" sz="1600" dirty="0">
                          <a:effectLst/>
                          <a:latin typeface="Times New Roman" pitchFamily="18" charset="0"/>
                          <a:cs typeface="Times New Roman" pitchFamily="18" charset="0"/>
                        </a:rPr>
                        <a:t>from .35 to .93 </a:t>
                      </a:r>
                      <a:r>
                        <a:rPr lang="en-AU" sz="1600" dirty="0" smtClean="0">
                          <a:effectLst/>
                          <a:latin typeface="Times New Roman" pitchFamily="18" charset="0"/>
                          <a:cs typeface="Times New Roman" pitchFamily="18" charset="0"/>
                        </a:rPr>
                        <a:t>(only three of 210 correlations above .90) </a:t>
                      </a:r>
                      <a:endParaRPr lang="en-AU" sz="1600" dirty="0">
                        <a:effectLst/>
                        <a:latin typeface="Times New Roman" pitchFamily="18" charset="0"/>
                        <a:ea typeface="Calibri"/>
                        <a:cs typeface="Times New Roman" pitchFamily="18" charset="0"/>
                      </a:endParaRPr>
                    </a:p>
                  </a:txBody>
                  <a:tcPr marL="67889" marR="67889" marT="0" marB="0" anchor="ctr"/>
                </a:tc>
              </a:tr>
              <a:tr h="141799">
                <a:tc>
                  <a:txBody>
                    <a:bodyPr/>
                    <a:lstStyle/>
                    <a:p>
                      <a:pPr>
                        <a:lnSpc>
                          <a:spcPct val="100000"/>
                        </a:lnSpc>
                        <a:spcAft>
                          <a:spcPts val="0"/>
                        </a:spcAft>
                      </a:pPr>
                      <a:r>
                        <a:rPr lang="en-AU" sz="1600">
                          <a:effectLst/>
                          <a:latin typeface="Times New Roman" pitchFamily="18" charset="0"/>
                          <a:cs typeface="Times New Roman" pitchFamily="18" charset="0"/>
                        </a:rPr>
                        <a:t>Goodness of Fit</a:t>
                      </a:r>
                      <a:endParaRPr lang="en-AU" sz="160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CFI &gt; .90, RMSEA &lt; .10</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a:effectLst/>
                          <a:latin typeface="Times New Roman" pitchFamily="18" charset="0"/>
                          <a:cs typeface="Times New Roman" pitchFamily="18" charset="0"/>
                        </a:rPr>
                        <a:t>Yes</a:t>
                      </a:r>
                      <a:endParaRPr lang="en-AU" sz="1600">
                        <a:effectLst/>
                        <a:latin typeface="Times New Roman" pitchFamily="18" charset="0"/>
                        <a:ea typeface="Calibri"/>
                        <a:cs typeface="Times New Roman" pitchFamily="18" charset="0"/>
                      </a:endParaRPr>
                    </a:p>
                  </a:txBody>
                  <a:tcPr marL="67889" marR="67889" marT="0" marB="0" anchor="ctr"/>
                </a:tc>
                <a:tc>
                  <a:txBody>
                    <a:bodyPr/>
                    <a:lstStyle/>
                    <a:p>
                      <a:pPr algn="just">
                        <a:lnSpc>
                          <a:spcPct val="100000"/>
                        </a:lnSpc>
                        <a:spcAft>
                          <a:spcPts val="0"/>
                        </a:spcAft>
                      </a:pPr>
                      <a:r>
                        <a:rPr lang="en-AU" sz="1600" dirty="0">
                          <a:effectLst/>
                          <a:latin typeface="Times New Roman" pitchFamily="18" charset="0"/>
                          <a:cs typeface="Times New Roman" pitchFamily="18" charset="0"/>
                        </a:rPr>
                        <a:t>CFI = .99 and the RMSEA = .03</a:t>
                      </a:r>
                      <a:endParaRPr lang="en-AU" sz="1600" dirty="0">
                        <a:effectLst/>
                        <a:latin typeface="Times New Roman" pitchFamily="18" charset="0"/>
                        <a:ea typeface="Calibri"/>
                        <a:cs typeface="Times New Roman" pitchFamily="18" charset="0"/>
                      </a:endParaRPr>
                    </a:p>
                  </a:txBody>
                  <a:tcPr marL="67889" marR="67889" marT="0" marB="0" anchor="ctr"/>
                </a:tc>
              </a:tr>
              <a:tr h="322876">
                <a:tc>
                  <a:txBody>
                    <a:bodyPr/>
                    <a:lstStyle/>
                    <a:p>
                      <a:pPr>
                        <a:lnSpc>
                          <a:spcPct val="100000"/>
                        </a:lnSpc>
                        <a:spcAft>
                          <a:spcPts val="0"/>
                        </a:spcAft>
                      </a:pPr>
                      <a:r>
                        <a:rPr lang="en-AU" sz="1600" dirty="0">
                          <a:effectLst/>
                          <a:latin typeface="Times New Roman" pitchFamily="18" charset="0"/>
                          <a:cs typeface="Times New Roman" pitchFamily="18" charset="0"/>
                        </a:rPr>
                        <a:t>Invariance</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CFI change &lt; .01</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ctr">
                        <a:lnSpc>
                          <a:spcPct val="100000"/>
                        </a:lnSpc>
                        <a:spcAft>
                          <a:spcPts val="0"/>
                        </a:spcAft>
                      </a:pPr>
                      <a:r>
                        <a:rPr lang="en-AU" sz="1600" dirty="0">
                          <a:effectLst/>
                          <a:latin typeface="Times New Roman" pitchFamily="18" charset="0"/>
                          <a:cs typeface="Times New Roman" pitchFamily="18" charset="0"/>
                        </a:rPr>
                        <a:t>Yes</a:t>
                      </a:r>
                      <a:endParaRPr lang="en-AU" sz="1600" dirty="0">
                        <a:effectLst/>
                        <a:latin typeface="Times New Roman" pitchFamily="18" charset="0"/>
                        <a:ea typeface="Calibri"/>
                        <a:cs typeface="Times New Roman" pitchFamily="18" charset="0"/>
                      </a:endParaRPr>
                    </a:p>
                  </a:txBody>
                  <a:tcPr marL="67889" marR="67889" marT="0" marB="0" anchor="ctr"/>
                </a:tc>
                <a:tc>
                  <a:txBody>
                    <a:bodyPr/>
                    <a:lstStyle/>
                    <a:p>
                      <a:pPr algn="just">
                        <a:lnSpc>
                          <a:spcPct val="100000"/>
                        </a:lnSpc>
                        <a:spcAft>
                          <a:spcPts val="0"/>
                        </a:spcAft>
                      </a:pPr>
                      <a:r>
                        <a:rPr lang="en-AU" sz="1600" dirty="0" smtClean="0">
                          <a:effectLst/>
                          <a:latin typeface="Times New Roman" pitchFamily="18" charset="0"/>
                          <a:cs typeface="Times New Roman" pitchFamily="18" charset="0"/>
                        </a:rPr>
                        <a:t>All Invariance</a:t>
                      </a:r>
                      <a:r>
                        <a:rPr lang="en-AU" sz="1600" baseline="0" dirty="0" smtClean="0">
                          <a:effectLst/>
                          <a:latin typeface="Times New Roman" pitchFamily="18" charset="0"/>
                          <a:cs typeface="Times New Roman" pitchFamily="18" charset="0"/>
                        </a:rPr>
                        <a:t> assumptions met (</a:t>
                      </a:r>
                      <a:r>
                        <a:rPr lang="en-AU" sz="1600" dirty="0" smtClean="0">
                          <a:effectLst/>
                          <a:latin typeface="Times New Roman" pitchFamily="18" charset="0"/>
                          <a:cs typeface="Times New Roman" pitchFamily="18" charset="0"/>
                        </a:rPr>
                        <a:t>.003 change). </a:t>
                      </a:r>
                      <a:endParaRPr lang="en-AU" sz="1600" dirty="0">
                        <a:effectLst/>
                        <a:latin typeface="Times New Roman" pitchFamily="18" charset="0"/>
                        <a:ea typeface="Calibri"/>
                        <a:cs typeface="Times New Roman" pitchFamily="18" charset="0"/>
                      </a:endParaRPr>
                    </a:p>
                  </a:txBody>
                  <a:tcPr marL="67889" marR="67889" marT="0" marB="0" anchor="ctr"/>
                </a:tc>
              </a:tr>
            </a:tbl>
          </a:graphicData>
        </a:graphic>
      </p:graphicFrame>
      <p:sp>
        <p:nvSpPr>
          <p:cNvPr id="6" name="Rectangle 5"/>
          <p:cNvSpPr/>
          <p:nvPr/>
        </p:nvSpPr>
        <p:spPr>
          <a:xfrm>
            <a:off x="6588224" y="3854817"/>
            <a:ext cx="2479823" cy="2554545"/>
          </a:xfrm>
          <a:prstGeom prst="rect">
            <a:avLst/>
          </a:prstGeom>
          <a:solidFill>
            <a:schemeClr val="tx2">
              <a:lumMod val="20000"/>
              <a:lumOff val="80000"/>
            </a:schemeClr>
          </a:solidFill>
        </p:spPr>
        <p:txBody>
          <a:bodyPr wrap="square">
            <a:spAutoFit/>
          </a:bodyPr>
          <a:lstStyle/>
          <a:p>
            <a:pPr indent="-285750">
              <a:buFont typeface="Arial" pitchFamily="34" charset="0"/>
              <a:buChar char="•"/>
            </a:pPr>
            <a:r>
              <a:rPr lang="en-AU" sz="1600" dirty="0">
                <a:latin typeface="Times New Roman" pitchFamily="18" charset="0"/>
                <a:cs typeface="Times New Roman" pitchFamily="18" charset="0"/>
              </a:rPr>
              <a:t>Mean scores across three time waves.</a:t>
            </a:r>
          </a:p>
          <a:p>
            <a:pPr indent="-285750">
              <a:buFont typeface="Arial" pitchFamily="34" charset="0"/>
              <a:buChar char="•"/>
            </a:pPr>
            <a:r>
              <a:rPr lang="en-AU" sz="1600" dirty="0">
                <a:latin typeface="Times New Roman" pitchFamily="18" charset="0"/>
                <a:cs typeface="Times New Roman" pitchFamily="18" charset="0"/>
              </a:rPr>
              <a:t>All </a:t>
            </a:r>
            <a:r>
              <a:rPr lang="en-AU" sz="1600" dirty="0" smtClean="0">
                <a:latin typeface="Times New Roman" pitchFamily="18" charset="0"/>
                <a:cs typeface="Times New Roman" pitchFamily="18" charset="0"/>
              </a:rPr>
              <a:t>Aboriginal students </a:t>
            </a:r>
            <a:r>
              <a:rPr lang="en-AU" sz="1600" dirty="0">
                <a:latin typeface="Times New Roman" pitchFamily="18" charset="0"/>
                <a:cs typeface="Times New Roman" pitchFamily="18" charset="0"/>
              </a:rPr>
              <a:t>held positive </a:t>
            </a:r>
            <a:r>
              <a:rPr lang="en-AU" sz="1600" dirty="0" smtClean="0">
                <a:latin typeface="Times New Roman" pitchFamily="18" charset="0"/>
                <a:cs typeface="Times New Roman" pitchFamily="18" charset="0"/>
              </a:rPr>
              <a:t>scores</a:t>
            </a:r>
          </a:p>
          <a:p>
            <a:pPr indent="-285750">
              <a:buFont typeface="Arial" pitchFamily="34" charset="0"/>
              <a:buChar char="•"/>
            </a:pPr>
            <a:r>
              <a:rPr lang="en-AU" sz="1600" dirty="0" smtClean="0">
                <a:latin typeface="Times New Roman" pitchFamily="18" charset="0"/>
                <a:cs typeface="Times New Roman" pitchFamily="18" charset="0"/>
              </a:rPr>
              <a:t>Aboriginal </a:t>
            </a:r>
            <a:r>
              <a:rPr lang="en-AU" sz="1600" dirty="0">
                <a:latin typeface="Times New Roman" pitchFamily="18" charset="0"/>
                <a:cs typeface="Times New Roman" pitchFamily="18" charset="0"/>
              </a:rPr>
              <a:t>students held higher mean scores than non-Aboriginal students for </a:t>
            </a:r>
            <a:r>
              <a:rPr lang="en-AU" sz="1600" i="1" dirty="0">
                <a:latin typeface="Times New Roman" pitchFamily="18" charset="0"/>
                <a:cs typeface="Times New Roman" pitchFamily="18" charset="0"/>
              </a:rPr>
              <a:t>Self-Monitoring, Teacher Challenge,</a:t>
            </a:r>
            <a:r>
              <a:rPr lang="en-AU" sz="1600" dirty="0">
                <a:latin typeface="Times New Roman" pitchFamily="18" charset="0"/>
                <a:cs typeface="Times New Roman" pitchFamily="18" charset="0"/>
              </a:rPr>
              <a:t> and</a:t>
            </a:r>
            <a:r>
              <a:rPr lang="en-AU" sz="1600" i="1" dirty="0">
                <a:latin typeface="Times New Roman" pitchFamily="18" charset="0"/>
                <a:cs typeface="Times New Roman" pitchFamily="18" charset="0"/>
              </a:rPr>
              <a:t> Deep </a:t>
            </a:r>
            <a:r>
              <a:rPr lang="en-AU" sz="1600" i="1" dirty="0" smtClean="0">
                <a:latin typeface="Times New Roman" pitchFamily="18" charset="0"/>
                <a:cs typeface="Times New Roman" pitchFamily="18" charset="0"/>
              </a:rPr>
              <a:t>Understanding</a:t>
            </a:r>
            <a:endParaRPr lang="en-AU" sz="1600" dirty="0">
              <a:latin typeface="Times New Roman" pitchFamily="18" charset="0"/>
              <a:cs typeface="Times New Roman" pitchFamily="18" charset="0"/>
            </a:endParaRPr>
          </a:p>
        </p:txBody>
      </p:sp>
      <p:pic>
        <p:nvPicPr>
          <p:cNvPr id="11" name="Picture 10"/>
          <p:cNvPicPr/>
          <p:nvPr/>
        </p:nvPicPr>
        <p:blipFill>
          <a:blip r:embed="rId3" cstate="print"/>
          <a:srcRect/>
          <a:stretch>
            <a:fillRect/>
          </a:stretch>
        </p:blipFill>
        <p:spPr bwMode="auto">
          <a:xfrm>
            <a:off x="0" y="4005064"/>
            <a:ext cx="3419872" cy="1872208"/>
          </a:xfrm>
          <a:prstGeom prst="rect">
            <a:avLst/>
          </a:prstGeom>
          <a:noFill/>
        </p:spPr>
      </p:pic>
      <p:sp>
        <p:nvSpPr>
          <p:cNvPr id="1026" name="Text Box 63"/>
          <p:cNvSpPr txBox="1">
            <a:spLocks noChangeArrowheads="1"/>
          </p:cNvSpPr>
          <p:nvPr/>
        </p:nvSpPr>
        <p:spPr bwMode="auto">
          <a:xfrm>
            <a:off x="752673" y="4026768"/>
            <a:ext cx="1914525" cy="230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800" b="0" i="0" u="none" strike="noStrike" cap="none" normalizeH="0" baseline="0" dirty="0" smtClean="0">
                <a:ln>
                  <a:noFill/>
                </a:ln>
                <a:solidFill>
                  <a:schemeClr val="tx1"/>
                </a:solidFill>
                <a:effectLst/>
                <a:latin typeface="Calibri" pitchFamily="34" charset="0"/>
                <a:cs typeface="Arial" pitchFamily="34" charset="0"/>
              </a:rPr>
              <a:t>Aboriginal students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4" cstate="print"/>
          <a:srcRect/>
          <a:stretch>
            <a:fillRect/>
          </a:stretch>
        </p:blipFill>
        <p:spPr bwMode="auto">
          <a:xfrm>
            <a:off x="3275856" y="4005064"/>
            <a:ext cx="3202095" cy="1908188"/>
          </a:xfrm>
          <a:prstGeom prst="rect">
            <a:avLst/>
          </a:prstGeom>
          <a:noFill/>
        </p:spPr>
      </p:pic>
      <p:sp>
        <p:nvSpPr>
          <p:cNvPr id="1027" name="Text Box 64"/>
          <p:cNvSpPr txBox="1">
            <a:spLocks noChangeArrowheads="1"/>
          </p:cNvSpPr>
          <p:nvPr/>
        </p:nvSpPr>
        <p:spPr bwMode="auto">
          <a:xfrm>
            <a:off x="3509390" y="4005064"/>
            <a:ext cx="1914525" cy="230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800" b="0" i="0" u="none" strike="noStrike" cap="none" normalizeH="0" baseline="0" dirty="0" smtClean="0">
                <a:ln>
                  <a:noFill/>
                </a:ln>
                <a:solidFill>
                  <a:schemeClr val="tx1"/>
                </a:solidFill>
                <a:effectLst/>
                <a:latin typeface="Calibri" pitchFamily="34" charset="0"/>
                <a:cs typeface="Arial" pitchFamily="34" charset="0"/>
              </a:rPr>
              <a:t>Non-Aboriginal students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07630" y="302578"/>
            <a:ext cx="6642724" cy="523220"/>
          </a:xfrm>
          <a:prstGeom prst="rect">
            <a:avLst/>
          </a:prstGeom>
        </p:spPr>
        <p:txBody>
          <a:bodyPr wrap="square">
            <a:spAutoFit/>
          </a:bodyPr>
          <a:lstStyle/>
          <a:p>
            <a:pPr algn="ctr">
              <a:spcBef>
                <a:spcPts val="700"/>
              </a:spcBef>
              <a:buClr>
                <a:schemeClr val="accent2"/>
              </a:buClr>
              <a:buSzPct val="60000"/>
            </a:pPr>
            <a:r>
              <a:rPr lang="en-AU" sz="2800" b="1" dirty="0">
                <a:solidFill>
                  <a:srgbClr val="0066FF"/>
                </a:solidFill>
                <a:effectLst>
                  <a:outerShdw blurRad="38100" dist="38100" dir="2700000" algn="tl">
                    <a:srgbClr val="000000">
                      <a:alpha val="43137"/>
                    </a:srgbClr>
                  </a:outerShdw>
                </a:effectLst>
                <a:cs typeface="Times New Roman" pitchFamily="18" charset="0"/>
              </a:rPr>
              <a:t>Validity of Teaching Strategy Measures</a:t>
            </a:r>
          </a:p>
        </p:txBody>
      </p:sp>
    </p:spTree>
    <p:custDataLst>
      <p:tags r:id="rId1"/>
    </p:custDataLst>
    <p:extLst>
      <p:ext uri="{BB962C8B-B14F-4D97-AF65-F5344CB8AC3E}">
        <p14:creationId xmlns:p14="http://schemas.microsoft.com/office/powerpoint/2010/main" xmlns="" val="1049847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63" y="215484"/>
            <a:ext cx="7425159" cy="954107"/>
          </a:xfrm>
          <a:prstGeom prst="rect">
            <a:avLst/>
          </a:prstGeom>
        </p:spPr>
        <p:txBody>
          <a:bodyPr wrap="square">
            <a:spAutoFit/>
          </a:bodyPr>
          <a:lstStyle/>
          <a:p>
            <a:pPr algn="ctr">
              <a:spcBef>
                <a:spcPts val="700"/>
              </a:spcBef>
              <a:buClr>
                <a:schemeClr val="accent2"/>
              </a:buClr>
              <a:buSzPct val="60000"/>
            </a:pPr>
            <a:r>
              <a:rPr lang="en-AU" sz="2800" b="1" dirty="0" smtClean="0">
                <a:solidFill>
                  <a:srgbClr val="0066FF"/>
                </a:solidFill>
                <a:effectLst>
                  <a:outerShdw blurRad="38100" dist="38100" dir="2700000" algn="tl">
                    <a:srgbClr val="000000">
                      <a:alpha val="43137"/>
                    </a:srgbClr>
                  </a:outerShdw>
                </a:effectLst>
                <a:cs typeface="Times New Roman" pitchFamily="18" charset="0"/>
              </a:rPr>
              <a:t>Relations between </a:t>
            </a:r>
            <a:r>
              <a:rPr lang="en-AU" sz="2800" b="1" dirty="0">
                <a:solidFill>
                  <a:srgbClr val="0066FF"/>
                </a:solidFill>
                <a:effectLst>
                  <a:outerShdw blurRad="38100" dist="38100" dir="2700000" algn="tl">
                    <a:srgbClr val="000000">
                      <a:alpha val="43137"/>
                    </a:srgbClr>
                  </a:outerShdw>
                </a:effectLst>
                <a:cs typeface="Times New Roman" pitchFamily="18" charset="0"/>
              </a:rPr>
              <a:t>Engagement and Achievement</a:t>
            </a:r>
          </a:p>
        </p:txBody>
      </p:sp>
      <p:sp>
        <p:nvSpPr>
          <p:cNvPr id="3" name="Rectangle 2"/>
          <p:cNvSpPr/>
          <p:nvPr/>
        </p:nvSpPr>
        <p:spPr>
          <a:xfrm>
            <a:off x="5649539" y="1124744"/>
            <a:ext cx="3274344" cy="4708981"/>
          </a:xfrm>
          <a:prstGeom prst="rect">
            <a:avLst/>
          </a:prstGeom>
        </p:spPr>
        <p:txBody>
          <a:bodyPr wrap="square">
            <a:spAutoFit/>
          </a:bodyPr>
          <a:lstStyle/>
          <a:p>
            <a:pPr marL="285750" indent="-285750">
              <a:spcAft>
                <a:spcPts val="1200"/>
              </a:spcAft>
              <a:buFont typeface="Arial" pitchFamily="34" charset="0"/>
              <a:buChar char="•"/>
            </a:pPr>
            <a:r>
              <a:rPr lang="en-AU" dirty="0" smtClean="0"/>
              <a:t>Aggregate correlations across </a:t>
            </a:r>
            <a:r>
              <a:rPr lang="en-AU" dirty="0"/>
              <a:t>three </a:t>
            </a:r>
            <a:r>
              <a:rPr lang="en-AU" dirty="0" smtClean="0"/>
              <a:t>time-waves for </a:t>
            </a:r>
            <a:r>
              <a:rPr lang="en-AU" dirty="0"/>
              <a:t>Aboriginal and non-Aboriginal students. </a:t>
            </a:r>
            <a:endParaRPr lang="en-AU" dirty="0" smtClean="0"/>
          </a:p>
          <a:p>
            <a:pPr marL="285750" indent="-285750">
              <a:spcAft>
                <a:spcPts val="1200"/>
              </a:spcAft>
              <a:buFont typeface="Arial" pitchFamily="34" charset="0"/>
              <a:buChar char="•"/>
            </a:pPr>
            <a:r>
              <a:rPr lang="en-AU" dirty="0" smtClean="0"/>
              <a:t>For </a:t>
            </a:r>
            <a:r>
              <a:rPr lang="en-AU" dirty="0"/>
              <a:t>both </a:t>
            </a:r>
            <a:r>
              <a:rPr lang="en-AU" dirty="0" smtClean="0"/>
              <a:t>student groups, </a:t>
            </a:r>
            <a:r>
              <a:rPr lang="en-AU" dirty="0"/>
              <a:t>the </a:t>
            </a:r>
            <a:r>
              <a:rPr lang="en-AU" dirty="0" smtClean="0"/>
              <a:t>seven teaching strategy factors were positively </a:t>
            </a:r>
            <a:r>
              <a:rPr lang="en-AU" dirty="0"/>
              <a:t>related to higher levels of classroom </a:t>
            </a:r>
            <a:r>
              <a:rPr lang="en-AU" dirty="0" smtClean="0"/>
              <a:t>participation and </a:t>
            </a:r>
            <a:r>
              <a:rPr lang="en-AU" dirty="0"/>
              <a:t>school </a:t>
            </a:r>
            <a:r>
              <a:rPr lang="en-AU" dirty="0" smtClean="0"/>
              <a:t>enjoyment.  </a:t>
            </a:r>
          </a:p>
          <a:p>
            <a:pPr marL="285750" indent="-285750">
              <a:spcAft>
                <a:spcPts val="1200"/>
              </a:spcAft>
              <a:buFont typeface="Arial" pitchFamily="34" charset="0"/>
              <a:buChar char="•"/>
            </a:pPr>
            <a:r>
              <a:rPr lang="en-AU" dirty="0" smtClean="0"/>
              <a:t>Negatively </a:t>
            </a:r>
            <a:r>
              <a:rPr lang="en-AU" dirty="0"/>
              <a:t>related to increased </a:t>
            </a:r>
            <a:r>
              <a:rPr lang="en-AU" dirty="0" smtClean="0"/>
              <a:t>patterns of </a:t>
            </a:r>
            <a:r>
              <a:rPr lang="en-AU" dirty="0"/>
              <a:t>truancy.  </a:t>
            </a:r>
            <a:endParaRPr lang="en-AU" dirty="0" smtClean="0"/>
          </a:p>
          <a:p>
            <a:pPr marL="285750" indent="-285750">
              <a:spcAft>
                <a:spcPts val="1200"/>
              </a:spcAft>
              <a:buFont typeface="Arial" pitchFamily="34" charset="0"/>
              <a:buChar char="•"/>
            </a:pPr>
            <a:r>
              <a:rPr lang="en-AU" dirty="0" smtClean="0"/>
              <a:t>Largely null relations with Achievement outcomes. </a:t>
            </a:r>
            <a:endParaRPr lang="en-AU"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68760"/>
            <a:ext cx="5508104" cy="4930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403959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556792"/>
            <a:ext cx="8784976" cy="5262979"/>
          </a:xfrm>
          <a:prstGeom prst="rect">
            <a:avLst/>
          </a:prstGeom>
          <a:solidFill>
            <a:schemeClr val="tx2">
              <a:lumMod val="20000"/>
              <a:lumOff val="80000"/>
            </a:schemeClr>
          </a:solidFill>
        </p:spPr>
        <p:txBody>
          <a:bodyPr wrap="square">
            <a:spAutoFit/>
          </a:bodyPr>
          <a:lstStyle/>
          <a:p>
            <a:pPr marL="285750" indent="-285750">
              <a:buFont typeface="Arial" pitchFamily="34" charset="0"/>
              <a:buChar char="•"/>
            </a:pPr>
            <a:r>
              <a:rPr lang="en-AU" sz="2000" dirty="0" smtClean="0"/>
              <a:t>Students showed not only a clear awareness </a:t>
            </a:r>
            <a:r>
              <a:rPr lang="en-AU" sz="2000" dirty="0"/>
              <a:t>of </a:t>
            </a:r>
            <a:r>
              <a:rPr lang="en-AU" sz="2000" dirty="0" smtClean="0"/>
              <a:t>varying teaching </a:t>
            </a:r>
            <a:r>
              <a:rPr lang="en-AU" sz="2000" dirty="0"/>
              <a:t>strategies, but also how these strategies </a:t>
            </a:r>
            <a:r>
              <a:rPr lang="en-AU" sz="2000" dirty="0" smtClean="0"/>
              <a:t>were valued </a:t>
            </a:r>
            <a:r>
              <a:rPr lang="en-AU" sz="2000" dirty="0"/>
              <a:t>by the students themselves</a:t>
            </a:r>
            <a:r>
              <a:rPr lang="en-AU" dirty="0"/>
              <a:t>. </a:t>
            </a:r>
            <a:endParaRPr lang="en-AU" dirty="0" smtClean="0"/>
          </a:p>
          <a:p>
            <a:endParaRPr lang="en-AU" dirty="0"/>
          </a:p>
          <a:p>
            <a:pPr marL="712788"/>
            <a:r>
              <a:rPr lang="en-AU" dirty="0"/>
              <a:t> </a:t>
            </a:r>
            <a:r>
              <a:rPr lang="en-AU" i="1" dirty="0" smtClean="0"/>
              <a:t>… </a:t>
            </a:r>
            <a:r>
              <a:rPr lang="en-AU" i="1" dirty="0"/>
              <a:t>they’ve pushed me to learn … if I hadn’t had those teachers I wouldn’t be like how I am now … the learning strategies and the way the teachers help us learn … they never back down and they help us with things, not only at school but with our home (student – School 1).</a:t>
            </a:r>
            <a:endParaRPr lang="en-AU" dirty="0"/>
          </a:p>
          <a:p>
            <a:r>
              <a:rPr lang="en-AU" dirty="0"/>
              <a:t> </a:t>
            </a:r>
            <a:endParaRPr lang="en-AU" dirty="0" smtClean="0"/>
          </a:p>
          <a:p>
            <a:r>
              <a:rPr lang="en-AU" sz="2000" dirty="0" smtClean="0"/>
              <a:t>Across all four schools, the </a:t>
            </a:r>
            <a:r>
              <a:rPr lang="en-AU" sz="2000" dirty="0"/>
              <a:t>majority of </a:t>
            </a:r>
            <a:r>
              <a:rPr lang="en-AU" sz="2000" dirty="0" smtClean="0"/>
              <a:t>teachers’ voices showed evidence </a:t>
            </a:r>
            <a:r>
              <a:rPr lang="en-AU" sz="2000" dirty="0"/>
              <a:t>for the use of deeper and </a:t>
            </a:r>
            <a:r>
              <a:rPr lang="en-AU" sz="2000" dirty="0" smtClean="0"/>
              <a:t>higher-order </a:t>
            </a:r>
            <a:r>
              <a:rPr lang="en-AU" sz="2000" dirty="0"/>
              <a:t>learning strategies within the classroom. </a:t>
            </a:r>
            <a:r>
              <a:rPr lang="en-AU" sz="2000" dirty="0" smtClean="0"/>
              <a:t>In addition, it was recognised that </a:t>
            </a:r>
            <a:r>
              <a:rPr lang="en-AU" sz="2000" dirty="0"/>
              <a:t>these strategies </a:t>
            </a:r>
            <a:r>
              <a:rPr lang="en-AU" sz="2000" dirty="0" smtClean="0"/>
              <a:t>had positive </a:t>
            </a:r>
            <a:r>
              <a:rPr lang="en-AU" sz="2000" dirty="0"/>
              <a:t>effects on the learning styles, engagement, and achievement of Aboriginal students. </a:t>
            </a:r>
          </a:p>
          <a:p>
            <a:r>
              <a:rPr lang="en-AU" dirty="0"/>
              <a:t> </a:t>
            </a:r>
            <a:endParaRPr lang="en-AU" dirty="0" smtClean="0"/>
          </a:p>
          <a:p>
            <a:pPr marL="712788"/>
            <a:r>
              <a:rPr lang="en-AU" i="1" dirty="0" smtClean="0"/>
              <a:t>I think that's helped him to realise that he is not just regurgitating answers, he's being a good student … he thought that just knowing facts was being a good student … trying to get him to analyse information and explain why he has done things and not just give me the right answer because that's not all that is important in life. It's the process… (teacher, school 3)</a:t>
            </a:r>
            <a:endParaRPr lang="en-AU" dirty="0" smtClean="0"/>
          </a:p>
        </p:txBody>
      </p:sp>
      <p:sp>
        <p:nvSpPr>
          <p:cNvPr id="3" name="Rectangle 2"/>
          <p:cNvSpPr/>
          <p:nvPr/>
        </p:nvSpPr>
        <p:spPr>
          <a:xfrm>
            <a:off x="251520" y="332656"/>
            <a:ext cx="6624736" cy="1077218"/>
          </a:xfrm>
          <a:prstGeom prst="rect">
            <a:avLst/>
          </a:prstGeom>
        </p:spPr>
        <p:txBody>
          <a:bodyPr wrap="square">
            <a:spAutoFit/>
          </a:bodyPr>
          <a:lstStyle/>
          <a:p>
            <a:pPr algn="ctr">
              <a:spcBef>
                <a:spcPts val="700"/>
              </a:spcBef>
              <a:buClr>
                <a:schemeClr val="accent2"/>
              </a:buClr>
              <a:buSzPct val="60000"/>
            </a:pPr>
            <a:r>
              <a:rPr lang="en-AU" sz="3200" b="1" dirty="0" smtClean="0">
                <a:solidFill>
                  <a:srgbClr val="0066FF"/>
                </a:solidFill>
                <a:effectLst>
                  <a:outerShdw blurRad="38100" dist="38100" dir="2700000" algn="tl">
                    <a:srgbClr val="000000">
                      <a:alpha val="43137"/>
                    </a:srgbClr>
                  </a:outerShdw>
                </a:effectLst>
                <a:cs typeface="Times New Roman" pitchFamily="18" charset="0"/>
              </a:rPr>
              <a:t>Teacher </a:t>
            </a:r>
            <a:r>
              <a:rPr lang="en-AU" sz="3200" b="1" dirty="0">
                <a:solidFill>
                  <a:srgbClr val="0066FF"/>
                </a:solidFill>
                <a:effectLst>
                  <a:outerShdw blurRad="38100" dist="38100" dir="2700000" algn="tl">
                    <a:srgbClr val="000000">
                      <a:alpha val="43137"/>
                    </a:srgbClr>
                  </a:outerShdw>
                </a:effectLst>
                <a:cs typeface="Times New Roman" pitchFamily="18" charset="0"/>
              </a:rPr>
              <a:t>and Student Voices for Teaching Strategies </a:t>
            </a:r>
          </a:p>
        </p:txBody>
      </p:sp>
    </p:spTree>
    <p:custDataLst>
      <p:tags r:id="rId1"/>
    </p:custDataLst>
    <p:extLst>
      <p:ext uri="{BB962C8B-B14F-4D97-AF65-F5344CB8AC3E}">
        <p14:creationId xmlns:p14="http://schemas.microsoft.com/office/powerpoint/2010/main" xmlns="" val="2686779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08520" y="2238838"/>
            <a:ext cx="9144000" cy="338554"/>
          </a:xfrm>
          <a:prstGeom prst="rect">
            <a:avLst/>
          </a:prstGeom>
          <a:solidFill>
            <a:schemeClr val="bg1">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AU" sz="1600" b="1" i="1" dirty="0" smtClean="0">
              <a:latin typeface="Times New Roman" pitchFamily="18" charset="0"/>
              <a:cs typeface="Times New Roman" pitchFamily="18" charset="0"/>
            </a:endParaRPr>
          </a:p>
        </p:txBody>
      </p:sp>
      <p:sp>
        <p:nvSpPr>
          <p:cNvPr id="2" name="Rectangle 1"/>
          <p:cNvSpPr/>
          <p:nvPr/>
        </p:nvSpPr>
        <p:spPr>
          <a:xfrm>
            <a:off x="360351" y="1052736"/>
            <a:ext cx="8424936" cy="3785652"/>
          </a:xfrm>
          <a:prstGeom prst="rect">
            <a:avLst/>
          </a:prstGeom>
        </p:spPr>
        <p:txBody>
          <a:bodyPr wrap="square">
            <a:spAutoFit/>
          </a:bodyPr>
          <a:lstStyle/>
          <a:p>
            <a:pPr marL="285750" indent="-285750">
              <a:buFont typeface="Wingdings" pitchFamily="2" charset="2"/>
              <a:buChar char="v"/>
            </a:pPr>
            <a:r>
              <a:rPr lang="en-AU" sz="2000" dirty="0" smtClean="0"/>
              <a:t>There is an ongoing concern among government, leading Indigenous educators, and Indigenous organisations that there is little </a:t>
            </a:r>
            <a:r>
              <a:rPr lang="en-AU" sz="2000" dirty="0"/>
              <a:t>empirical research in Aboriginal </a:t>
            </a:r>
            <a:r>
              <a:rPr lang="en-AU" sz="2000" dirty="0" smtClean="0"/>
              <a:t>Education that </a:t>
            </a:r>
            <a:r>
              <a:rPr lang="en-AU" sz="2000" dirty="0"/>
              <a:t>identifies </a:t>
            </a:r>
            <a:r>
              <a:rPr lang="en-AU" sz="2000" dirty="0" smtClean="0"/>
              <a:t>the best strategies for promoting successful </a:t>
            </a:r>
            <a:r>
              <a:rPr lang="en-AU" sz="2000" dirty="0"/>
              <a:t>educational outcomes for Aboriginal </a:t>
            </a:r>
            <a:r>
              <a:rPr lang="en-AU" sz="2000" dirty="0" smtClean="0"/>
              <a:t>students. </a:t>
            </a:r>
          </a:p>
          <a:p>
            <a:pPr marL="285750" indent="-285750">
              <a:buFont typeface="Wingdings" pitchFamily="2" charset="2"/>
              <a:buChar char="v"/>
            </a:pPr>
            <a:r>
              <a:rPr lang="en-AU" sz="2000" dirty="0" smtClean="0"/>
              <a:t>We at CPPE believe </a:t>
            </a:r>
            <a:r>
              <a:rPr lang="en-AU" sz="2000" dirty="0"/>
              <a:t>that a dearth of empirical Aboriginal Education research is impeding progress in addressing the educational disadvantage that Aboriginal children suffer and development of new solutions for interventions aimed at enhancing the educational outcomes of Aboriginal students. </a:t>
            </a:r>
            <a:endParaRPr lang="en-AU" sz="2000" dirty="0" smtClean="0"/>
          </a:p>
          <a:p>
            <a:pPr marL="285750" indent="-285750">
              <a:buFont typeface="Wingdings" pitchFamily="2" charset="2"/>
              <a:buChar char="v"/>
            </a:pPr>
            <a:r>
              <a:rPr lang="en-AU" sz="2000" dirty="0" smtClean="0"/>
              <a:t>Unlike much of the previous literature that focuses on what is wrong in Aboriginal education (i.e. the deficit model), research at CPPE investigates the </a:t>
            </a:r>
            <a:r>
              <a:rPr lang="en-AU" sz="2000" dirty="0"/>
              <a:t>potential positive influences affecting the success of Aboriginal </a:t>
            </a:r>
            <a:r>
              <a:rPr lang="en-AU" sz="2000" dirty="0" smtClean="0"/>
              <a:t>students </a:t>
            </a:r>
            <a:r>
              <a:rPr lang="en-AU" sz="2000" dirty="0"/>
              <a:t>rather than those that thwart </a:t>
            </a:r>
            <a:r>
              <a:rPr lang="en-AU" sz="2000" dirty="0" smtClean="0"/>
              <a:t>their achievement</a:t>
            </a:r>
            <a:endParaRPr lang="en-AU" sz="2000" dirty="0"/>
          </a:p>
        </p:txBody>
      </p:sp>
      <p:sp>
        <p:nvSpPr>
          <p:cNvPr id="3" name="TextBox 2"/>
          <p:cNvSpPr txBox="1"/>
          <p:nvPr/>
        </p:nvSpPr>
        <p:spPr>
          <a:xfrm>
            <a:off x="731218" y="188639"/>
            <a:ext cx="6696744" cy="769441"/>
          </a:xfrm>
          <a:prstGeom prst="rect">
            <a:avLst/>
          </a:prstGeom>
          <a:noFill/>
        </p:spPr>
        <p:txBody>
          <a:bodyPr wrap="square" rtlCol="0">
            <a:spAutoFit/>
          </a:bodyPr>
          <a:lstStyle/>
          <a:p>
            <a:pPr algn="ct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Background</a:t>
            </a:r>
          </a:p>
        </p:txBody>
      </p:sp>
    </p:spTree>
    <p:custDataLst>
      <p:tags r:id="rId1"/>
    </p:custDataLst>
    <p:extLst>
      <p:ext uri="{BB962C8B-B14F-4D97-AF65-F5344CB8AC3E}">
        <p14:creationId xmlns:p14="http://schemas.microsoft.com/office/powerpoint/2010/main" xmlns="" val="3919114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80528" y="260648"/>
            <a:ext cx="9158089" cy="648072"/>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4400" b="1" dirty="0">
                <a:solidFill>
                  <a:srgbClr val="0066FF"/>
                </a:solidFill>
                <a:effectLst>
                  <a:outerShdw blurRad="38100" dist="38100" dir="2700000" algn="tl">
                    <a:srgbClr val="000000">
                      <a:alpha val="43137"/>
                    </a:srgbClr>
                  </a:outerShdw>
                </a:effectLst>
                <a:cs typeface="Times New Roman" pitchFamily="18" charset="0"/>
              </a:rPr>
              <a:t>Classroom Climate</a:t>
            </a:r>
          </a:p>
        </p:txBody>
      </p:sp>
      <p:sp>
        <p:nvSpPr>
          <p:cNvPr id="3" name="Rectangle 2"/>
          <p:cNvSpPr/>
          <p:nvPr/>
        </p:nvSpPr>
        <p:spPr>
          <a:xfrm>
            <a:off x="0" y="1196752"/>
            <a:ext cx="9131757" cy="2246769"/>
          </a:xfrm>
          <a:prstGeom prst="rect">
            <a:avLst/>
          </a:prstGeom>
        </p:spPr>
        <p:txBody>
          <a:bodyPr wrap="square">
            <a:spAutoFit/>
          </a:bodyPr>
          <a:lstStyle/>
          <a:p>
            <a:pPr marL="285750" indent="-285750">
              <a:buFont typeface="Arial" pitchFamily="34" charset="0"/>
              <a:buChar char="•"/>
            </a:pPr>
            <a:r>
              <a:rPr lang="en-AU" sz="2000" i="1" dirty="0" smtClean="0">
                <a:latin typeface="Times New Roman" pitchFamily="18" charset="0"/>
                <a:cs typeface="Times New Roman" pitchFamily="18" charset="0"/>
              </a:rPr>
              <a:t>The Quality Teaching Framework </a:t>
            </a:r>
            <a:r>
              <a:rPr lang="en-AU" sz="2000" dirty="0" smtClean="0">
                <a:latin typeface="Times New Roman" pitchFamily="18" charset="0"/>
                <a:cs typeface="Times New Roman" pitchFamily="18" charset="0"/>
              </a:rPr>
              <a:t>emphasised that positive learning </a:t>
            </a:r>
            <a:r>
              <a:rPr lang="en-AU" sz="2000" dirty="0">
                <a:latin typeface="Times New Roman" pitchFamily="18" charset="0"/>
                <a:cs typeface="Times New Roman" pitchFamily="18" charset="0"/>
              </a:rPr>
              <a:t>strategies </a:t>
            </a:r>
            <a:r>
              <a:rPr lang="en-AU" sz="2000" dirty="0" smtClean="0">
                <a:latin typeface="Times New Roman" pitchFamily="18" charset="0"/>
                <a:cs typeface="Times New Roman" pitchFamily="18" charset="0"/>
              </a:rPr>
              <a:t>should be situated in learning environment </a:t>
            </a:r>
            <a:r>
              <a:rPr lang="en-AU" sz="2000" dirty="0">
                <a:latin typeface="Times New Roman" pitchFamily="18" charset="0"/>
                <a:cs typeface="Times New Roman" pitchFamily="18" charset="0"/>
              </a:rPr>
              <a:t>that </a:t>
            </a:r>
            <a:r>
              <a:rPr lang="en-AU" sz="2000" dirty="0" smtClean="0">
                <a:latin typeface="Times New Roman" pitchFamily="18" charset="0"/>
                <a:cs typeface="Times New Roman" pitchFamily="18" charset="0"/>
              </a:rPr>
              <a:t>promotes positive </a:t>
            </a:r>
            <a:r>
              <a:rPr lang="en-AU" sz="2000" dirty="0">
                <a:latin typeface="Times New Roman" pitchFamily="18" charset="0"/>
                <a:cs typeface="Times New Roman" pitchFamily="18" charset="0"/>
              </a:rPr>
              <a:t>relations within the classroom </a:t>
            </a:r>
            <a:r>
              <a:rPr lang="en-AU" sz="2000" dirty="0" smtClean="0">
                <a:latin typeface="Times New Roman" pitchFamily="18" charset="0"/>
                <a:cs typeface="Times New Roman" pitchFamily="18" charset="0"/>
              </a:rPr>
              <a:t>(</a:t>
            </a:r>
            <a:r>
              <a:rPr lang="en-AU" sz="2000" dirty="0">
                <a:latin typeface="Times New Roman" pitchFamily="18" charset="0"/>
                <a:cs typeface="Times New Roman" pitchFamily="18" charset="0"/>
              </a:rPr>
              <a:t>NSW DET, 2003). </a:t>
            </a:r>
            <a:endParaRPr lang="en-AU" sz="2000" dirty="0" smtClean="0">
              <a:latin typeface="Times New Roman" pitchFamily="18" charset="0"/>
              <a:cs typeface="Times New Roman" pitchFamily="18" charset="0"/>
            </a:endParaRPr>
          </a:p>
          <a:p>
            <a:pPr marL="285750" indent="-285750">
              <a:buFont typeface="Arial" pitchFamily="34" charset="0"/>
              <a:buChar char="•"/>
            </a:pPr>
            <a:r>
              <a:rPr lang="en-AU" sz="2000" dirty="0" smtClean="0">
                <a:latin typeface="Times New Roman" pitchFamily="18" charset="0"/>
                <a:cs typeface="Times New Roman" pitchFamily="18" charset="0"/>
              </a:rPr>
              <a:t>Research suggests that strong </a:t>
            </a:r>
            <a:r>
              <a:rPr lang="en-AU" sz="2000" dirty="0">
                <a:latin typeface="Times New Roman" pitchFamily="18" charset="0"/>
                <a:cs typeface="Times New Roman" pitchFamily="18" charset="0"/>
              </a:rPr>
              <a:t>positive relations between students and teachers is not a one way </a:t>
            </a:r>
            <a:r>
              <a:rPr lang="en-AU" sz="2000" dirty="0" smtClean="0">
                <a:latin typeface="Times New Roman" pitchFamily="18" charset="0"/>
                <a:cs typeface="Times New Roman" pitchFamily="18" charset="0"/>
              </a:rPr>
              <a:t>process (</a:t>
            </a:r>
            <a:r>
              <a:rPr lang="en-AU" sz="2000" dirty="0">
                <a:latin typeface="Times New Roman" pitchFamily="18" charset="0"/>
                <a:cs typeface="Times New Roman" pitchFamily="18" charset="0"/>
              </a:rPr>
              <a:t>Byrne &amp; Munns, 2012). </a:t>
            </a:r>
            <a:r>
              <a:rPr lang="en-AU" sz="2000" dirty="0" smtClean="0">
                <a:latin typeface="Times New Roman" pitchFamily="18" charset="0"/>
                <a:cs typeface="Times New Roman" pitchFamily="18" charset="0"/>
              </a:rPr>
              <a:t>Humour</a:t>
            </a:r>
            <a:r>
              <a:rPr lang="en-AU" sz="2000" dirty="0">
                <a:latin typeface="Times New Roman" pitchFamily="18" charset="0"/>
                <a:cs typeface="Times New Roman" pitchFamily="18" charset="0"/>
              </a:rPr>
              <a:t>, </a:t>
            </a:r>
            <a:r>
              <a:rPr lang="en-AU" sz="2000" dirty="0" smtClean="0">
                <a:latin typeface="Times New Roman" pitchFamily="18" charset="0"/>
                <a:cs typeface="Times New Roman" pitchFamily="18" charset="0"/>
              </a:rPr>
              <a:t>flexibility, </a:t>
            </a:r>
            <a:r>
              <a:rPr lang="en-AU" sz="2000" dirty="0">
                <a:latin typeface="Times New Roman" pitchFamily="18" charset="0"/>
                <a:cs typeface="Times New Roman" pitchFamily="18" charset="0"/>
              </a:rPr>
              <a:t>caring, </a:t>
            </a:r>
            <a:r>
              <a:rPr lang="en-AU" sz="2000" dirty="0" smtClean="0">
                <a:latin typeface="Times New Roman" pitchFamily="18" charset="0"/>
                <a:cs typeface="Times New Roman" pitchFamily="18" charset="0"/>
              </a:rPr>
              <a:t>and understanding are cited </a:t>
            </a:r>
            <a:r>
              <a:rPr lang="en-AU" sz="2000" dirty="0">
                <a:latin typeface="Times New Roman" pitchFamily="18" charset="0"/>
                <a:cs typeface="Times New Roman" pitchFamily="18" charset="0"/>
              </a:rPr>
              <a:t>as essential characteristics to </a:t>
            </a:r>
            <a:r>
              <a:rPr lang="en-AU" sz="2000" dirty="0" smtClean="0">
                <a:latin typeface="Times New Roman" pitchFamily="18" charset="0"/>
                <a:cs typeface="Times New Roman" pitchFamily="18" charset="0"/>
              </a:rPr>
              <a:t>adaptive </a:t>
            </a:r>
            <a:r>
              <a:rPr lang="en-AU" sz="2000" dirty="0">
                <a:latin typeface="Times New Roman" pitchFamily="18" charset="0"/>
                <a:cs typeface="Times New Roman" pitchFamily="18" charset="0"/>
              </a:rPr>
              <a:t>learning environments for Aboriginal students (Buckskin, 2012; </a:t>
            </a:r>
            <a:r>
              <a:rPr lang="en-AU" sz="2000" dirty="0" smtClean="0">
                <a:latin typeface="Times New Roman" pitchFamily="18" charset="0"/>
                <a:cs typeface="Times New Roman" pitchFamily="18" charset="0"/>
              </a:rPr>
              <a:t>Harrison </a:t>
            </a:r>
            <a:r>
              <a:rPr lang="en-AU" sz="2000" dirty="0">
                <a:latin typeface="Times New Roman" pitchFamily="18" charset="0"/>
                <a:cs typeface="Times New Roman" pitchFamily="18" charset="0"/>
              </a:rPr>
              <a:t>&amp; Greenfield, 2011).</a:t>
            </a:r>
          </a:p>
        </p:txBody>
      </p:sp>
      <p:sp>
        <p:nvSpPr>
          <p:cNvPr id="7" name="Subtitle 2"/>
          <p:cNvSpPr txBox="1">
            <a:spLocks/>
          </p:cNvSpPr>
          <p:nvPr/>
        </p:nvSpPr>
        <p:spPr>
          <a:xfrm>
            <a:off x="0" y="3461033"/>
            <a:ext cx="9158089" cy="504056"/>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400" b="1" i="1" dirty="0" smtClean="0">
                <a:latin typeface="Times New Roman" pitchFamily="18" charset="0"/>
                <a:cs typeface="Times New Roman" pitchFamily="18" charset="0"/>
              </a:rPr>
              <a:t>Classroom Climate Measures</a:t>
            </a:r>
            <a:endParaRPr lang="en-AU" sz="2400" b="1" i="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53154439"/>
              </p:ext>
            </p:extLst>
          </p:nvPr>
        </p:nvGraphicFramePr>
        <p:xfrm>
          <a:off x="389414" y="3965089"/>
          <a:ext cx="8352928" cy="2198370"/>
        </p:xfrm>
        <a:graphic>
          <a:graphicData uri="http://schemas.openxmlformats.org/drawingml/2006/table">
            <a:tbl>
              <a:tblPr firstRow="1" firstCol="1" lastRow="1" lastCol="1" bandRow="1" bandCol="1">
                <a:tableStyleId>{5940675A-B579-460E-94D1-54222C63F5DA}</a:tableStyleId>
              </a:tblPr>
              <a:tblGrid>
                <a:gridCol w="1745476"/>
                <a:gridCol w="6607452"/>
              </a:tblGrid>
              <a:tr h="0">
                <a:tc>
                  <a:txBody>
                    <a:bodyPr/>
                    <a:lstStyle/>
                    <a:p>
                      <a:pPr>
                        <a:lnSpc>
                          <a:spcPct val="100000"/>
                        </a:lnSpc>
                        <a:spcAft>
                          <a:spcPts val="0"/>
                        </a:spcAft>
                      </a:pPr>
                      <a:r>
                        <a:rPr lang="en-AU" sz="1800" b="1" dirty="0">
                          <a:effectLst/>
                          <a:latin typeface="Times New Roman" pitchFamily="18" charset="0"/>
                          <a:cs typeface="Times New Roman" pitchFamily="18" charset="0"/>
                        </a:rPr>
                        <a:t>Factor</a:t>
                      </a:r>
                      <a:endParaRPr lang="en-AU" sz="1800" b="1" dirty="0">
                        <a:effectLst/>
                        <a:latin typeface="Times New Roman" pitchFamily="18" charset="0"/>
                        <a:ea typeface="Calibri"/>
                        <a:cs typeface="Times New Roman" pitchFamily="18" charset="0"/>
                      </a:endParaRPr>
                    </a:p>
                  </a:txBody>
                  <a:tcPr marL="68580" marR="68580" marT="0" marB="0" anchor="b">
                    <a:solidFill>
                      <a:schemeClr val="tx2">
                        <a:lumMod val="20000"/>
                        <a:lumOff val="80000"/>
                      </a:schemeClr>
                    </a:solidFill>
                  </a:tcPr>
                </a:tc>
                <a:tc>
                  <a:txBody>
                    <a:bodyPr/>
                    <a:lstStyle/>
                    <a:p>
                      <a:pPr algn="ctr">
                        <a:lnSpc>
                          <a:spcPct val="100000"/>
                        </a:lnSpc>
                        <a:spcAft>
                          <a:spcPts val="0"/>
                        </a:spcAft>
                      </a:pPr>
                      <a:r>
                        <a:rPr lang="en-AU" sz="1800" b="1" dirty="0">
                          <a:effectLst/>
                          <a:latin typeface="Times New Roman" pitchFamily="18" charset="0"/>
                          <a:cs typeface="Times New Roman" pitchFamily="18" charset="0"/>
                        </a:rPr>
                        <a:t>Example Item</a:t>
                      </a:r>
                      <a:endParaRPr lang="en-AU" sz="1800" b="1"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278130">
                <a:tc>
                  <a:txBody>
                    <a:bodyPr/>
                    <a:lstStyle/>
                    <a:p>
                      <a:pPr>
                        <a:lnSpc>
                          <a:spcPct val="100000"/>
                        </a:lnSpc>
                        <a:spcAft>
                          <a:spcPts val="0"/>
                        </a:spcAft>
                      </a:pPr>
                      <a:r>
                        <a:rPr lang="en-AU" sz="1800" b="0" i="1" dirty="0">
                          <a:effectLst/>
                          <a:latin typeface="Times New Roman" pitchFamily="18" charset="0"/>
                          <a:ea typeface="Calibri"/>
                          <a:cs typeface="Times New Roman" pitchFamily="18" charset="0"/>
                        </a:rPr>
                        <a:t>Learning Fun</a:t>
                      </a:r>
                      <a:endParaRPr lang="en-AU" sz="1800" b="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a:effectLst/>
                          <a:latin typeface="Times New Roman" pitchFamily="18" charset="0"/>
                          <a:ea typeface="Calibri"/>
                          <a:cs typeface="Times New Roman" pitchFamily="18" charset="0"/>
                        </a:rPr>
                        <a:t>My teacher has a good sense of humour</a:t>
                      </a:r>
                    </a:p>
                  </a:txBody>
                  <a:tcPr marL="68580" marR="68580" marT="0" marB="0" anchor="ctr">
                    <a:solidFill>
                      <a:schemeClr val="tx2">
                        <a:lumMod val="20000"/>
                        <a:lumOff val="80000"/>
                      </a:schemeClr>
                    </a:solidFill>
                  </a:tcPr>
                </a:tc>
              </a:tr>
              <a:tr h="0">
                <a:tc>
                  <a:txBody>
                    <a:bodyPr/>
                    <a:lstStyle/>
                    <a:p>
                      <a:pPr>
                        <a:lnSpc>
                          <a:spcPct val="100000"/>
                        </a:lnSpc>
                        <a:spcAft>
                          <a:spcPts val="0"/>
                        </a:spcAft>
                      </a:pPr>
                      <a:r>
                        <a:rPr lang="en-AU" sz="1800" b="0" i="1" dirty="0">
                          <a:effectLst/>
                          <a:latin typeface="Times New Roman" pitchFamily="18" charset="0"/>
                          <a:ea typeface="Calibri"/>
                          <a:cs typeface="Times New Roman" pitchFamily="18" charset="0"/>
                        </a:rPr>
                        <a:t>Rapport</a:t>
                      </a:r>
                      <a:endParaRPr lang="en-AU" sz="1800" b="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a:effectLst/>
                          <a:latin typeface="Times New Roman" pitchFamily="18" charset="0"/>
                          <a:ea typeface="Calibri"/>
                          <a:cs typeface="Times New Roman" pitchFamily="18" charset="0"/>
                        </a:rPr>
                        <a:t>My teacher likes me</a:t>
                      </a:r>
                    </a:p>
                  </a:txBody>
                  <a:tcPr marL="68580" marR="68580" marT="0" marB="0" anchor="ctr">
                    <a:solidFill>
                      <a:schemeClr val="tx2">
                        <a:lumMod val="20000"/>
                        <a:lumOff val="80000"/>
                      </a:schemeClr>
                    </a:solidFill>
                  </a:tcPr>
                </a:tc>
              </a:tr>
              <a:tr h="0">
                <a:tc>
                  <a:txBody>
                    <a:bodyPr/>
                    <a:lstStyle/>
                    <a:p>
                      <a:pPr>
                        <a:lnSpc>
                          <a:spcPct val="100000"/>
                        </a:lnSpc>
                        <a:spcAft>
                          <a:spcPts val="0"/>
                        </a:spcAft>
                      </a:pPr>
                      <a:r>
                        <a:rPr lang="en-AU" sz="1800" b="0" i="1" dirty="0">
                          <a:effectLst/>
                          <a:latin typeface="Times New Roman" pitchFamily="18" charset="0"/>
                          <a:ea typeface="Calibri"/>
                          <a:cs typeface="Times New Roman" pitchFamily="18" charset="0"/>
                        </a:rPr>
                        <a:t>No Shame</a:t>
                      </a:r>
                      <a:endParaRPr lang="en-AU" sz="1800" b="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a:effectLst/>
                          <a:latin typeface="Times New Roman" pitchFamily="18" charset="0"/>
                          <a:ea typeface="Batang"/>
                          <a:cs typeface="Times New Roman" pitchFamily="18" charset="0"/>
                        </a:rPr>
                        <a:t>My teacher never makes me feel shamed / embarrassed about work in class</a:t>
                      </a:r>
                      <a:endParaRPr lang="en-AU" sz="180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257175">
                <a:tc>
                  <a:txBody>
                    <a:bodyPr/>
                    <a:lstStyle/>
                    <a:p>
                      <a:pPr>
                        <a:lnSpc>
                          <a:spcPct val="100000"/>
                        </a:lnSpc>
                        <a:spcAft>
                          <a:spcPts val="0"/>
                        </a:spcAft>
                      </a:pPr>
                      <a:r>
                        <a:rPr lang="en-AU" sz="1800" b="0" i="1" dirty="0">
                          <a:effectLst/>
                          <a:latin typeface="Times New Roman" pitchFamily="18" charset="0"/>
                          <a:ea typeface="Calibri"/>
                          <a:cs typeface="Times New Roman" pitchFamily="18" charset="0"/>
                        </a:rPr>
                        <a:t>Order</a:t>
                      </a:r>
                      <a:endParaRPr lang="en-AU" sz="1800" b="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a:effectLst/>
                          <a:latin typeface="Times New Roman" pitchFamily="18" charset="0"/>
                          <a:ea typeface="Calibri"/>
                          <a:cs typeface="Times New Roman" pitchFamily="18" charset="0"/>
                        </a:rPr>
                        <a:t>In class, students can usually keep quiet when my teacher wants them to</a:t>
                      </a:r>
                    </a:p>
                  </a:txBody>
                  <a:tcPr marL="68580" marR="68580" marT="0" marB="0" anchor="ctr">
                    <a:solidFill>
                      <a:schemeClr val="tx2">
                        <a:lumMod val="20000"/>
                        <a:lumOff val="80000"/>
                      </a:schemeClr>
                    </a:solidFill>
                  </a:tcPr>
                </a:tc>
              </a:tr>
              <a:tr h="200025">
                <a:tc>
                  <a:txBody>
                    <a:bodyPr/>
                    <a:lstStyle/>
                    <a:p>
                      <a:pPr>
                        <a:lnSpc>
                          <a:spcPct val="100000"/>
                        </a:lnSpc>
                        <a:spcAft>
                          <a:spcPts val="0"/>
                        </a:spcAft>
                      </a:pPr>
                      <a:r>
                        <a:rPr lang="en-AU" sz="1800" b="0" i="1" dirty="0">
                          <a:effectLst/>
                          <a:latin typeface="Times New Roman" pitchFamily="18" charset="0"/>
                          <a:ea typeface="Calibri"/>
                          <a:cs typeface="Times New Roman" pitchFamily="18" charset="0"/>
                        </a:rPr>
                        <a:t>Collaborate</a:t>
                      </a:r>
                      <a:endParaRPr lang="en-AU" sz="1800" b="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c>
                  <a:txBody>
                    <a:bodyPr/>
                    <a:lstStyle/>
                    <a:p>
                      <a:pPr>
                        <a:lnSpc>
                          <a:spcPct val="100000"/>
                        </a:lnSpc>
                        <a:spcAft>
                          <a:spcPts val="0"/>
                        </a:spcAft>
                      </a:pPr>
                      <a:r>
                        <a:rPr lang="en-AU" sz="1800" dirty="0">
                          <a:effectLst/>
                          <a:latin typeface="Times New Roman" pitchFamily="18" charset="0"/>
                          <a:ea typeface="Calibri"/>
                          <a:cs typeface="Times New Roman" pitchFamily="18" charset="0"/>
                        </a:rPr>
                        <a:t>Students in my class help each other learn</a:t>
                      </a:r>
                    </a:p>
                  </a:txBody>
                  <a:tcPr marL="68580" marR="68580" marT="0" marB="0" anchor="ctr">
                    <a:solidFill>
                      <a:schemeClr val="tx2">
                        <a:lumMod val="20000"/>
                        <a:lumOff val="80000"/>
                      </a:schemeClr>
                    </a:solidFill>
                  </a:tcPr>
                </a:tc>
              </a:tr>
            </a:tbl>
          </a:graphicData>
        </a:graphic>
      </p:graphicFrame>
    </p:spTree>
    <p:custDataLst>
      <p:tags r:id="rId1"/>
    </p:custDataLst>
    <p:extLst>
      <p:ext uri="{BB962C8B-B14F-4D97-AF65-F5344CB8AC3E}">
        <p14:creationId xmlns:p14="http://schemas.microsoft.com/office/powerpoint/2010/main" xmlns="" val="258227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8671" y="3891250"/>
            <a:ext cx="3303135" cy="2087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961" y="256292"/>
            <a:ext cx="6988125" cy="584775"/>
          </a:xfrm>
          <a:prstGeom prst="rect">
            <a:avLst/>
          </a:prstGeom>
        </p:spPr>
        <p:txBody>
          <a:bodyPr wrap="square">
            <a:spAutoFit/>
          </a:bodyPr>
          <a:lstStyle/>
          <a:p>
            <a:pPr algn="ctr">
              <a:spcBef>
                <a:spcPts val="700"/>
              </a:spcBef>
              <a:buClr>
                <a:schemeClr val="accent2"/>
              </a:buClr>
              <a:buSzPct val="60000"/>
            </a:pPr>
            <a:r>
              <a:rPr lang="en-AU" sz="3200" b="1" dirty="0" smtClean="0">
                <a:solidFill>
                  <a:srgbClr val="0066FF"/>
                </a:solidFill>
                <a:effectLst>
                  <a:outerShdw blurRad="38100" dist="38100" dir="2700000" algn="tl">
                    <a:srgbClr val="000000">
                      <a:alpha val="43137"/>
                    </a:srgbClr>
                  </a:outerShdw>
                </a:effectLst>
                <a:cs typeface="Times New Roman" pitchFamily="18" charset="0"/>
              </a:rPr>
              <a:t>Validity </a:t>
            </a:r>
            <a:r>
              <a:rPr lang="en-AU" sz="3200" b="1" dirty="0">
                <a:solidFill>
                  <a:srgbClr val="0066FF"/>
                </a:solidFill>
                <a:effectLst>
                  <a:outerShdw blurRad="38100" dist="38100" dir="2700000" algn="tl">
                    <a:srgbClr val="000000">
                      <a:alpha val="43137"/>
                    </a:srgbClr>
                  </a:outerShdw>
                </a:effectLst>
                <a:cs typeface="Times New Roman" pitchFamily="18" charset="0"/>
              </a:rPr>
              <a:t>of Classroom Climate Measures</a:t>
            </a:r>
          </a:p>
        </p:txBody>
      </p:sp>
      <p:sp>
        <p:nvSpPr>
          <p:cNvPr id="4" name="Rectangle 3"/>
          <p:cNvSpPr/>
          <p:nvPr/>
        </p:nvSpPr>
        <p:spPr>
          <a:xfrm>
            <a:off x="-18682" y="3109099"/>
            <a:ext cx="9139686" cy="523220"/>
          </a:xfrm>
          <a:prstGeom prst="rect">
            <a:avLst/>
          </a:prstGeom>
        </p:spPr>
        <p:txBody>
          <a:bodyPr wrap="square">
            <a:spAutoFit/>
          </a:bodyPr>
          <a:lstStyle/>
          <a:p>
            <a:pPr algn="ctr">
              <a:spcBef>
                <a:spcPts val="700"/>
              </a:spcBef>
              <a:buClr>
                <a:schemeClr val="accent2"/>
              </a:buClr>
              <a:buSzPct val="60000"/>
            </a:pPr>
            <a:r>
              <a:rPr lang="en-AU" sz="2800" b="1" dirty="0" smtClean="0">
                <a:solidFill>
                  <a:srgbClr val="0066FF"/>
                </a:solidFill>
                <a:effectLst>
                  <a:outerShdw blurRad="38100" dist="38100" dir="2700000" algn="tl">
                    <a:srgbClr val="000000">
                      <a:alpha val="43137"/>
                    </a:srgbClr>
                  </a:outerShdw>
                </a:effectLst>
                <a:cs typeface="Times New Roman" pitchFamily="18" charset="0"/>
              </a:rPr>
              <a:t>Differences </a:t>
            </a:r>
            <a:r>
              <a:rPr lang="en-AU" sz="2800" b="1" dirty="0">
                <a:solidFill>
                  <a:srgbClr val="0066FF"/>
                </a:solidFill>
                <a:effectLst>
                  <a:outerShdw blurRad="38100" dist="38100" dir="2700000" algn="tl">
                    <a:srgbClr val="000000">
                      <a:alpha val="43137"/>
                    </a:srgbClr>
                  </a:outerShdw>
                </a:effectLst>
                <a:cs typeface="Times New Roman" pitchFamily="18" charset="0"/>
              </a:rPr>
              <a:t>across Aboriginal and Non-Aboriginal Students</a:t>
            </a:r>
          </a:p>
        </p:txBody>
      </p:sp>
      <p:sp>
        <p:nvSpPr>
          <p:cNvPr id="9" name="Text Box 3"/>
          <p:cNvSpPr txBox="1">
            <a:spLocks noChangeArrowheads="1"/>
          </p:cNvSpPr>
          <p:nvPr/>
        </p:nvSpPr>
        <p:spPr bwMode="auto">
          <a:xfrm>
            <a:off x="2851150" y="10228263"/>
            <a:ext cx="1916113"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Aboriginal students</a:t>
            </a:r>
            <a:endParaRPr lang="en-AU" sz="1200">
              <a:effectLst/>
              <a:latin typeface="Times New Roman"/>
              <a:ea typeface="Calibri"/>
            </a:endParaRPr>
          </a:p>
        </p:txBody>
      </p:sp>
      <p:sp>
        <p:nvSpPr>
          <p:cNvPr id="10" name="Text Box 4"/>
          <p:cNvSpPr txBox="1">
            <a:spLocks noChangeArrowheads="1"/>
          </p:cNvSpPr>
          <p:nvPr/>
        </p:nvSpPr>
        <p:spPr bwMode="auto">
          <a:xfrm>
            <a:off x="5927725" y="10228263"/>
            <a:ext cx="1914525"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Non-Aboriginal students</a:t>
            </a:r>
            <a:endParaRPr lang="en-AU" sz="1200">
              <a:effectLst/>
              <a:latin typeface="Times New Roman"/>
              <a:ea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3410662850"/>
              </p:ext>
            </p:extLst>
          </p:nvPr>
        </p:nvGraphicFramePr>
        <p:xfrm>
          <a:off x="37164" y="1196752"/>
          <a:ext cx="9001533" cy="1825674"/>
        </p:xfrm>
        <a:graphic>
          <a:graphicData uri="http://schemas.openxmlformats.org/drawingml/2006/table">
            <a:tbl>
              <a:tblPr firstRow="1" firstCol="1" bandRow="1">
                <a:tableStyleId>{073A0DAA-6AF3-43AB-8588-CEC1D06C72B9}</a:tableStyleId>
              </a:tblPr>
              <a:tblGrid>
                <a:gridCol w="1680117"/>
                <a:gridCol w="2392316"/>
                <a:gridCol w="865651"/>
                <a:gridCol w="4063449"/>
              </a:tblGrid>
              <a:tr h="153056">
                <a:tc>
                  <a:txBody>
                    <a:bodyPr/>
                    <a:lstStyle/>
                    <a:p>
                      <a:pPr algn="just">
                        <a:lnSpc>
                          <a:spcPct val="100000"/>
                        </a:lnSpc>
                        <a:spcAft>
                          <a:spcPts val="0"/>
                        </a:spcAft>
                      </a:pPr>
                      <a:r>
                        <a:rPr lang="en-AU" sz="1600" dirty="0">
                          <a:effectLst/>
                          <a:latin typeface="Times New Roman" pitchFamily="18" charset="0"/>
                          <a:cs typeface="Times New Roman" pitchFamily="18" charset="0"/>
                        </a:rPr>
                        <a:t> </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dirty="0" smtClean="0">
                          <a:effectLst/>
                          <a:latin typeface="Times New Roman" pitchFamily="18" charset="0"/>
                          <a:cs typeface="Times New Roman" pitchFamily="18" charset="0"/>
                        </a:rPr>
                        <a:t>Assumptions</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dirty="0" smtClean="0">
                          <a:effectLst/>
                          <a:latin typeface="Times New Roman" pitchFamily="18" charset="0"/>
                          <a:cs typeface="Times New Roman" pitchFamily="18" charset="0"/>
                        </a:rPr>
                        <a:t>Met</a:t>
                      </a:r>
                      <a:r>
                        <a:rPr lang="en-AU" sz="1600" dirty="0">
                          <a:effectLst/>
                          <a:latin typeface="Times New Roman" pitchFamily="18" charset="0"/>
                          <a:cs typeface="Times New Roman" pitchFamily="18" charset="0"/>
                        </a:rPr>
                        <a:t>?</a:t>
                      </a:r>
                      <a:endParaRPr lang="en-AU" sz="16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600">
                          <a:effectLst/>
                          <a:latin typeface="Times New Roman" pitchFamily="18" charset="0"/>
                          <a:cs typeface="Times New Roman" pitchFamily="18" charset="0"/>
                        </a:rPr>
                        <a:t>Notes</a:t>
                      </a:r>
                      <a:endParaRPr lang="en-AU" sz="1600">
                        <a:effectLst/>
                        <a:latin typeface="Times New Roman" pitchFamily="18" charset="0"/>
                        <a:ea typeface="Calibri"/>
                        <a:cs typeface="Times New Roman" pitchFamily="18" charset="0"/>
                      </a:endParaRPr>
                    </a:p>
                  </a:txBody>
                  <a:tcPr marL="67889" marR="67889" marT="0" marB="0"/>
                </a:tc>
              </a:tr>
              <a:tr h="283598">
                <a:tc>
                  <a:txBody>
                    <a:bodyPr/>
                    <a:lstStyle/>
                    <a:p>
                      <a:pPr>
                        <a:lnSpc>
                          <a:spcPct val="100000"/>
                        </a:lnSpc>
                        <a:spcAft>
                          <a:spcPts val="0"/>
                        </a:spcAft>
                      </a:pPr>
                      <a:r>
                        <a:rPr lang="en-AU" sz="1600">
                          <a:effectLst/>
                          <a:latin typeface="Times New Roman" pitchFamily="18" charset="0"/>
                          <a:ea typeface="Calibri"/>
                          <a:cs typeface="Times New Roman" pitchFamily="18" charset="0"/>
                        </a:rPr>
                        <a:t>Reliability</a:t>
                      </a:r>
                    </a:p>
                  </a:txBody>
                  <a:tcPr marL="68580" marR="68580" marT="0" marB="0" anchor="ctr"/>
                </a:tc>
                <a:tc>
                  <a:txBody>
                    <a:bodyPr/>
                    <a:lstStyle/>
                    <a:p>
                      <a:pPr algn="ctr">
                        <a:lnSpc>
                          <a:spcPct val="100000"/>
                        </a:lnSpc>
                        <a:spcAft>
                          <a:spcPts val="0"/>
                        </a:spcAft>
                      </a:pPr>
                      <a:r>
                        <a:rPr lang="en-AU" sz="1600" dirty="0">
                          <a:effectLst/>
                          <a:latin typeface="Times New Roman" pitchFamily="18" charset="0"/>
                          <a:ea typeface="Calibri"/>
                          <a:cs typeface="Times New Roman" pitchFamily="18" charset="0"/>
                        </a:rPr>
                        <a:t>Estimates &gt; .70</a:t>
                      </a:r>
                    </a:p>
                  </a:txBody>
                  <a:tcPr marL="68580" marR="68580" marT="0" marB="0" anchor="ctr"/>
                </a:tc>
                <a:tc>
                  <a:txBody>
                    <a:bodyPr/>
                    <a:lstStyle/>
                    <a:p>
                      <a:pPr algn="ctr">
                        <a:lnSpc>
                          <a:spcPct val="100000"/>
                        </a:lnSpc>
                        <a:spcAft>
                          <a:spcPts val="0"/>
                        </a:spcAft>
                      </a:pPr>
                      <a:r>
                        <a:rPr lang="en-AU" sz="1600">
                          <a:effectLst/>
                          <a:latin typeface="Times New Roman" pitchFamily="18" charset="0"/>
                          <a:ea typeface="Calibri"/>
                          <a:cs typeface="Times New Roman" pitchFamily="18" charset="0"/>
                        </a:rPr>
                        <a:t>Yes</a:t>
                      </a: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ea typeface="Calibri"/>
                          <a:cs typeface="Times New Roman" pitchFamily="18" charset="0"/>
                        </a:rPr>
                        <a:t>Ranged </a:t>
                      </a:r>
                      <a:r>
                        <a:rPr lang="en-AU" sz="1600" dirty="0">
                          <a:effectLst/>
                          <a:latin typeface="Times New Roman" pitchFamily="18" charset="0"/>
                          <a:ea typeface="Calibri"/>
                          <a:cs typeface="Times New Roman" pitchFamily="18" charset="0"/>
                        </a:rPr>
                        <a:t>from .70 to .84 for Aboriginal and non-Aboriginal students. </a:t>
                      </a:r>
                    </a:p>
                  </a:txBody>
                  <a:tcPr marL="68580" marR="68580" marT="0" marB="0" anchor="ctr"/>
                </a:tc>
              </a:tr>
              <a:tr h="141799">
                <a:tc>
                  <a:txBody>
                    <a:bodyPr/>
                    <a:lstStyle/>
                    <a:p>
                      <a:pPr>
                        <a:lnSpc>
                          <a:spcPct val="100000"/>
                        </a:lnSpc>
                        <a:spcAft>
                          <a:spcPts val="0"/>
                        </a:spcAft>
                      </a:pPr>
                      <a:r>
                        <a:rPr lang="en-AU" sz="1600">
                          <a:effectLst/>
                          <a:latin typeface="Times New Roman" pitchFamily="18" charset="0"/>
                          <a:ea typeface="Calibri"/>
                          <a:cs typeface="Times New Roman" pitchFamily="18" charset="0"/>
                        </a:rPr>
                        <a:t>Factor Loadings</a:t>
                      </a:r>
                    </a:p>
                  </a:txBody>
                  <a:tcPr marL="68580" marR="68580" marT="0" marB="0" anchor="ctr"/>
                </a:tc>
                <a:tc>
                  <a:txBody>
                    <a:bodyPr/>
                    <a:lstStyle/>
                    <a:p>
                      <a:pPr algn="ctr">
                        <a:lnSpc>
                          <a:spcPct val="100000"/>
                        </a:lnSpc>
                        <a:spcAft>
                          <a:spcPts val="0"/>
                        </a:spcAft>
                      </a:pPr>
                      <a:r>
                        <a:rPr lang="en-AU" sz="1600" dirty="0">
                          <a:effectLst/>
                          <a:latin typeface="Times New Roman" pitchFamily="18" charset="0"/>
                          <a:ea typeface="Calibri"/>
                          <a:cs typeface="Times New Roman" pitchFamily="18" charset="0"/>
                        </a:rPr>
                        <a:t>Loadings &gt; .30</a:t>
                      </a:r>
                    </a:p>
                  </a:txBody>
                  <a:tcPr marL="68580" marR="68580" marT="0" marB="0" anchor="ctr"/>
                </a:tc>
                <a:tc>
                  <a:txBody>
                    <a:bodyPr/>
                    <a:lstStyle/>
                    <a:p>
                      <a:pPr algn="ctr">
                        <a:lnSpc>
                          <a:spcPct val="100000"/>
                        </a:lnSpc>
                        <a:spcAft>
                          <a:spcPts val="0"/>
                        </a:spcAft>
                      </a:pPr>
                      <a:r>
                        <a:rPr lang="en-AU" sz="1600" dirty="0">
                          <a:effectLst/>
                          <a:latin typeface="Times New Roman" pitchFamily="18" charset="0"/>
                          <a:ea typeface="Calibri"/>
                          <a:cs typeface="Times New Roman" pitchFamily="18" charset="0"/>
                        </a:rPr>
                        <a:t>Yes</a:t>
                      </a: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ea typeface="Calibri"/>
                          <a:cs typeface="Times New Roman" pitchFamily="18" charset="0"/>
                        </a:rPr>
                        <a:t>Ranged </a:t>
                      </a:r>
                      <a:r>
                        <a:rPr lang="en-AU" sz="1600" dirty="0">
                          <a:effectLst/>
                          <a:latin typeface="Times New Roman" pitchFamily="18" charset="0"/>
                          <a:ea typeface="Calibri"/>
                          <a:cs typeface="Times New Roman" pitchFamily="18" charset="0"/>
                        </a:rPr>
                        <a:t>from .44 to .91 for all </a:t>
                      </a:r>
                      <a:r>
                        <a:rPr lang="en-AU" sz="1600" dirty="0" smtClean="0">
                          <a:effectLst/>
                          <a:latin typeface="Times New Roman" pitchFamily="18" charset="0"/>
                          <a:ea typeface="Calibri"/>
                          <a:cs typeface="Times New Roman" pitchFamily="18" charset="0"/>
                        </a:rPr>
                        <a:t>students.</a:t>
                      </a:r>
                      <a:endParaRPr lang="en-AU" sz="1600" dirty="0">
                        <a:effectLst/>
                        <a:latin typeface="Times New Roman" pitchFamily="18" charset="0"/>
                        <a:ea typeface="Calibri"/>
                        <a:cs typeface="Times New Roman" pitchFamily="18" charset="0"/>
                      </a:endParaRPr>
                    </a:p>
                  </a:txBody>
                  <a:tcPr marL="68580" marR="68580" marT="0" marB="0" anchor="ctr"/>
                </a:tc>
              </a:tr>
              <a:tr h="283598">
                <a:tc>
                  <a:txBody>
                    <a:bodyPr/>
                    <a:lstStyle/>
                    <a:p>
                      <a:pPr>
                        <a:lnSpc>
                          <a:spcPct val="100000"/>
                        </a:lnSpc>
                        <a:spcAft>
                          <a:spcPts val="0"/>
                        </a:spcAft>
                      </a:pPr>
                      <a:r>
                        <a:rPr lang="en-AU" sz="1600">
                          <a:effectLst/>
                          <a:latin typeface="Times New Roman" pitchFamily="18" charset="0"/>
                          <a:ea typeface="Calibri"/>
                          <a:cs typeface="Times New Roman" pitchFamily="18" charset="0"/>
                        </a:rPr>
                        <a:t>Correlations</a:t>
                      </a:r>
                    </a:p>
                  </a:txBody>
                  <a:tcPr marL="68580" marR="68580" marT="0" marB="0" anchor="ctr"/>
                </a:tc>
                <a:tc>
                  <a:txBody>
                    <a:bodyPr/>
                    <a:lstStyle/>
                    <a:p>
                      <a:pPr algn="ctr">
                        <a:lnSpc>
                          <a:spcPct val="100000"/>
                        </a:lnSpc>
                        <a:spcAft>
                          <a:spcPts val="0"/>
                        </a:spcAft>
                      </a:pPr>
                      <a:r>
                        <a:rPr lang="en-AU" sz="1600" dirty="0">
                          <a:effectLst/>
                          <a:latin typeface="Times New Roman" pitchFamily="18" charset="0"/>
                          <a:ea typeface="Calibri"/>
                          <a:cs typeface="Times New Roman" pitchFamily="18" charset="0"/>
                        </a:rPr>
                        <a:t>Correlations  &lt; .90</a:t>
                      </a:r>
                    </a:p>
                  </a:txBody>
                  <a:tcPr marL="68580" marR="68580" marT="0" marB="0" anchor="ctr"/>
                </a:tc>
                <a:tc>
                  <a:txBody>
                    <a:bodyPr/>
                    <a:lstStyle/>
                    <a:p>
                      <a:pPr algn="ctr">
                        <a:lnSpc>
                          <a:spcPct val="100000"/>
                        </a:lnSpc>
                        <a:spcAft>
                          <a:spcPts val="0"/>
                        </a:spcAft>
                      </a:pPr>
                      <a:r>
                        <a:rPr lang="en-AU" sz="1600" dirty="0">
                          <a:effectLst/>
                          <a:latin typeface="Times New Roman" pitchFamily="18" charset="0"/>
                          <a:ea typeface="Calibri"/>
                          <a:cs typeface="Times New Roman" pitchFamily="18" charset="0"/>
                        </a:rPr>
                        <a:t>Yes</a:t>
                      </a: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ea typeface="Calibri"/>
                          <a:cs typeface="Times New Roman" pitchFamily="18" charset="0"/>
                        </a:rPr>
                        <a:t>Ranged </a:t>
                      </a:r>
                      <a:r>
                        <a:rPr lang="en-AU" sz="1600" dirty="0">
                          <a:effectLst/>
                          <a:latin typeface="Times New Roman" pitchFamily="18" charset="0"/>
                          <a:ea typeface="Calibri"/>
                          <a:cs typeface="Times New Roman" pitchFamily="18" charset="0"/>
                        </a:rPr>
                        <a:t>from .18 to .</a:t>
                      </a:r>
                      <a:r>
                        <a:rPr lang="en-AU" sz="1600" dirty="0" smtClean="0">
                          <a:effectLst/>
                          <a:latin typeface="Times New Roman" pitchFamily="18" charset="0"/>
                          <a:ea typeface="Calibri"/>
                          <a:cs typeface="Times New Roman" pitchFamily="18" charset="0"/>
                        </a:rPr>
                        <a:t>80.</a:t>
                      </a:r>
                      <a:endParaRPr lang="en-AU" sz="1600" dirty="0">
                        <a:effectLst/>
                        <a:latin typeface="Times New Roman" pitchFamily="18" charset="0"/>
                        <a:ea typeface="Calibri"/>
                        <a:cs typeface="Times New Roman" pitchFamily="18" charset="0"/>
                      </a:endParaRPr>
                    </a:p>
                  </a:txBody>
                  <a:tcPr marL="68580" marR="68580" marT="0" marB="0" anchor="ctr"/>
                </a:tc>
              </a:tr>
              <a:tr h="141799">
                <a:tc>
                  <a:txBody>
                    <a:bodyPr/>
                    <a:lstStyle/>
                    <a:p>
                      <a:pPr>
                        <a:lnSpc>
                          <a:spcPct val="100000"/>
                        </a:lnSpc>
                        <a:spcAft>
                          <a:spcPts val="0"/>
                        </a:spcAft>
                      </a:pPr>
                      <a:r>
                        <a:rPr lang="en-AU" sz="1600">
                          <a:effectLst/>
                          <a:latin typeface="Times New Roman" pitchFamily="18" charset="0"/>
                          <a:ea typeface="Calibri"/>
                          <a:cs typeface="Times New Roman" pitchFamily="18" charset="0"/>
                        </a:rPr>
                        <a:t>Goodness of Fit</a:t>
                      </a:r>
                    </a:p>
                  </a:txBody>
                  <a:tcPr marL="68580" marR="68580" marT="0" marB="0" anchor="ctr"/>
                </a:tc>
                <a:tc>
                  <a:txBody>
                    <a:bodyPr/>
                    <a:lstStyle/>
                    <a:p>
                      <a:pPr algn="ctr">
                        <a:lnSpc>
                          <a:spcPct val="100000"/>
                        </a:lnSpc>
                        <a:spcAft>
                          <a:spcPts val="0"/>
                        </a:spcAft>
                      </a:pPr>
                      <a:r>
                        <a:rPr lang="en-AU" sz="1600">
                          <a:effectLst/>
                          <a:latin typeface="Times New Roman" pitchFamily="18" charset="0"/>
                          <a:ea typeface="Calibri"/>
                          <a:cs typeface="Times New Roman" pitchFamily="18" charset="0"/>
                        </a:rPr>
                        <a:t>CFI &gt; .90, RMSEA &lt; .10</a:t>
                      </a:r>
                    </a:p>
                  </a:txBody>
                  <a:tcPr marL="68580" marR="68580" marT="0" marB="0" anchor="ctr"/>
                </a:tc>
                <a:tc>
                  <a:txBody>
                    <a:bodyPr/>
                    <a:lstStyle/>
                    <a:p>
                      <a:pPr algn="ctr">
                        <a:lnSpc>
                          <a:spcPct val="100000"/>
                        </a:lnSpc>
                        <a:spcAft>
                          <a:spcPts val="0"/>
                        </a:spcAft>
                      </a:pPr>
                      <a:r>
                        <a:rPr lang="en-AU" sz="1600">
                          <a:effectLst/>
                          <a:latin typeface="Times New Roman" pitchFamily="18" charset="0"/>
                          <a:ea typeface="Calibri"/>
                          <a:cs typeface="Times New Roman" pitchFamily="18" charset="0"/>
                        </a:rPr>
                        <a:t>Yes</a:t>
                      </a:r>
                    </a:p>
                  </a:txBody>
                  <a:tcPr marL="68580" marR="68580" marT="0" marB="0" anchor="ctr"/>
                </a:tc>
                <a:tc>
                  <a:txBody>
                    <a:bodyPr/>
                    <a:lstStyle/>
                    <a:p>
                      <a:pPr algn="just">
                        <a:lnSpc>
                          <a:spcPct val="100000"/>
                        </a:lnSpc>
                        <a:spcAft>
                          <a:spcPts val="0"/>
                        </a:spcAft>
                      </a:pPr>
                      <a:r>
                        <a:rPr lang="en-AU" sz="1600" dirty="0">
                          <a:effectLst/>
                          <a:latin typeface="Times New Roman" pitchFamily="18" charset="0"/>
                          <a:ea typeface="Calibri"/>
                          <a:cs typeface="Times New Roman" pitchFamily="18" charset="0"/>
                        </a:rPr>
                        <a:t>CFI = .99 and the RMSEA = .</a:t>
                      </a:r>
                      <a:r>
                        <a:rPr lang="en-AU" sz="1600" dirty="0" smtClean="0">
                          <a:effectLst/>
                          <a:latin typeface="Times New Roman" pitchFamily="18" charset="0"/>
                          <a:ea typeface="Calibri"/>
                          <a:cs typeface="Times New Roman" pitchFamily="18" charset="0"/>
                        </a:rPr>
                        <a:t>03.</a:t>
                      </a:r>
                      <a:endParaRPr lang="en-AU" sz="1600" dirty="0">
                        <a:effectLst/>
                        <a:latin typeface="Times New Roman" pitchFamily="18" charset="0"/>
                        <a:ea typeface="Calibri"/>
                        <a:cs typeface="Times New Roman" pitchFamily="18" charset="0"/>
                      </a:endParaRPr>
                    </a:p>
                  </a:txBody>
                  <a:tcPr marL="68580" marR="68580" marT="0" marB="0" anchor="ctr"/>
                </a:tc>
              </a:tr>
              <a:tr h="322876">
                <a:tc>
                  <a:txBody>
                    <a:bodyPr/>
                    <a:lstStyle/>
                    <a:p>
                      <a:pPr>
                        <a:lnSpc>
                          <a:spcPct val="100000"/>
                        </a:lnSpc>
                        <a:spcAft>
                          <a:spcPts val="0"/>
                        </a:spcAft>
                      </a:pPr>
                      <a:r>
                        <a:rPr lang="en-AU" sz="1600">
                          <a:effectLst/>
                          <a:latin typeface="Times New Roman" pitchFamily="18" charset="0"/>
                          <a:ea typeface="Calibri"/>
                          <a:cs typeface="Times New Roman" pitchFamily="18" charset="0"/>
                        </a:rPr>
                        <a:t>Invariance</a:t>
                      </a:r>
                    </a:p>
                  </a:txBody>
                  <a:tcPr marL="68580" marR="68580" marT="0" marB="0" anchor="ctr"/>
                </a:tc>
                <a:tc>
                  <a:txBody>
                    <a:bodyPr/>
                    <a:lstStyle/>
                    <a:p>
                      <a:pPr algn="ctr">
                        <a:lnSpc>
                          <a:spcPct val="100000"/>
                        </a:lnSpc>
                        <a:spcAft>
                          <a:spcPts val="0"/>
                        </a:spcAft>
                      </a:pPr>
                      <a:r>
                        <a:rPr lang="en-AU" sz="1600">
                          <a:effectLst/>
                          <a:latin typeface="Times New Roman" pitchFamily="18" charset="0"/>
                          <a:ea typeface="Calibri"/>
                          <a:cs typeface="Times New Roman" pitchFamily="18" charset="0"/>
                        </a:rPr>
                        <a:t>CFI change &lt; .01</a:t>
                      </a:r>
                    </a:p>
                  </a:txBody>
                  <a:tcPr marL="68580" marR="68580" marT="0" marB="0" anchor="ctr"/>
                </a:tc>
                <a:tc>
                  <a:txBody>
                    <a:bodyPr/>
                    <a:lstStyle/>
                    <a:p>
                      <a:pPr algn="ctr">
                        <a:lnSpc>
                          <a:spcPct val="100000"/>
                        </a:lnSpc>
                        <a:spcAft>
                          <a:spcPts val="0"/>
                        </a:spcAft>
                      </a:pPr>
                      <a:r>
                        <a:rPr lang="en-AU" sz="1600">
                          <a:effectLst/>
                          <a:latin typeface="Times New Roman" pitchFamily="18" charset="0"/>
                          <a:ea typeface="Calibri"/>
                          <a:cs typeface="Times New Roman" pitchFamily="18" charset="0"/>
                        </a:rPr>
                        <a:t>Yes</a:t>
                      </a:r>
                    </a:p>
                  </a:txBody>
                  <a:tcPr marL="68580" marR="68580" marT="0" marB="0" anchor="ctr"/>
                </a:tc>
                <a:tc>
                  <a:txBody>
                    <a:bodyPr/>
                    <a:lstStyle/>
                    <a:p>
                      <a:pPr algn="just">
                        <a:lnSpc>
                          <a:spcPct val="100000"/>
                        </a:lnSpc>
                        <a:spcAft>
                          <a:spcPts val="0"/>
                        </a:spcAft>
                      </a:pPr>
                      <a:r>
                        <a:rPr lang="en-AU" sz="1600" dirty="0" smtClean="0">
                          <a:effectLst/>
                          <a:latin typeface="Times New Roman" pitchFamily="18" charset="0"/>
                          <a:ea typeface="Calibri"/>
                          <a:cs typeface="Times New Roman" pitchFamily="18" charset="0"/>
                        </a:rPr>
                        <a:t>All invariance assumptions met </a:t>
                      </a:r>
                      <a:r>
                        <a:rPr lang="en-AU" sz="1600" baseline="0" dirty="0" smtClean="0">
                          <a:effectLst/>
                          <a:latin typeface="Times New Roman" pitchFamily="18" charset="0"/>
                          <a:cs typeface="Times New Roman" pitchFamily="18" charset="0"/>
                        </a:rPr>
                        <a:t>(</a:t>
                      </a:r>
                      <a:r>
                        <a:rPr lang="en-AU" sz="1600" dirty="0" smtClean="0">
                          <a:effectLst/>
                          <a:latin typeface="Times New Roman" pitchFamily="18" charset="0"/>
                          <a:cs typeface="Times New Roman" pitchFamily="18" charset="0"/>
                        </a:rPr>
                        <a:t>.003 change). </a:t>
                      </a:r>
                      <a:endParaRPr lang="en-AU" sz="1600"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6" name="Rectangle 5"/>
          <p:cNvSpPr/>
          <p:nvPr/>
        </p:nvSpPr>
        <p:spPr>
          <a:xfrm>
            <a:off x="6559599" y="3646408"/>
            <a:ext cx="2448272" cy="3139321"/>
          </a:xfrm>
          <a:prstGeom prst="rect">
            <a:avLst/>
          </a:prstGeom>
          <a:solidFill>
            <a:schemeClr val="tx2">
              <a:lumMod val="20000"/>
              <a:lumOff val="80000"/>
            </a:schemeClr>
          </a:solidFill>
        </p:spPr>
        <p:txBody>
          <a:bodyPr wrap="square">
            <a:spAutoFit/>
          </a:bodyPr>
          <a:lstStyle/>
          <a:p>
            <a:pPr indent="-285750">
              <a:buFont typeface="Arial" pitchFamily="34" charset="0"/>
              <a:buChar char="•"/>
            </a:pPr>
            <a:r>
              <a:rPr lang="en-AU" dirty="0">
                <a:latin typeface="Times New Roman" pitchFamily="18" charset="0"/>
                <a:cs typeface="Times New Roman" pitchFamily="18" charset="0"/>
              </a:rPr>
              <a:t>Mean scores across three time waves.</a:t>
            </a:r>
          </a:p>
          <a:p>
            <a:pPr indent="-285750">
              <a:buFont typeface="Arial" pitchFamily="34" charset="0"/>
              <a:buChar char="•"/>
            </a:pPr>
            <a:r>
              <a:rPr lang="en-AU" dirty="0">
                <a:latin typeface="Times New Roman" pitchFamily="18" charset="0"/>
                <a:cs typeface="Times New Roman" pitchFamily="18" charset="0"/>
              </a:rPr>
              <a:t>All students held positive </a:t>
            </a:r>
            <a:r>
              <a:rPr lang="en-AU" dirty="0" smtClean="0">
                <a:latin typeface="Times New Roman" pitchFamily="18" charset="0"/>
                <a:cs typeface="Times New Roman" pitchFamily="18" charset="0"/>
              </a:rPr>
              <a:t>scores</a:t>
            </a:r>
          </a:p>
          <a:p>
            <a:pPr indent="-285750">
              <a:buFont typeface="Arial" pitchFamily="34" charset="0"/>
              <a:buChar char="•"/>
            </a:pPr>
            <a:r>
              <a:rPr lang="en-AU" dirty="0">
                <a:latin typeface="Times New Roman" pitchFamily="18" charset="0"/>
                <a:cs typeface="Times New Roman" pitchFamily="18" charset="0"/>
              </a:rPr>
              <a:t>Aboriginal students held higher mean scores (small but significant) for No Shame, </a:t>
            </a:r>
            <a:r>
              <a:rPr lang="en-AU" i="1" dirty="0">
                <a:latin typeface="Times New Roman" pitchFamily="18" charset="0"/>
                <a:cs typeface="Times New Roman" pitchFamily="18" charset="0"/>
              </a:rPr>
              <a:t>Classroom order, and Classroom collaboration. </a:t>
            </a:r>
            <a:endParaRPr lang="en-AU" dirty="0">
              <a:latin typeface="Times New Roman" pitchFamily="18" charset="0"/>
              <a:cs typeface="Times New Roman" pitchFamily="18" charset="0"/>
            </a:endParaRP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156" y="3880212"/>
            <a:ext cx="3332130" cy="2087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125938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6624736" cy="954107"/>
          </a:xfrm>
          <a:prstGeom prst="rect">
            <a:avLst/>
          </a:prstGeom>
        </p:spPr>
        <p:txBody>
          <a:bodyPr wrap="square">
            <a:spAutoFit/>
          </a:bodyPr>
          <a:lstStyle/>
          <a:p>
            <a:pPr algn="ctr">
              <a:spcBef>
                <a:spcPts val="700"/>
              </a:spcBef>
              <a:buClr>
                <a:schemeClr val="accent2"/>
              </a:buClr>
              <a:buSzPct val="60000"/>
            </a:pPr>
            <a:r>
              <a:rPr lang="en-AU" sz="2800" b="1" dirty="0" smtClean="0">
                <a:solidFill>
                  <a:srgbClr val="0066FF"/>
                </a:solidFill>
                <a:effectLst>
                  <a:outerShdw blurRad="38100" dist="38100" dir="2700000" algn="tl">
                    <a:srgbClr val="000000">
                      <a:alpha val="43137"/>
                    </a:srgbClr>
                  </a:outerShdw>
                </a:effectLst>
                <a:latin typeface="+mj-lt"/>
                <a:cs typeface="Times New Roman" pitchFamily="18" charset="0"/>
              </a:rPr>
              <a:t>Relations between </a:t>
            </a:r>
            <a:r>
              <a:rPr lang="en-AU" sz="2800" b="1" dirty="0">
                <a:solidFill>
                  <a:srgbClr val="0066FF"/>
                </a:solidFill>
                <a:effectLst>
                  <a:outerShdw blurRad="38100" dist="38100" dir="2700000" algn="tl">
                    <a:srgbClr val="000000">
                      <a:alpha val="43137"/>
                    </a:srgbClr>
                  </a:outerShdw>
                </a:effectLst>
                <a:latin typeface="+mj-lt"/>
                <a:cs typeface="Times New Roman" pitchFamily="18" charset="0"/>
              </a:rPr>
              <a:t>Engagement and Achievement</a:t>
            </a:r>
          </a:p>
        </p:txBody>
      </p:sp>
      <p:sp>
        <p:nvSpPr>
          <p:cNvPr id="3" name="Rectangle 2"/>
          <p:cNvSpPr/>
          <p:nvPr/>
        </p:nvSpPr>
        <p:spPr>
          <a:xfrm>
            <a:off x="5696370" y="1412776"/>
            <a:ext cx="3274344" cy="4247317"/>
          </a:xfrm>
          <a:prstGeom prst="rect">
            <a:avLst/>
          </a:prstGeom>
          <a:solidFill>
            <a:schemeClr val="tx2">
              <a:lumMod val="20000"/>
              <a:lumOff val="80000"/>
            </a:schemeClr>
          </a:solidFill>
        </p:spPr>
        <p:txBody>
          <a:bodyPr wrap="square">
            <a:spAutoFit/>
          </a:bodyPr>
          <a:lstStyle/>
          <a:p>
            <a:pPr marL="285750" indent="-285750">
              <a:buFont typeface="Arial" pitchFamily="34" charset="0"/>
              <a:buChar char="•"/>
            </a:pPr>
            <a:r>
              <a:rPr lang="en-AU" dirty="0" smtClean="0"/>
              <a:t>Aggregate correlations across </a:t>
            </a:r>
            <a:r>
              <a:rPr lang="en-AU" dirty="0"/>
              <a:t>three </a:t>
            </a:r>
            <a:r>
              <a:rPr lang="en-AU" dirty="0" smtClean="0"/>
              <a:t>time-waves for </a:t>
            </a:r>
            <a:r>
              <a:rPr lang="en-AU" dirty="0"/>
              <a:t>Aboriginal and non-Aboriginal students. </a:t>
            </a:r>
            <a:endParaRPr lang="en-AU" dirty="0" smtClean="0"/>
          </a:p>
          <a:p>
            <a:pPr marL="285750" indent="-285750">
              <a:buFont typeface="Arial" pitchFamily="34" charset="0"/>
              <a:buChar char="•"/>
            </a:pPr>
            <a:r>
              <a:rPr lang="en-AU" dirty="0" smtClean="0"/>
              <a:t>For </a:t>
            </a:r>
            <a:r>
              <a:rPr lang="en-AU" dirty="0"/>
              <a:t>both </a:t>
            </a:r>
            <a:r>
              <a:rPr lang="en-AU" dirty="0" smtClean="0"/>
              <a:t>student groups, </a:t>
            </a:r>
            <a:r>
              <a:rPr lang="en-AU" dirty="0"/>
              <a:t>the </a:t>
            </a:r>
            <a:r>
              <a:rPr lang="en-AU" dirty="0" smtClean="0"/>
              <a:t>five classroom climate factors were positively </a:t>
            </a:r>
            <a:r>
              <a:rPr lang="en-AU" dirty="0"/>
              <a:t>related to higher levels of classroom </a:t>
            </a:r>
            <a:r>
              <a:rPr lang="en-AU" dirty="0" smtClean="0"/>
              <a:t>participation and </a:t>
            </a:r>
            <a:r>
              <a:rPr lang="en-AU" dirty="0"/>
              <a:t>school </a:t>
            </a:r>
            <a:r>
              <a:rPr lang="en-AU" dirty="0" smtClean="0"/>
              <a:t>enjoyment.  </a:t>
            </a:r>
          </a:p>
          <a:p>
            <a:pPr marL="285750" indent="-285750">
              <a:buFont typeface="Arial" pitchFamily="34" charset="0"/>
              <a:buChar char="•"/>
            </a:pPr>
            <a:r>
              <a:rPr lang="en-AU" dirty="0" smtClean="0"/>
              <a:t>Negatively </a:t>
            </a:r>
            <a:r>
              <a:rPr lang="en-AU" dirty="0"/>
              <a:t>related to increased </a:t>
            </a:r>
            <a:r>
              <a:rPr lang="en-AU" dirty="0" smtClean="0"/>
              <a:t>patterns of </a:t>
            </a:r>
            <a:r>
              <a:rPr lang="en-AU" dirty="0"/>
              <a:t>truancy.  </a:t>
            </a:r>
            <a:endParaRPr lang="en-AU" dirty="0" smtClean="0"/>
          </a:p>
          <a:p>
            <a:pPr marL="285750" indent="-285750">
              <a:buFont typeface="Arial" pitchFamily="34" charset="0"/>
              <a:buChar char="•"/>
            </a:pPr>
            <a:r>
              <a:rPr lang="en-AU" dirty="0" smtClean="0"/>
              <a:t>Largely null relations with achievement outcomes. </a:t>
            </a:r>
            <a:endParaRPr lang="en-AU"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30" y="1412776"/>
            <a:ext cx="5649538" cy="48088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440305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11" y="1484784"/>
            <a:ext cx="8856985" cy="4801314"/>
          </a:xfrm>
          <a:prstGeom prst="rect">
            <a:avLst/>
          </a:prstGeom>
          <a:solidFill>
            <a:schemeClr val="tx2">
              <a:lumMod val="20000"/>
              <a:lumOff val="80000"/>
            </a:schemeClr>
          </a:solidFill>
        </p:spPr>
        <p:txBody>
          <a:bodyPr wrap="square">
            <a:spAutoFit/>
          </a:bodyPr>
          <a:lstStyle/>
          <a:p>
            <a:r>
              <a:rPr lang="en-AU" dirty="0">
                <a:latin typeface="Times New Roman" pitchFamily="18" charset="0"/>
                <a:cs typeface="Times New Roman" pitchFamily="18" charset="0"/>
              </a:rPr>
              <a:t> </a:t>
            </a:r>
            <a:r>
              <a:rPr lang="en-AU" dirty="0" smtClean="0">
                <a:cs typeface="Times New Roman" pitchFamily="18" charset="0"/>
              </a:rPr>
              <a:t>A subtle, underlying theme emerged suggesting that a positive </a:t>
            </a:r>
            <a:r>
              <a:rPr lang="en-AU" dirty="0">
                <a:cs typeface="Times New Roman" pitchFamily="18" charset="0"/>
              </a:rPr>
              <a:t>classroom </a:t>
            </a:r>
            <a:r>
              <a:rPr lang="en-AU" dirty="0" smtClean="0">
                <a:cs typeface="Times New Roman" pitchFamily="18" charset="0"/>
              </a:rPr>
              <a:t>was conducive to student learning. </a:t>
            </a:r>
            <a:r>
              <a:rPr lang="en-AU" dirty="0">
                <a:cs typeface="Times New Roman" pitchFamily="18" charset="0"/>
              </a:rPr>
              <a:t>This theme is most clearly identified by the trust and value the students held for their teachers and their classrooms. </a:t>
            </a:r>
          </a:p>
          <a:p>
            <a:r>
              <a:rPr lang="en-AU" dirty="0">
                <a:cs typeface="Times New Roman" pitchFamily="18" charset="0"/>
              </a:rPr>
              <a:t> </a:t>
            </a:r>
          </a:p>
          <a:p>
            <a:pPr marL="712788"/>
            <a:r>
              <a:rPr lang="en-AU" i="1" dirty="0">
                <a:cs typeface="Times New Roman" pitchFamily="18" charset="0"/>
              </a:rPr>
              <a:t>Teachers helped us change because they have a good understanding of us and they share the same feelings with us and so they help us learn more (student, school 1)</a:t>
            </a:r>
            <a:endParaRPr lang="en-AU" dirty="0">
              <a:cs typeface="Times New Roman" pitchFamily="18" charset="0"/>
            </a:endParaRPr>
          </a:p>
          <a:p>
            <a:pPr marL="712788"/>
            <a:r>
              <a:rPr lang="en-AU" dirty="0">
                <a:cs typeface="Times New Roman" pitchFamily="18" charset="0"/>
              </a:rPr>
              <a:t> </a:t>
            </a:r>
          </a:p>
          <a:p>
            <a:pPr marL="712788"/>
            <a:r>
              <a:rPr lang="en-AU" i="1" dirty="0">
                <a:cs typeface="Times New Roman" pitchFamily="18" charset="0"/>
              </a:rPr>
              <a:t>It is a very good school, because they help us out. The school is very active. </a:t>
            </a:r>
            <a:r>
              <a:rPr lang="en-AU" i="1" dirty="0" smtClean="0">
                <a:cs typeface="Times New Roman" pitchFamily="18" charset="0"/>
              </a:rPr>
              <a:t>[It] is </a:t>
            </a:r>
            <a:r>
              <a:rPr lang="en-AU" i="1" dirty="0">
                <a:cs typeface="Times New Roman" pitchFamily="18" charset="0"/>
              </a:rPr>
              <a:t>the best school, because when we get stuck the teachers look out for us (student, school 3)</a:t>
            </a:r>
            <a:r>
              <a:rPr lang="en-AU" dirty="0">
                <a:cs typeface="Times New Roman" pitchFamily="18" charset="0"/>
              </a:rPr>
              <a:t>.</a:t>
            </a:r>
          </a:p>
          <a:p>
            <a:r>
              <a:rPr lang="en-AU" b="1" i="1" dirty="0">
                <a:cs typeface="Times New Roman" pitchFamily="18" charset="0"/>
              </a:rPr>
              <a:t> </a:t>
            </a:r>
            <a:endParaRPr lang="en-AU" dirty="0">
              <a:cs typeface="Times New Roman" pitchFamily="18" charset="0"/>
            </a:endParaRPr>
          </a:p>
          <a:p>
            <a:pPr marL="285750" indent="-285750">
              <a:buFont typeface="Arial" pitchFamily="34" charset="0"/>
              <a:buChar char="•"/>
            </a:pPr>
            <a:r>
              <a:rPr lang="en-AU" dirty="0">
                <a:cs typeface="Times New Roman" pitchFamily="18" charset="0"/>
              </a:rPr>
              <a:t>Similarly teachers recognised the importance of positive classroom relationships. </a:t>
            </a:r>
          </a:p>
          <a:p>
            <a:r>
              <a:rPr lang="en-AU" dirty="0">
                <a:cs typeface="Times New Roman" pitchFamily="18" charset="0"/>
              </a:rPr>
              <a:t> </a:t>
            </a:r>
            <a:endParaRPr lang="en-AU" dirty="0" smtClean="0">
              <a:cs typeface="Times New Roman" pitchFamily="18" charset="0"/>
            </a:endParaRPr>
          </a:p>
          <a:p>
            <a:pPr marL="712788"/>
            <a:r>
              <a:rPr lang="en-AU" i="1" dirty="0" smtClean="0">
                <a:cs typeface="Times New Roman" pitchFamily="18" charset="0"/>
              </a:rPr>
              <a:t>You have to connect … build a relationship with that child, care about them as your teacher … not friendship like, it is a particular way you do that as a teacher. If you want to be a good teacher [for Aboriginal students], number one that child has to know that you actually care. </a:t>
            </a:r>
            <a:r>
              <a:rPr lang="en-AU" i="1" dirty="0">
                <a:cs typeface="Times New Roman" pitchFamily="18" charset="0"/>
              </a:rPr>
              <a:t>(AEO, school 2). </a:t>
            </a:r>
            <a:endParaRPr lang="en-AU" dirty="0">
              <a:cs typeface="Times New Roman" pitchFamily="18" charset="0"/>
            </a:endParaRPr>
          </a:p>
        </p:txBody>
      </p:sp>
      <p:sp>
        <p:nvSpPr>
          <p:cNvPr id="3" name="Rectangle 2"/>
          <p:cNvSpPr/>
          <p:nvPr/>
        </p:nvSpPr>
        <p:spPr>
          <a:xfrm>
            <a:off x="462980" y="116632"/>
            <a:ext cx="6480720" cy="1077218"/>
          </a:xfrm>
          <a:prstGeom prst="rect">
            <a:avLst/>
          </a:prstGeom>
        </p:spPr>
        <p:txBody>
          <a:bodyPr wrap="square">
            <a:spAutoFit/>
          </a:bodyPr>
          <a:lstStyle/>
          <a:p>
            <a:pPr algn="ctr">
              <a:spcBef>
                <a:spcPts val="700"/>
              </a:spcBef>
              <a:buClr>
                <a:schemeClr val="accent2"/>
              </a:buClr>
              <a:buSzPct val="60000"/>
            </a:pPr>
            <a:r>
              <a:rPr lang="en-AU" sz="3200" b="1" dirty="0" smtClean="0">
                <a:solidFill>
                  <a:srgbClr val="0066FF"/>
                </a:solidFill>
                <a:effectLst>
                  <a:outerShdw blurRad="38100" dist="38100" dir="2700000" algn="tl">
                    <a:srgbClr val="000000">
                      <a:alpha val="43137"/>
                    </a:srgbClr>
                  </a:outerShdw>
                </a:effectLst>
                <a:cs typeface="Times New Roman" pitchFamily="18" charset="0"/>
              </a:rPr>
              <a:t>Teacher </a:t>
            </a:r>
            <a:r>
              <a:rPr lang="en-AU" sz="3200" b="1" dirty="0">
                <a:solidFill>
                  <a:srgbClr val="0066FF"/>
                </a:solidFill>
                <a:effectLst>
                  <a:outerShdw blurRad="38100" dist="38100" dir="2700000" algn="tl">
                    <a:srgbClr val="000000">
                      <a:alpha val="43137"/>
                    </a:srgbClr>
                  </a:outerShdw>
                </a:effectLst>
                <a:cs typeface="Times New Roman" pitchFamily="18" charset="0"/>
              </a:rPr>
              <a:t>and Student Voices for Classroom Environment</a:t>
            </a:r>
          </a:p>
        </p:txBody>
      </p:sp>
    </p:spTree>
    <p:custDataLst>
      <p:tags r:id="rId1"/>
    </p:custDataLst>
    <p:extLst>
      <p:ext uri="{BB962C8B-B14F-4D97-AF65-F5344CB8AC3E}">
        <p14:creationId xmlns:p14="http://schemas.microsoft.com/office/powerpoint/2010/main" xmlns="" val="80519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4090" y="1412776"/>
            <a:ext cx="9158089" cy="100811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endParaRPr lang="en-AU" sz="3200" b="1" dirty="0">
              <a:solidFill>
                <a:srgbClr val="0066FF"/>
              </a:solidFill>
              <a:effectLst>
                <a:outerShdw blurRad="38100" dist="38100" dir="2700000" algn="tl">
                  <a:srgbClr val="000000">
                    <a:alpha val="43137"/>
                  </a:srgbClr>
                </a:outerShdw>
              </a:effectLst>
              <a:cs typeface="Times New Roman" pitchFamily="18" charset="0"/>
            </a:endParaRPr>
          </a:p>
        </p:txBody>
      </p:sp>
      <p:sp>
        <p:nvSpPr>
          <p:cNvPr id="3" name="Rectangle 2"/>
          <p:cNvSpPr/>
          <p:nvPr/>
        </p:nvSpPr>
        <p:spPr>
          <a:xfrm>
            <a:off x="6910" y="1052736"/>
            <a:ext cx="9131757" cy="2246769"/>
          </a:xfrm>
          <a:prstGeom prst="rect">
            <a:avLst/>
          </a:prstGeom>
        </p:spPr>
        <p:txBody>
          <a:bodyPr wrap="square">
            <a:spAutoFit/>
          </a:bodyPr>
          <a:lstStyle/>
          <a:p>
            <a:pPr marL="285750" indent="-285750">
              <a:buFont typeface="Arial" pitchFamily="34" charset="0"/>
              <a:buChar char="•"/>
            </a:pPr>
            <a:r>
              <a:rPr lang="en-AU" sz="2000" dirty="0" err="1" smtClean="0">
                <a:cs typeface="Times New Roman" pitchFamily="18" charset="0"/>
              </a:rPr>
              <a:t>Purdie</a:t>
            </a:r>
            <a:r>
              <a:rPr lang="en-AU" sz="2000" dirty="0" smtClean="0">
                <a:cs typeface="Times New Roman" pitchFamily="18" charset="0"/>
              </a:rPr>
              <a:t> et al. (2000) found </a:t>
            </a:r>
            <a:r>
              <a:rPr lang="en-AU" sz="2000" dirty="0">
                <a:cs typeface="Times New Roman" pitchFamily="18" charset="0"/>
              </a:rPr>
              <a:t>that </a:t>
            </a:r>
            <a:r>
              <a:rPr lang="en-AU" sz="2000" dirty="0" smtClean="0">
                <a:cs typeface="Times New Roman" pitchFamily="18" charset="0"/>
              </a:rPr>
              <a:t>Aboriginal students</a:t>
            </a:r>
            <a:r>
              <a:rPr lang="en-AU" sz="2000" dirty="0">
                <a:cs typeface="Times New Roman" pitchFamily="18" charset="0"/>
              </a:rPr>
              <a:t>’ sense of self-identity was </a:t>
            </a:r>
            <a:r>
              <a:rPr lang="en-AU" sz="2000" dirty="0" smtClean="0">
                <a:cs typeface="Times New Roman" pitchFamily="18" charset="0"/>
              </a:rPr>
              <a:t>closely tied to knowledge of kinship, Aboriginal history</a:t>
            </a:r>
            <a:r>
              <a:rPr lang="en-AU" sz="2000" dirty="0">
                <a:cs typeface="Times New Roman" pitchFamily="18" charset="0"/>
              </a:rPr>
              <a:t>, </a:t>
            </a:r>
            <a:r>
              <a:rPr lang="en-AU" sz="2000" dirty="0" smtClean="0">
                <a:cs typeface="Times New Roman" pitchFamily="18" charset="0"/>
              </a:rPr>
              <a:t>languages, traditional </a:t>
            </a:r>
            <a:r>
              <a:rPr lang="en-AU" sz="2000" dirty="0">
                <a:cs typeface="Times New Roman" pitchFamily="18" charset="0"/>
              </a:rPr>
              <a:t>practices, and </a:t>
            </a:r>
            <a:r>
              <a:rPr lang="en-AU" sz="2000" dirty="0" smtClean="0">
                <a:cs typeface="Times New Roman" pitchFamily="18" charset="0"/>
              </a:rPr>
              <a:t>Country. After </a:t>
            </a:r>
            <a:r>
              <a:rPr lang="en-AU" sz="2000" dirty="0">
                <a:cs typeface="Times New Roman" pitchFamily="18" charset="0"/>
              </a:rPr>
              <a:t>family, teachers played </a:t>
            </a:r>
            <a:r>
              <a:rPr lang="en-AU" sz="2000" dirty="0" smtClean="0">
                <a:cs typeface="Times New Roman" pitchFamily="18" charset="0"/>
              </a:rPr>
              <a:t>the </a:t>
            </a:r>
            <a:r>
              <a:rPr lang="en-AU" sz="2000" dirty="0">
                <a:cs typeface="Times New Roman" pitchFamily="18" charset="0"/>
              </a:rPr>
              <a:t>strongest roles in </a:t>
            </a:r>
            <a:r>
              <a:rPr lang="en-AU" sz="2000" dirty="0" smtClean="0">
                <a:cs typeface="Times New Roman" pitchFamily="18" charset="0"/>
              </a:rPr>
              <a:t>promoting identity.</a:t>
            </a:r>
          </a:p>
          <a:p>
            <a:pPr marL="285750" indent="-285750">
              <a:buFont typeface="Arial" pitchFamily="34" charset="0"/>
              <a:buChar char="•"/>
            </a:pPr>
            <a:r>
              <a:rPr lang="en-AU" sz="2000" dirty="0" smtClean="0">
                <a:cs typeface="Times New Roman" pitchFamily="18" charset="0"/>
              </a:rPr>
              <a:t>Although </a:t>
            </a:r>
            <a:r>
              <a:rPr lang="en-AU" sz="2000" dirty="0" err="1" smtClean="0">
                <a:cs typeface="Times New Roman" pitchFamily="18" charset="0"/>
              </a:rPr>
              <a:t>Amosa</a:t>
            </a:r>
            <a:r>
              <a:rPr lang="en-AU" sz="2000" dirty="0" smtClean="0">
                <a:cs typeface="Times New Roman" pitchFamily="18" charset="0"/>
              </a:rPr>
              <a:t> </a:t>
            </a:r>
            <a:r>
              <a:rPr lang="en-AU" sz="2000" dirty="0">
                <a:cs typeface="Times New Roman" pitchFamily="18" charset="0"/>
              </a:rPr>
              <a:t>et al. (2007) </a:t>
            </a:r>
            <a:r>
              <a:rPr lang="en-AU" sz="2000" dirty="0" smtClean="0">
                <a:cs typeface="Times New Roman" pitchFamily="18" charset="0"/>
              </a:rPr>
              <a:t>found evidence suggesting that </a:t>
            </a:r>
            <a:r>
              <a:rPr lang="en-AU" sz="2000" i="1" dirty="0" smtClean="0">
                <a:cs typeface="Times New Roman" pitchFamily="18" charset="0"/>
              </a:rPr>
              <a:t>significance</a:t>
            </a:r>
            <a:r>
              <a:rPr lang="en-AU" sz="2000" dirty="0" smtClean="0">
                <a:cs typeface="Times New Roman" pitchFamily="18" charset="0"/>
              </a:rPr>
              <a:t> </a:t>
            </a:r>
            <a:r>
              <a:rPr lang="en-AU" sz="2000" dirty="0">
                <a:cs typeface="Times New Roman" pitchFamily="18" charset="0"/>
              </a:rPr>
              <a:t>(e.g., cultural relevance) </a:t>
            </a:r>
            <a:r>
              <a:rPr lang="en-AU" sz="2000" dirty="0" smtClean="0">
                <a:cs typeface="Times New Roman" pitchFamily="18" charset="0"/>
              </a:rPr>
              <a:t>was counterproductive </a:t>
            </a:r>
            <a:r>
              <a:rPr lang="en-AU" sz="2000" dirty="0">
                <a:cs typeface="Times New Roman" pitchFamily="18" charset="0"/>
              </a:rPr>
              <a:t>to </a:t>
            </a:r>
            <a:r>
              <a:rPr lang="en-AU" sz="2000" dirty="0" smtClean="0">
                <a:cs typeface="Times New Roman" pitchFamily="18" charset="0"/>
              </a:rPr>
              <a:t>closing </a:t>
            </a:r>
            <a:r>
              <a:rPr lang="en-AU" sz="2000" dirty="0">
                <a:cs typeface="Times New Roman" pitchFamily="18" charset="0"/>
              </a:rPr>
              <a:t>the </a:t>
            </a:r>
            <a:r>
              <a:rPr lang="en-AU" sz="2000" dirty="0" smtClean="0">
                <a:cs typeface="Times New Roman" pitchFamily="18" charset="0"/>
              </a:rPr>
              <a:t>gap in achievement, a deeper examination </a:t>
            </a:r>
            <a:r>
              <a:rPr lang="en-AU" sz="2000" dirty="0">
                <a:cs typeface="Times New Roman" pitchFamily="18" charset="0"/>
              </a:rPr>
              <a:t>found that schools were largely failing to </a:t>
            </a:r>
            <a:r>
              <a:rPr lang="en-AU" sz="2000" dirty="0" smtClean="0">
                <a:cs typeface="Times New Roman" pitchFamily="18" charset="0"/>
              </a:rPr>
              <a:t>commit meaningful inclusive </a:t>
            </a:r>
            <a:r>
              <a:rPr lang="en-AU" sz="2000" dirty="0">
                <a:cs typeface="Times New Roman" pitchFamily="18" charset="0"/>
              </a:rPr>
              <a:t>practices. </a:t>
            </a:r>
            <a:r>
              <a:rPr lang="en-AU" sz="2000" dirty="0" smtClean="0">
                <a:cs typeface="Times New Roman" pitchFamily="18" charset="0"/>
              </a:rPr>
              <a:t> </a:t>
            </a:r>
            <a:endParaRPr lang="en-AU" sz="2000" dirty="0">
              <a:cs typeface="Times New Roman" pitchFamily="18" charset="0"/>
            </a:endParaRPr>
          </a:p>
        </p:txBody>
      </p:sp>
      <p:sp>
        <p:nvSpPr>
          <p:cNvPr id="7" name="Subtitle 2"/>
          <p:cNvSpPr txBox="1">
            <a:spLocks/>
          </p:cNvSpPr>
          <p:nvPr/>
        </p:nvSpPr>
        <p:spPr>
          <a:xfrm>
            <a:off x="-19422" y="3228371"/>
            <a:ext cx="9158089" cy="504056"/>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400" b="1" i="1" dirty="0" smtClean="0">
                <a:latin typeface="+mj-lt"/>
                <a:cs typeface="Times New Roman" pitchFamily="18" charset="0"/>
              </a:rPr>
              <a:t>Cultural Education Measures</a:t>
            </a:r>
            <a:endParaRPr lang="en-AU" sz="2400" b="1" i="1" dirty="0">
              <a:latin typeface="+mj-lt"/>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570661717"/>
              </p:ext>
            </p:extLst>
          </p:nvPr>
        </p:nvGraphicFramePr>
        <p:xfrm>
          <a:off x="179512" y="3709557"/>
          <a:ext cx="8784976" cy="2427901"/>
        </p:xfrm>
        <a:graphic>
          <a:graphicData uri="http://schemas.openxmlformats.org/drawingml/2006/table">
            <a:tbl>
              <a:tblPr firstRow="1" firstCol="1" lastRow="1" lastCol="1" bandRow="1" bandCol="1">
                <a:tableStyleId>{5940675A-B579-460E-94D1-54222C63F5DA}</a:tableStyleId>
              </a:tblPr>
              <a:tblGrid>
                <a:gridCol w="3240360"/>
                <a:gridCol w="5544616"/>
              </a:tblGrid>
              <a:tr h="463846">
                <a:tc>
                  <a:txBody>
                    <a:bodyPr/>
                    <a:lstStyle/>
                    <a:p>
                      <a:pPr>
                        <a:lnSpc>
                          <a:spcPct val="100000"/>
                        </a:lnSpc>
                        <a:spcAft>
                          <a:spcPts val="0"/>
                        </a:spcAft>
                      </a:pPr>
                      <a:r>
                        <a:rPr lang="en-AU" sz="1800" dirty="0">
                          <a:effectLst/>
                          <a:latin typeface="Times New Roman" pitchFamily="18" charset="0"/>
                          <a:cs typeface="Times New Roman" pitchFamily="18" charset="0"/>
                        </a:rPr>
                        <a:t>Factor</a:t>
                      </a:r>
                      <a:endParaRPr lang="en-AU" sz="1800" dirty="0">
                        <a:effectLst/>
                        <a:latin typeface="Times New Roman" pitchFamily="18" charset="0"/>
                        <a:ea typeface="Calibri"/>
                        <a:cs typeface="Times New Roman" pitchFamily="18" charset="0"/>
                      </a:endParaRPr>
                    </a:p>
                  </a:txBody>
                  <a:tcPr marL="68580" marR="68580" marT="0" marB="0" anchor="b">
                    <a:solidFill>
                      <a:schemeClr val="tx2">
                        <a:lumMod val="20000"/>
                        <a:lumOff val="80000"/>
                      </a:schemeClr>
                    </a:solidFill>
                  </a:tcPr>
                </a:tc>
                <a:tc>
                  <a:txBody>
                    <a:bodyPr/>
                    <a:lstStyle/>
                    <a:p>
                      <a:pPr algn="ctr">
                        <a:lnSpc>
                          <a:spcPct val="100000"/>
                        </a:lnSpc>
                        <a:spcAft>
                          <a:spcPts val="0"/>
                        </a:spcAft>
                      </a:pPr>
                      <a:r>
                        <a:rPr lang="en-AU" sz="1800" dirty="0">
                          <a:effectLst/>
                          <a:latin typeface="Times New Roman" pitchFamily="18" charset="0"/>
                          <a:cs typeface="Times New Roman" pitchFamily="18" charset="0"/>
                        </a:rPr>
                        <a:t>Example Item</a:t>
                      </a:r>
                      <a:endParaRPr lang="en-AU" sz="1800" dirty="0">
                        <a:effectLst/>
                        <a:latin typeface="Times New Roman" pitchFamily="18" charset="0"/>
                        <a:ea typeface="Calibri"/>
                        <a:cs typeface="Times New Roman" pitchFamily="18" charset="0"/>
                      </a:endParaRPr>
                    </a:p>
                  </a:txBody>
                  <a:tcPr marL="68580" marR="68580" marT="0" marB="0" anchor="ctr">
                    <a:solidFill>
                      <a:schemeClr val="tx2">
                        <a:lumMod val="20000"/>
                        <a:lumOff val="80000"/>
                      </a:schemeClr>
                    </a:solidFill>
                  </a:tcPr>
                </a:tc>
              </a:tr>
              <a:tr h="278130">
                <a:tc>
                  <a:txBody>
                    <a:bodyPr/>
                    <a:lstStyle/>
                    <a:p>
                      <a:pPr>
                        <a:lnSpc>
                          <a:spcPct val="100000"/>
                        </a:lnSpc>
                        <a:spcBef>
                          <a:spcPts val="0"/>
                        </a:spcBef>
                        <a:spcAft>
                          <a:spcPts val="0"/>
                        </a:spcAft>
                      </a:pPr>
                      <a:r>
                        <a:rPr lang="en-AU" sz="1600" b="1" i="1" dirty="0">
                          <a:effectLst/>
                          <a:latin typeface="Times New Roman"/>
                          <a:ea typeface="Calibri"/>
                        </a:rPr>
                        <a:t>Community Involvement</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a:lnSpc>
                          <a:spcPct val="100000"/>
                        </a:lnSpc>
                        <a:spcBef>
                          <a:spcPts val="0"/>
                        </a:spcBef>
                        <a:spcAft>
                          <a:spcPts val="0"/>
                        </a:spcAft>
                      </a:pPr>
                      <a:r>
                        <a:rPr lang="en-AU" sz="1600" dirty="0">
                          <a:effectLst/>
                          <a:latin typeface="Times New Roman"/>
                          <a:ea typeface="Calibri"/>
                        </a:rPr>
                        <a:t>Aboriginal people from our community visit our class to teach us about Aboriginal history and culture</a:t>
                      </a:r>
                    </a:p>
                  </a:txBody>
                  <a:tcPr marL="68580" marR="68580" marT="0" marB="0" anchor="ctr">
                    <a:solidFill>
                      <a:schemeClr val="tx2">
                        <a:lumMod val="20000"/>
                        <a:lumOff val="80000"/>
                      </a:schemeClr>
                    </a:solidFill>
                  </a:tcPr>
                </a:tc>
              </a:tr>
              <a:tr h="0">
                <a:tc>
                  <a:txBody>
                    <a:bodyPr/>
                    <a:lstStyle/>
                    <a:p>
                      <a:pPr>
                        <a:lnSpc>
                          <a:spcPct val="100000"/>
                        </a:lnSpc>
                        <a:spcBef>
                          <a:spcPts val="0"/>
                        </a:spcBef>
                        <a:spcAft>
                          <a:spcPts val="0"/>
                        </a:spcAft>
                      </a:pPr>
                      <a:r>
                        <a:rPr lang="en-AU" sz="1600" b="1" i="1" dirty="0">
                          <a:effectLst/>
                          <a:latin typeface="Times New Roman"/>
                          <a:ea typeface="Calibri"/>
                        </a:rPr>
                        <a:t>Cultural Knowledge</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a:lnSpc>
                          <a:spcPct val="100000"/>
                        </a:lnSpc>
                        <a:spcBef>
                          <a:spcPts val="0"/>
                        </a:spcBef>
                        <a:spcAft>
                          <a:spcPts val="0"/>
                        </a:spcAft>
                      </a:pPr>
                      <a:r>
                        <a:rPr lang="en-AU" sz="1600" dirty="0">
                          <a:effectLst/>
                          <a:latin typeface="Times New Roman"/>
                          <a:ea typeface="Calibri"/>
                        </a:rPr>
                        <a:t>In my class we learn about Aboriginal culture</a:t>
                      </a:r>
                    </a:p>
                  </a:txBody>
                  <a:tcPr marL="68580" marR="68580" marT="0" marB="0" anchor="ctr">
                    <a:solidFill>
                      <a:schemeClr val="tx2">
                        <a:lumMod val="20000"/>
                        <a:lumOff val="80000"/>
                      </a:schemeClr>
                    </a:solidFill>
                  </a:tcPr>
                </a:tc>
              </a:tr>
              <a:tr h="0">
                <a:tc>
                  <a:txBody>
                    <a:bodyPr/>
                    <a:lstStyle/>
                    <a:p>
                      <a:pPr>
                        <a:lnSpc>
                          <a:spcPct val="100000"/>
                        </a:lnSpc>
                        <a:spcBef>
                          <a:spcPts val="0"/>
                        </a:spcBef>
                        <a:spcAft>
                          <a:spcPts val="0"/>
                        </a:spcAft>
                      </a:pPr>
                      <a:r>
                        <a:rPr lang="en-AU" sz="1600" b="1" i="1" dirty="0">
                          <a:effectLst/>
                          <a:latin typeface="Times New Roman"/>
                          <a:ea typeface="Calibri"/>
                        </a:rPr>
                        <a:t>Inclusive Perspectives</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a:lnSpc>
                          <a:spcPct val="100000"/>
                        </a:lnSpc>
                        <a:spcBef>
                          <a:spcPts val="0"/>
                        </a:spcBef>
                        <a:spcAft>
                          <a:spcPts val="0"/>
                        </a:spcAft>
                      </a:pPr>
                      <a:r>
                        <a:rPr lang="en-AU" sz="1600">
                          <a:effectLst/>
                          <a:latin typeface="Times New Roman"/>
                          <a:ea typeface="Calibri"/>
                        </a:rPr>
                        <a:t>My teacher has taught us about Aboriginal art</a:t>
                      </a:r>
                    </a:p>
                  </a:txBody>
                  <a:tcPr marL="68580" marR="68580" marT="0" marB="0" anchor="ctr">
                    <a:solidFill>
                      <a:schemeClr val="tx2">
                        <a:lumMod val="20000"/>
                        <a:lumOff val="80000"/>
                      </a:schemeClr>
                    </a:solidFill>
                  </a:tcPr>
                </a:tc>
              </a:tr>
              <a:tr h="257175">
                <a:tc>
                  <a:txBody>
                    <a:bodyPr/>
                    <a:lstStyle/>
                    <a:p>
                      <a:pPr>
                        <a:lnSpc>
                          <a:spcPct val="100000"/>
                        </a:lnSpc>
                        <a:spcBef>
                          <a:spcPts val="0"/>
                        </a:spcBef>
                        <a:spcAft>
                          <a:spcPts val="0"/>
                        </a:spcAft>
                      </a:pPr>
                      <a:r>
                        <a:rPr lang="en-AU" sz="1600" b="1" i="1" dirty="0">
                          <a:effectLst/>
                          <a:latin typeface="Times New Roman"/>
                          <a:ea typeface="Calibri"/>
                        </a:rPr>
                        <a:t>Cultural Diversity</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a:lnSpc>
                          <a:spcPct val="100000"/>
                        </a:lnSpc>
                        <a:spcBef>
                          <a:spcPts val="0"/>
                        </a:spcBef>
                        <a:spcAft>
                          <a:spcPts val="0"/>
                        </a:spcAft>
                      </a:pPr>
                      <a:r>
                        <a:rPr lang="en-AU" sz="1600">
                          <a:effectLst/>
                          <a:latin typeface="Times New Roman"/>
                          <a:ea typeface="Calibri"/>
                        </a:rPr>
                        <a:t>In my class we learn about people from different cultures</a:t>
                      </a:r>
                    </a:p>
                  </a:txBody>
                  <a:tcPr marL="68580" marR="68580" marT="0" marB="0" anchor="ctr">
                    <a:solidFill>
                      <a:schemeClr val="tx2">
                        <a:lumMod val="20000"/>
                        <a:lumOff val="80000"/>
                      </a:schemeClr>
                    </a:solidFill>
                  </a:tcPr>
                </a:tc>
              </a:tr>
              <a:tr h="200025">
                <a:tc>
                  <a:txBody>
                    <a:bodyPr/>
                    <a:lstStyle/>
                    <a:p>
                      <a:pPr>
                        <a:lnSpc>
                          <a:spcPct val="100000"/>
                        </a:lnSpc>
                        <a:spcBef>
                          <a:spcPts val="0"/>
                        </a:spcBef>
                        <a:spcAft>
                          <a:spcPts val="0"/>
                        </a:spcAft>
                      </a:pPr>
                      <a:r>
                        <a:rPr lang="en-AU" sz="1600" b="1" i="1" dirty="0">
                          <a:effectLst/>
                          <a:latin typeface="Times New Roman"/>
                          <a:ea typeface="Calibri"/>
                        </a:rPr>
                        <a:t>Strength of Cultural Identity</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a:lnSpc>
                          <a:spcPct val="100000"/>
                        </a:lnSpc>
                        <a:spcBef>
                          <a:spcPts val="0"/>
                        </a:spcBef>
                        <a:spcAft>
                          <a:spcPts val="0"/>
                        </a:spcAft>
                      </a:pPr>
                      <a:r>
                        <a:rPr lang="en-AU" sz="1600" dirty="0">
                          <a:effectLst/>
                          <a:latin typeface="Times New Roman"/>
                          <a:ea typeface="Batang"/>
                        </a:rPr>
                        <a:t>I feel good about my culture when I am in class</a:t>
                      </a:r>
                      <a:endParaRPr lang="en-AU" sz="1600" dirty="0">
                        <a:effectLst/>
                        <a:latin typeface="Times New Roman"/>
                        <a:ea typeface="Calibri"/>
                      </a:endParaRPr>
                    </a:p>
                  </a:txBody>
                  <a:tcPr marL="68580" marR="68580" marT="0" marB="0" anchor="ctr">
                    <a:solidFill>
                      <a:schemeClr val="tx2">
                        <a:lumMod val="20000"/>
                        <a:lumOff val="80000"/>
                      </a:schemeClr>
                    </a:solidFill>
                  </a:tcPr>
                </a:tc>
              </a:tr>
              <a:tr h="200025">
                <a:tc>
                  <a:txBody>
                    <a:bodyPr/>
                    <a:lstStyle/>
                    <a:p>
                      <a:pPr>
                        <a:lnSpc>
                          <a:spcPct val="100000"/>
                        </a:lnSpc>
                        <a:spcBef>
                          <a:spcPts val="0"/>
                        </a:spcBef>
                        <a:spcAft>
                          <a:spcPts val="0"/>
                        </a:spcAft>
                      </a:pPr>
                      <a:r>
                        <a:rPr lang="en-AU" sz="1600" b="1" i="1" dirty="0">
                          <a:effectLst/>
                          <a:latin typeface="Times New Roman"/>
                          <a:ea typeface="Calibri"/>
                        </a:rPr>
                        <a:t>Relations with Family/Community</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marL="0" algn="l" defTabSz="457200" rtl="0" eaLnBrk="1" latinLnBrk="0" hangingPunct="1">
                        <a:lnSpc>
                          <a:spcPct val="100000"/>
                        </a:lnSpc>
                        <a:spcBef>
                          <a:spcPts val="0"/>
                        </a:spcBef>
                        <a:spcAft>
                          <a:spcPts val="0"/>
                        </a:spcAft>
                      </a:pPr>
                      <a:r>
                        <a:rPr lang="en-AU" sz="1600" kern="1200" dirty="0">
                          <a:solidFill>
                            <a:schemeClr val="tx1"/>
                          </a:solidFill>
                          <a:effectLst/>
                          <a:latin typeface="Times New Roman"/>
                          <a:ea typeface="Batang"/>
                          <a:cs typeface="+mn-cs"/>
                        </a:rPr>
                        <a:t>My teacher knows my family</a:t>
                      </a:r>
                    </a:p>
                  </a:txBody>
                  <a:tcPr marL="68580" marR="68580" marT="0" marB="0" anchor="ctr">
                    <a:solidFill>
                      <a:schemeClr val="tx2">
                        <a:lumMod val="20000"/>
                        <a:lumOff val="80000"/>
                      </a:schemeClr>
                    </a:solidFill>
                  </a:tcPr>
                </a:tc>
              </a:tr>
              <a:tr h="200025">
                <a:tc>
                  <a:txBody>
                    <a:bodyPr/>
                    <a:lstStyle/>
                    <a:p>
                      <a:pPr>
                        <a:lnSpc>
                          <a:spcPct val="100000"/>
                        </a:lnSpc>
                        <a:spcBef>
                          <a:spcPts val="0"/>
                        </a:spcBef>
                        <a:spcAft>
                          <a:spcPts val="0"/>
                        </a:spcAft>
                      </a:pPr>
                      <a:r>
                        <a:rPr lang="en-AU" sz="1600" b="1" i="1" dirty="0">
                          <a:effectLst/>
                          <a:latin typeface="Times New Roman"/>
                          <a:ea typeface="Calibri"/>
                        </a:rPr>
                        <a:t>Cultural Sensitivity</a:t>
                      </a:r>
                      <a:endParaRPr lang="en-AU" sz="1600" b="1" dirty="0">
                        <a:effectLst/>
                        <a:latin typeface="Times New Roman"/>
                        <a:ea typeface="Calibri"/>
                      </a:endParaRPr>
                    </a:p>
                  </a:txBody>
                  <a:tcPr marL="68580" marR="68580" marT="0" marB="0" anchor="ctr">
                    <a:solidFill>
                      <a:schemeClr val="tx2">
                        <a:lumMod val="20000"/>
                        <a:lumOff val="80000"/>
                      </a:schemeClr>
                    </a:solidFill>
                  </a:tcPr>
                </a:tc>
                <a:tc>
                  <a:txBody>
                    <a:bodyPr/>
                    <a:lstStyle/>
                    <a:p>
                      <a:pPr marL="0" algn="l" defTabSz="457200" rtl="0" eaLnBrk="1" latinLnBrk="0" hangingPunct="1">
                        <a:lnSpc>
                          <a:spcPct val="100000"/>
                        </a:lnSpc>
                        <a:spcBef>
                          <a:spcPts val="0"/>
                        </a:spcBef>
                        <a:spcAft>
                          <a:spcPts val="0"/>
                        </a:spcAft>
                      </a:pPr>
                      <a:r>
                        <a:rPr lang="en-AU" sz="1600" kern="1200" dirty="0">
                          <a:solidFill>
                            <a:schemeClr val="tx1"/>
                          </a:solidFill>
                          <a:effectLst/>
                          <a:latin typeface="Times New Roman"/>
                          <a:ea typeface="Batang"/>
                          <a:cs typeface="+mn-cs"/>
                        </a:rPr>
                        <a:t>My teacher has a good understanding of my culture</a:t>
                      </a:r>
                    </a:p>
                  </a:txBody>
                  <a:tcPr marL="68580" marR="68580" marT="0" marB="0" anchor="ctr">
                    <a:solidFill>
                      <a:schemeClr val="tx2">
                        <a:lumMod val="20000"/>
                        <a:lumOff val="80000"/>
                      </a:schemeClr>
                    </a:solidFill>
                  </a:tcPr>
                </a:tc>
              </a:tr>
            </a:tbl>
          </a:graphicData>
        </a:graphic>
      </p:graphicFrame>
      <p:sp>
        <p:nvSpPr>
          <p:cNvPr id="4" name="Rectangle 3"/>
          <p:cNvSpPr/>
          <p:nvPr/>
        </p:nvSpPr>
        <p:spPr>
          <a:xfrm>
            <a:off x="395537" y="116632"/>
            <a:ext cx="6696744" cy="523220"/>
          </a:xfrm>
          <a:prstGeom prst="rect">
            <a:avLst/>
          </a:prstGeom>
        </p:spPr>
        <p:txBody>
          <a:bodyPr wrap="square">
            <a:spAutoFit/>
          </a:bodyPr>
          <a:lstStyle/>
          <a:p>
            <a:pPr algn="ctr"/>
            <a:r>
              <a:rPr lang="en-AU" sz="2800" b="1" dirty="0">
                <a:solidFill>
                  <a:srgbClr val="0066FF"/>
                </a:solidFill>
                <a:effectLst>
                  <a:outerShdw blurRad="38100" dist="38100" dir="2700000" algn="tl">
                    <a:srgbClr val="000000">
                      <a:alpha val="43137"/>
                    </a:srgbClr>
                  </a:outerShdw>
                </a:effectLst>
                <a:cs typeface="Times New Roman" pitchFamily="18" charset="0"/>
              </a:rPr>
              <a:t>Cultural and Aboriginal Education Strategies</a:t>
            </a:r>
          </a:p>
        </p:txBody>
      </p:sp>
    </p:spTree>
    <p:custDataLst>
      <p:tags r:id="rId1"/>
    </p:custDataLst>
    <p:extLst>
      <p:ext uri="{BB962C8B-B14F-4D97-AF65-F5344CB8AC3E}">
        <p14:creationId xmlns:p14="http://schemas.microsoft.com/office/powerpoint/2010/main" xmlns="" val="340846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6984776" cy="584775"/>
          </a:xfrm>
          <a:prstGeom prst="rect">
            <a:avLst/>
          </a:prstGeom>
        </p:spPr>
        <p:txBody>
          <a:bodyPr wrap="square">
            <a:spAutoFit/>
          </a:bodyPr>
          <a:lstStyle/>
          <a:p>
            <a:pPr algn="ctr">
              <a:spcBef>
                <a:spcPts val="700"/>
              </a:spcBef>
              <a:buClr>
                <a:schemeClr val="accent2"/>
              </a:buClr>
              <a:buSzPct val="60000"/>
            </a:pPr>
            <a:r>
              <a:rPr lang="en-AU" sz="3200" b="1" dirty="0" smtClean="0">
                <a:solidFill>
                  <a:srgbClr val="0066FF"/>
                </a:solidFill>
                <a:effectLst>
                  <a:outerShdw blurRad="38100" dist="38100" dir="2700000" algn="tl">
                    <a:srgbClr val="000000">
                      <a:alpha val="43137"/>
                    </a:srgbClr>
                  </a:outerShdw>
                </a:effectLst>
                <a:cs typeface="Times New Roman" pitchFamily="18" charset="0"/>
              </a:rPr>
              <a:t>Validity </a:t>
            </a:r>
            <a:r>
              <a:rPr lang="en-AU" sz="3200" b="1" dirty="0">
                <a:solidFill>
                  <a:srgbClr val="0066FF"/>
                </a:solidFill>
                <a:effectLst>
                  <a:outerShdw blurRad="38100" dist="38100" dir="2700000" algn="tl">
                    <a:srgbClr val="000000">
                      <a:alpha val="43137"/>
                    </a:srgbClr>
                  </a:outerShdw>
                </a:effectLst>
                <a:cs typeface="Times New Roman" pitchFamily="18" charset="0"/>
              </a:rPr>
              <a:t>of Cultural Education Measures</a:t>
            </a:r>
          </a:p>
        </p:txBody>
      </p:sp>
      <p:sp>
        <p:nvSpPr>
          <p:cNvPr id="4" name="Rectangle 3"/>
          <p:cNvSpPr/>
          <p:nvPr/>
        </p:nvSpPr>
        <p:spPr>
          <a:xfrm>
            <a:off x="-27497" y="2704405"/>
            <a:ext cx="9139686" cy="461665"/>
          </a:xfrm>
          <a:prstGeom prst="rect">
            <a:avLst/>
          </a:prstGeom>
        </p:spPr>
        <p:txBody>
          <a:bodyPr wrap="square">
            <a:spAutoFit/>
          </a:bodyPr>
          <a:lstStyle/>
          <a:p>
            <a:pPr algn="ctr">
              <a:spcBef>
                <a:spcPts val="700"/>
              </a:spcBef>
              <a:buClr>
                <a:schemeClr val="accent2"/>
              </a:buClr>
              <a:buSzPct val="60000"/>
            </a:pPr>
            <a:r>
              <a:rPr lang="en-AU" sz="2400" b="1" dirty="0">
                <a:solidFill>
                  <a:srgbClr val="0066FF"/>
                </a:solidFill>
                <a:effectLst>
                  <a:outerShdw blurRad="38100" dist="38100" dir="2700000" algn="tl">
                    <a:srgbClr val="000000">
                      <a:alpha val="43137"/>
                    </a:srgbClr>
                  </a:outerShdw>
                </a:effectLst>
                <a:cs typeface="Times New Roman" pitchFamily="18" charset="0"/>
              </a:rPr>
              <a:t>Differences across Aboriginal and Non-Aboriginal Students</a:t>
            </a:r>
          </a:p>
        </p:txBody>
      </p:sp>
      <p:sp>
        <p:nvSpPr>
          <p:cNvPr id="9" name="Text Box 3"/>
          <p:cNvSpPr txBox="1">
            <a:spLocks noChangeArrowheads="1"/>
          </p:cNvSpPr>
          <p:nvPr/>
        </p:nvSpPr>
        <p:spPr bwMode="auto">
          <a:xfrm>
            <a:off x="2851150" y="10228263"/>
            <a:ext cx="1916113"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Aboriginal students</a:t>
            </a:r>
            <a:endParaRPr lang="en-AU" sz="1200">
              <a:effectLst/>
              <a:latin typeface="Times New Roman"/>
              <a:ea typeface="Calibri"/>
            </a:endParaRPr>
          </a:p>
        </p:txBody>
      </p:sp>
      <p:sp>
        <p:nvSpPr>
          <p:cNvPr id="10" name="Text Box 4"/>
          <p:cNvSpPr txBox="1">
            <a:spLocks noChangeArrowheads="1"/>
          </p:cNvSpPr>
          <p:nvPr/>
        </p:nvSpPr>
        <p:spPr bwMode="auto">
          <a:xfrm>
            <a:off x="5927725" y="10228263"/>
            <a:ext cx="1914525" cy="2301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n-AU" sz="900">
                <a:effectLst/>
                <a:latin typeface="Times New Roman"/>
                <a:ea typeface="Calibri"/>
              </a:rPr>
              <a:t>Non-Aboriginal students</a:t>
            </a:r>
            <a:endParaRPr lang="en-AU" sz="1200">
              <a:effectLst/>
              <a:latin typeface="Times New Roman"/>
              <a:ea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760736961"/>
              </p:ext>
            </p:extLst>
          </p:nvPr>
        </p:nvGraphicFramePr>
        <p:xfrm>
          <a:off x="70439" y="1052736"/>
          <a:ext cx="9001533" cy="1673274"/>
        </p:xfrm>
        <a:graphic>
          <a:graphicData uri="http://schemas.openxmlformats.org/drawingml/2006/table">
            <a:tbl>
              <a:tblPr firstRow="1" firstCol="1" bandRow="1">
                <a:tableStyleId>{073A0DAA-6AF3-43AB-8588-CEC1D06C72B9}</a:tableStyleId>
              </a:tblPr>
              <a:tblGrid>
                <a:gridCol w="1680117"/>
                <a:gridCol w="2392316"/>
                <a:gridCol w="865651"/>
                <a:gridCol w="4063449"/>
              </a:tblGrid>
              <a:tr h="153056">
                <a:tc>
                  <a:txBody>
                    <a:bodyPr/>
                    <a:lstStyle/>
                    <a:p>
                      <a:pPr algn="just">
                        <a:lnSpc>
                          <a:spcPct val="100000"/>
                        </a:lnSpc>
                        <a:spcAft>
                          <a:spcPts val="0"/>
                        </a:spcAft>
                      </a:pPr>
                      <a:r>
                        <a:rPr lang="en-AU" sz="1400" dirty="0">
                          <a:effectLst/>
                          <a:latin typeface="Times New Roman" pitchFamily="18" charset="0"/>
                          <a:cs typeface="Times New Roman" pitchFamily="18" charset="0"/>
                        </a:rPr>
                        <a:t> </a:t>
                      </a:r>
                      <a:endParaRPr lang="en-AU" sz="14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400" dirty="0" smtClean="0">
                          <a:effectLst/>
                          <a:latin typeface="Times New Roman" pitchFamily="18" charset="0"/>
                          <a:cs typeface="Times New Roman" pitchFamily="18" charset="0"/>
                        </a:rPr>
                        <a:t>Assumptions</a:t>
                      </a:r>
                      <a:endParaRPr lang="en-AU" sz="14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400" dirty="0" smtClean="0">
                          <a:effectLst/>
                          <a:latin typeface="Times New Roman" pitchFamily="18" charset="0"/>
                          <a:cs typeface="Times New Roman" pitchFamily="18" charset="0"/>
                        </a:rPr>
                        <a:t>Met</a:t>
                      </a:r>
                      <a:r>
                        <a:rPr lang="en-AU" sz="1400" dirty="0">
                          <a:effectLst/>
                          <a:latin typeface="Times New Roman" pitchFamily="18" charset="0"/>
                          <a:cs typeface="Times New Roman" pitchFamily="18" charset="0"/>
                        </a:rPr>
                        <a:t>?</a:t>
                      </a:r>
                      <a:endParaRPr lang="en-AU" sz="1400" dirty="0">
                        <a:effectLst/>
                        <a:latin typeface="Times New Roman" pitchFamily="18" charset="0"/>
                        <a:ea typeface="Calibri"/>
                        <a:cs typeface="Times New Roman" pitchFamily="18" charset="0"/>
                      </a:endParaRPr>
                    </a:p>
                  </a:txBody>
                  <a:tcPr marL="67889" marR="67889" marT="0" marB="0"/>
                </a:tc>
                <a:tc>
                  <a:txBody>
                    <a:bodyPr/>
                    <a:lstStyle/>
                    <a:p>
                      <a:pPr algn="ctr">
                        <a:lnSpc>
                          <a:spcPct val="100000"/>
                        </a:lnSpc>
                        <a:spcAft>
                          <a:spcPts val="0"/>
                        </a:spcAft>
                      </a:pPr>
                      <a:r>
                        <a:rPr lang="en-AU" sz="1400" dirty="0">
                          <a:effectLst/>
                          <a:latin typeface="Times New Roman" pitchFamily="18" charset="0"/>
                          <a:cs typeface="Times New Roman" pitchFamily="18" charset="0"/>
                        </a:rPr>
                        <a:t>Notes</a:t>
                      </a:r>
                      <a:endParaRPr lang="en-AU" sz="1400" dirty="0">
                        <a:effectLst/>
                        <a:latin typeface="Times New Roman" pitchFamily="18" charset="0"/>
                        <a:ea typeface="Calibri"/>
                        <a:cs typeface="Times New Roman" pitchFamily="18" charset="0"/>
                      </a:endParaRPr>
                    </a:p>
                  </a:txBody>
                  <a:tcPr marL="67889" marR="67889" marT="0" marB="0"/>
                </a:tc>
              </a:tr>
              <a:tr h="283598">
                <a:tc>
                  <a:txBody>
                    <a:bodyPr/>
                    <a:lstStyle/>
                    <a:p>
                      <a:pPr>
                        <a:lnSpc>
                          <a:spcPct val="100000"/>
                        </a:lnSpc>
                        <a:spcAft>
                          <a:spcPts val="0"/>
                        </a:spcAft>
                      </a:pPr>
                      <a:r>
                        <a:rPr lang="en-AU" sz="1400">
                          <a:effectLst/>
                          <a:latin typeface="Times New Roman" pitchFamily="18" charset="0"/>
                          <a:ea typeface="Calibri"/>
                          <a:cs typeface="Times New Roman" pitchFamily="18" charset="0"/>
                        </a:rPr>
                        <a:t>Reliability</a:t>
                      </a:r>
                    </a:p>
                  </a:txBody>
                  <a:tcPr marL="68580" marR="68580" marT="0" marB="0" anchor="ctr"/>
                </a:tc>
                <a:tc>
                  <a:txBody>
                    <a:bodyPr/>
                    <a:lstStyle/>
                    <a:p>
                      <a:pPr algn="ctr">
                        <a:lnSpc>
                          <a:spcPct val="100000"/>
                        </a:lnSpc>
                        <a:spcAft>
                          <a:spcPts val="0"/>
                        </a:spcAft>
                      </a:pPr>
                      <a:r>
                        <a:rPr lang="en-AU" sz="1400" dirty="0">
                          <a:effectLst/>
                          <a:latin typeface="Times New Roman" pitchFamily="18" charset="0"/>
                          <a:ea typeface="Calibri"/>
                          <a:cs typeface="Times New Roman" pitchFamily="18" charset="0"/>
                        </a:rPr>
                        <a:t>Estimates &gt; .70</a:t>
                      </a:r>
                    </a:p>
                  </a:txBody>
                  <a:tcPr marL="68580" marR="68580" marT="0" marB="0" anchor="ctr"/>
                </a:tc>
                <a:tc>
                  <a:txBody>
                    <a:bodyPr/>
                    <a:lstStyle/>
                    <a:p>
                      <a:pPr algn="ctr">
                        <a:lnSpc>
                          <a:spcPct val="100000"/>
                        </a:lnSpc>
                        <a:spcAft>
                          <a:spcPts val="0"/>
                        </a:spcAft>
                      </a:pPr>
                      <a:r>
                        <a:rPr lang="en-AU" sz="1400" dirty="0">
                          <a:effectLst/>
                          <a:latin typeface="Times New Roman"/>
                          <a:ea typeface="Calibri"/>
                        </a:rPr>
                        <a:t>Yes</a:t>
                      </a:r>
                    </a:p>
                  </a:txBody>
                  <a:tcPr marL="68580" marR="68580" marT="0" marB="0" anchor="ctr"/>
                </a:tc>
                <a:tc>
                  <a:txBody>
                    <a:bodyPr/>
                    <a:lstStyle/>
                    <a:p>
                      <a:pPr algn="just">
                        <a:lnSpc>
                          <a:spcPct val="100000"/>
                        </a:lnSpc>
                        <a:spcAft>
                          <a:spcPts val="0"/>
                        </a:spcAft>
                      </a:pPr>
                      <a:r>
                        <a:rPr lang="en-AU" sz="1400" dirty="0" smtClean="0">
                          <a:effectLst/>
                          <a:latin typeface="Times New Roman"/>
                          <a:ea typeface="Calibri"/>
                        </a:rPr>
                        <a:t>Ranged </a:t>
                      </a:r>
                      <a:r>
                        <a:rPr lang="en-AU" sz="1400" dirty="0">
                          <a:effectLst/>
                          <a:latin typeface="Times New Roman"/>
                          <a:ea typeface="Calibri"/>
                        </a:rPr>
                        <a:t>from .69 to .90 for Aboriginal and non-Aboriginal students. </a:t>
                      </a:r>
                    </a:p>
                  </a:txBody>
                  <a:tcPr marL="68580" marR="68580" marT="0" marB="0" anchor="ctr"/>
                </a:tc>
              </a:tr>
              <a:tr h="141799">
                <a:tc>
                  <a:txBody>
                    <a:bodyPr/>
                    <a:lstStyle/>
                    <a:p>
                      <a:pPr>
                        <a:lnSpc>
                          <a:spcPct val="100000"/>
                        </a:lnSpc>
                        <a:spcAft>
                          <a:spcPts val="0"/>
                        </a:spcAft>
                      </a:pPr>
                      <a:r>
                        <a:rPr lang="en-AU" sz="1400">
                          <a:effectLst/>
                          <a:latin typeface="Times New Roman" pitchFamily="18" charset="0"/>
                          <a:ea typeface="Calibri"/>
                          <a:cs typeface="Times New Roman" pitchFamily="18" charset="0"/>
                        </a:rPr>
                        <a:t>Factor Loadings</a:t>
                      </a:r>
                    </a:p>
                  </a:txBody>
                  <a:tcPr marL="68580" marR="68580" marT="0" marB="0" anchor="ctr"/>
                </a:tc>
                <a:tc>
                  <a:txBody>
                    <a:bodyPr/>
                    <a:lstStyle/>
                    <a:p>
                      <a:pPr algn="ctr">
                        <a:lnSpc>
                          <a:spcPct val="100000"/>
                        </a:lnSpc>
                        <a:spcAft>
                          <a:spcPts val="0"/>
                        </a:spcAft>
                      </a:pPr>
                      <a:r>
                        <a:rPr lang="en-AU" sz="1400" dirty="0">
                          <a:effectLst/>
                          <a:latin typeface="Times New Roman" pitchFamily="18" charset="0"/>
                          <a:ea typeface="Calibri"/>
                          <a:cs typeface="Times New Roman" pitchFamily="18" charset="0"/>
                        </a:rPr>
                        <a:t>Loadings &gt; .30</a:t>
                      </a:r>
                    </a:p>
                  </a:txBody>
                  <a:tcPr marL="68580" marR="68580" marT="0" marB="0" anchor="ctr"/>
                </a:tc>
                <a:tc>
                  <a:txBody>
                    <a:bodyPr/>
                    <a:lstStyle/>
                    <a:p>
                      <a:pPr algn="ctr">
                        <a:lnSpc>
                          <a:spcPct val="100000"/>
                        </a:lnSpc>
                        <a:spcAft>
                          <a:spcPts val="0"/>
                        </a:spcAft>
                      </a:pPr>
                      <a:r>
                        <a:rPr lang="en-AU" sz="1400" dirty="0">
                          <a:effectLst/>
                          <a:latin typeface="Times New Roman"/>
                          <a:ea typeface="Calibri"/>
                        </a:rPr>
                        <a:t>Yes</a:t>
                      </a:r>
                    </a:p>
                  </a:txBody>
                  <a:tcPr marL="68580" marR="68580" marT="0" marB="0" anchor="ctr"/>
                </a:tc>
                <a:tc>
                  <a:txBody>
                    <a:bodyPr/>
                    <a:lstStyle/>
                    <a:p>
                      <a:pPr algn="just">
                        <a:lnSpc>
                          <a:spcPct val="100000"/>
                        </a:lnSpc>
                        <a:spcAft>
                          <a:spcPts val="0"/>
                        </a:spcAft>
                      </a:pPr>
                      <a:r>
                        <a:rPr lang="en-AU" sz="1400" dirty="0" smtClean="0">
                          <a:effectLst/>
                          <a:latin typeface="Times New Roman"/>
                          <a:ea typeface="Calibri"/>
                        </a:rPr>
                        <a:t>Ranged </a:t>
                      </a:r>
                      <a:r>
                        <a:rPr lang="en-AU" sz="1400" dirty="0">
                          <a:effectLst/>
                          <a:latin typeface="Times New Roman"/>
                          <a:ea typeface="Calibri"/>
                        </a:rPr>
                        <a:t>from .46 to .85 for all </a:t>
                      </a:r>
                      <a:r>
                        <a:rPr lang="en-AU" sz="1400" dirty="0" smtClean="0">
                          <a:effectLst/>
                          <a:latin typeface="Times New Roman"/>
                          <a:ea typeface="Calibri"/>
                        </a:rPr>
                        <a:t>students</a:t>
                      </a:r>
                      <a:endParaRPr lang="en-AU" sz="1400" dirty="0">
                        <a:effectLst/>
                        <a:latin typeface="Times New Roman"/>
                        <a:ea typeface="Calibri"/>
                      </a:endParaRPr>
                    </a:p>
                  </a:txBody>
                  <a:tcPr marL="68580" marR="68580" marT="0" marB="0" anchor="ctr"/>
                </a:tc>
              </a:tr>
              <a:tr h="283598">
                <a:tc>
                  <a:txBody>
                    <a:bodyPr/>
                    <a:lstStyle/>
                    <a:p>
                      <a:pPr>
                        <a:lnSpc>
                          <a:spcPct val="100000"/>
                        </a:lnSpc>
                        <a:spcAft>
                          <a:spcPts val="0"/>
                        </a:spcAft>
                      </a:pPr>
                      <a:r>
                        <a:rPr lang="en-AU" sz="1400">
                          <a:effectLst/>
                          <a:latin typeface="Times New Roman" pitchFamily="18" charset="0"/>
                          <a:ea typeface="Calibri"/>
                          <a:cs typeface="Times New Roman" pitchFamily="18" charset="0"/>
                        </a:rPr>
                        <a:t>Correlations</a:t>
                      </a:r>
                    </a:p>
                  </a:txBody>
                  <a:tcPr marL="68580" marR="68580" marT="0" marB="0" anchor="ctr"/>
                </a:tc>
                <a:tc>
                  <a:txBody>
                    <a:bodyPr/>
                    <a:lstStyle/>
                    <a:p>
                      <a:pPr algn="ctr">
                        <a:lnSpc>
                          <a:spcPct val="100000"/>
                        </a:lnSpc>
                        <a:spcAft>
                          <a:spcPts val="0"/>
                        </a:spcAft>
                      </a:pPr>
                      <a:r>
                        <a:rPr lang="en-AU" sz="1400" dirty="0">
                          <a:effectLst/>
                          <a:latin typeface="Times New Roman" pitchFamily="18" charset="0"/>
                          <a:ea typeface="Calibri"/>
                          <a:cs typeface="Times New Roman" pitchFamily="18" charset="0"/>
                        </a:rPr>
                        <a:t>Correlations  &lt; .90</a:t>
                      </a:r>
                    </a:p>
                  </a:txBody>
                  <a:tcPr marL="68580" marR="68580" marT="0" marB="0" anchor="ctr"/>
                </a:tc>
                <a:tc>
                  <a:txBody>
                    <a:bodyPr/>
                    <a:lstStyle/>
                    <a:p>
                      <a:pPr algn="ctr">
                        <a:lnSpc>
                          <a:spcPct val="100000"/>
                        </a:lnSpc>
                        <a:spcAft>
                          <a:spcPts val="0"/>
                        </a:spcAft>
                      </a:pPr>
                      <a:r>
                        <a:rPr lang="en-AU" sz="1400" dirty="0">
                          <a:effectLst/>
                          <a:latin typeface="Times New Roman"/>
                          <a:ea typeface="Calibri"/>
                        </a:rPr>
                        <a:t>Yes</a:t>
                      </a:r>
                    </a:p>
                  </a:txBody>
                  <a:tcPr marL="68580" marR="68580" marT="0" marB="0" anchor="ctr"/>
                </a:tc>
                <a:tc>
                  <a:txBody>
                    <a:bodyPr/>
                    <a:lstStyle/>
                    <a:p>
                      <a:pPr algn="just">
                        <a:lnSpc>
                          <a:spcPct val="100000"/>
                        </a:lnSpc>
                        <a:spcAft>
                          <a:spcPts val="0"/>
                        </a:spcAft>
                      </a:pPr>
                      <a:r>
                        <a:rPr lang="en-AU" sz="1400" dirty="0" smtClean="0">
                          <a:effectLst/>
                          <a:latin typeface="Times New Roman"/>
                          <a:ea typeface="Calibri"/>
                        </a:rPr>
                        <a:t>Ranged </a:t>
                      </a:r>
                      <a:r>
                        <a:rPr lang="en-AU" sz="1400" dirty="0">
                          <a:effectLst/>
                          <a:latin typeface="Times New Roman"/>
                          <a:ea typeface="Calibri"/>
                        </a:rPr>
                        <a:t>from .12 to .88 </a:t>
                      </a:r>
                    </a:p>
                  </a:txBody>
                  <a:tcPr marL="68580" marR="68580" marT="0" marB="0" anchor="ctr"/>
                </a:tc>
              </a:tr>
              <a:tr h="141799">
                <a:tc>
                  <a:txBody>
                    <a:bodyPr/>
                    <a:lstStyle/>
                    <a:p>
                      <a:pPr>
                        <a:lnSpc>
                          <a:spcPct val="100000"/>
                        </a:lnSpc>
                        <a:spcAft>
                          <a:spcPts val="0"/>
                        </a:spcAft>
                      </a:pPr>
                      <a:r>
                        <a:rPr lang="en-AU" sz="1400">
                          <a:effectLst/>
                          <a:latin typeface="Times New Roman" pitchFamily="18" charset="0"/>
                          <a:ea typeface="Calibri"/>
                          <a:cs typeface="Times New Roman" pitchFamily="18" charset="0"/>
                        </a:rPr>
                        <a:t>Goodness of Fit</a:t>
                      </a:r>
                    </a:p>
                  </a:txBody>
                  <a:tcPr marL="68580" marR="68580" marT="0" marB="0" anchor="ctr"/>
                </a:tc>
                <a:tc>
                  <a:txBody>
                    <a:bodyPr/>
                    <a:lstStyle/>
                    <a:p>
                      <a:pPr algn="ctr">
                        <a:lnSpc>
                          <a:spcPct val="100000"/>
                        </a:lnSpc>
                        <a:spcAft>
                          <a:spcPts val="0"/>
                        </a:spcAft>
                      </a:pPr>
                      <a:r>
                        <a:rPr lang="en-AU" sz="1400">
                          <a:effectLst/>
                          <a:latin typeface="Times New Roman" pitchFamily="18" charset="0"/>
                          <a:ea typeface="Calibri"/>
                          <a:cs typeface="Times New Roman" pitchFamily="18" charset="0"/>
                        </a:rPr>
                        <a:t>CFI &gt; .90, RMSEA &lt; .10</a:t>
                      </a:r>
                    </a:p>
                  </a:txBody>
                  <a:tcPr marL="68580" marR="68580" marT="0" marB="0" anchor="ctr"/>
                </a:tc>
                <a:tc>
                  <a:txBody>
                    <a:bodyPr/>
                    <a:lstStyle/>
                    <a:p>
                      <a:pPr algn="ctr">
                        <a:lnSpc>
                          <a:spcPct val="100000"/>
                        </a:lnSpc>
                        <a:spcAft>
                          <a:spcPts val="0"/>
                        </a:spcAft>
                      </a:pPr>
                      <a:r>
                        <a:rPr lang="en-AU" sz="1400">
                          <a:effectLst/>
                          <a:latin typeface="Times New Roman"/>
                          <a:ea typeface="Calibri"/>
                        </a:rPr>
                        <a:t>Yes</a:t>
                      </a:r>
                    </a:p>
                  </a:txBody>
                  <a:tcPr marL="68580" marR="68580" marT="0" marB="0" anchor="ctr"/>
                </a:tc>
                <a:tc>
                  <a:txBody>
                    <a:bodyPr/>
                    <a:lstStyle/>
                    <a:p>
                      <a:pPr algn="just">
                        <a:lnSpc>
                          <a:spcPct val="100000"/>
                        </a:lnSpc>
                        <a:spcAft>
                          <a:spcPts val="0"/>
                        </a:spcAft>
                      </a:pPr>
                      <a:r>
                        <a:rPr lang="en-AU" sz="1400" dirty="0">
                          <a:effectLst/>
                          <a:latin typeface="Times New Roman"/>
                          <a:ea typeface="Calibri"/>
                        </a:rPr>
                        <a:t>CFI = .98 and the RMSEA = .03</a:t>
                      </a:r>
                    </a:p>
                  </a:txBody>
                  <a:tcPr marL="68580" marR="68580" marT="0" marB="0" anchor="ctr"/>
                </a:tc>
              </a:tr>
              <a:tr h="322876">
                <a:tc>
                  <a:txBody>
                    <a:bodyPr/>
                    <a:lstStyle/>
                    <a:p>
                      <a:pPr>
                        <a:lnSpc>
                          <a:spcPct val="100000"/>
                        </a:lnSpc>
                        <a:spcAft>
                          <a:spcPts val="0"/>
                        </a:spcAft>
                      </a:pPr>
                      <a:r>
                        <a:rPr lang="en-AU" sz="1400">
                          <a:effectLst/>
                          <a:latin typeface="Times New Roman" pitchFamily="18" charset="0"/>
                          <a:ea typeface="Calibri"/>
                          <a:cs typeface="Times New Roman" pitchFamily="18" charset="0"/>
                        </a:rPr>
                        <a:t>Invariance</a:t>
                      </a:r>
                    </a:p>
                  </a:txBody>
                  <a:tcPr marL="68580" marR="68580" marT="0" marB="0" anchor="ctr"/>
                </a:tc>
                <a:tc>
                  <a:txBody>
                    <a:bodyPr/>
                    <a:lstStyle/>
                    <a:p>
                      <a:pPr algn="ctr">
                        <a:lnSpc>
                          <a:spcPct val="100000"/>
                        </a:lnSpc>
                        <a:spcAft>
                          <a:spcPts val="0"/>
                        </a:spcAft>
                      </a:pPr>
                      <a:r>
                        <a:rPr lang="en-AU" sz="1400">
                          <a:effectLst/>
                          <a:latin typeface="Times New Roman" pitchFamily="18" charset="0"/>
                          <a:ea typeface="Calibri"/>
                          <a:cs typeface="Times New Roman" pitchFamily="18" charset="0"/>
                        </a:rPr>
                        <a:t>CFI change &lt; .01</a:t>
                      </a:r>
                    </a:p>
                  </a:txBody>
                  <a:tcPr marL="68580" marR="68580" marT="0" marB="0" anchor="ctr"/>
                </a:tc>
                <a:tc>
                  <a:txBody>
                    <a:bodyPr/>
                    <a:lstStyle/>
                    <a:p>
                      <a:pPr algn="ctr">
                        <a:lnSpc>
                          <a:spcPct val="100000"/>
                        </a:lnSpc>
                        <a:spcAft>
                          <a:spcPts val="0"/>
                        </a:spcAft>
                      </a:pPr>
                      <a:r>
                        <a:rPr lang="en-AU" sz="1400">
                          <a:effectLst/>
                          <a:latin typeface="Times New Roman"/>
                          <a:ea typeface="Calibri"/>
                        </a:rPr>
                        <a:t>Yes</a:t>
                      </a:r>
                    </a:p>
                  </a:txBody>
                  <a:tcPr marL="68580" marR="68580" marT="0" marB="0" anchor="ctr"/>
                </a:tc>
                <a:tc>
                  <a:txBody>
                    <a:bodyPr/>
                    <a:lstStyle/>
                    <a:p>
                      <a:pPr algn="just">
                        <a:lnSpc>
                          <a:spcPct val="100000"/>
                        </a:lnSpc>
                        <a:spcAft>
                          <a:spcPts val="0"/>
                        </a:spcAft>
                      </a:pPr>
                      <a:r>
                        <a:rPr lang="en-AU" sz="1400" dirty="0" smtClean="0">
                          <a:effectLst/>
                          <a:latin typeface="Times New Roman" pitchFamily="18" charset="0"/>
                          <a:ea typeface="Calibri"/>
                          <a:cs typeface="Times New Roman" pitchFamily="18" charset="0"/>
                        </a:rPr>
                        <a:t>All invariance assumptions met </a:t>
                      </a:r>
                      <a:r>
                        <a:rPr lang="en-AU" sz="1400" baseline="0" dirty="0" smtClean="0">
                          <a:effectLst/>
                          <a:latin typeface="Times New Roman" pitchFamily="18" charset="0"/>
                          <a:cs typeface="Times New Roman" pitchFamily="18" charset="0"/>
                        </a:rPr>
                        <a:t>(</a:t>
                      </a:r>
                      <a:r>
                        <a:rPr lang="en-AU" sz="1400" dirty="0" smtClean="0">
                          <a:effectLst/>
                          <a:latin typeface="Times New Roman" pitchFamily="18" charset="0"/>
                          <a:cs typeface="Times New Roman" pitchFamily="18" charset="0"/>
                        </a:rPr>
                        <a:t>.002 change). </a:t>
                      </a:r>
                      <a:endParaRPr lang="en-AU" sz="1400"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11" name="Rectangle 10"/>
          <p:cNvSpPr/>
          <p:nvPr/>
        </p:nvSpPr>
        <p:spPr>
          <a:xfrm>
            <a:off x="6044594" y="3166069"/>
            <a:ext cx="3067595" cy="3293209"/>
          </a:xfrm>
          <a:prstGeom prst="rect">
            <a:avLst/>
          </a:prstGeom>
          <a:solidFill>
            <a:schemeClr val="tx2">
              <a:lumMod val="20000"/>
              <a:lumOff val="80000"/>
            </a:schemeClr>
          </a:solidFill>
        </p:spPr>
        <p:txBody>
          <a:bodyPr wrap="square">
            <a:spAutoFit/>
          </a:bodyPr>
          <a:lstStyle/>
          <a:p>
            <a:pPr>
              <a:buFont typeface="Arial" pitchFamily="34" charset="0"/>
              <a:buChar char="•"/>
            </a:pPr>
            <a:r>
              <a:rPr lang="en-AU" sz="1600" dirty="0">
                <a:cs typeface="Times New Roman" pitchFamily="18" charset="0"/>
              </a:rPr>
              <a:t>Mean scores across three time waves.</a:t>
            </a:r>
          </a:p>
          <a:p>
            <a:pPr>
              <a:buFont typeface="Arial" pitchFamily="34" charset="0"/>
              <a:buChar char="•"/>
            </a:pPr>
            <a:r>
              <a:rPr lang="en-AU" sz="1600" dirty="0">
                <a:cs typeface="Times New Roman" pitchFamily="18" charset="0"/>
              </a:rPr>
              <a:t>All </a:t>
            </a:r>
            <a:r>
              <a:rPr lang="en-AU" sz="1600" dirty="0" smtClean="0">
                <a:cs typeface="Times New Roman" pitchFamily="18" charset="0"/>
              </a:rPr>
              <a:t>Aboriginal students </a:t>
            </a:r>
            <a:r>
              <a:rPr lang="en-AU" sz="1600" dirty="0">
                <a:cs typeface="Times New Roman" pitchFamily="18" charset="0"/>
              </a:rPr>
              <a:t>held positive </a:t>
            </a:r>
            <a:r>
              <a:rPr lang="en-AU" sz="1600" dirty="0" smtClean="0">
                <a:cs typeface="Times New Roman" pitchFamily="18" charset="0"/>
              </a:rPr>
              <a:t>scores</a:t>
            </a:r>
          </a:p>
          <a:p>
            <a:pPr>
              <a:buFont typeface="Arial" pitchFamily="34" charset="0"/>
              <a:buChar char="•"/>
            </a:pPr>
            <a:r>
              <a:rPr lang="en-AU" sz="1600" dirty="0">
                <a:cs typeface="Times New Roman" pitchFamily="18" charset="0"/>
              </a:rPr>
              <a:t>Evidence suggested that Aboriginal students held higher mean scores for </a:t>
            </a:r>
            <a:r>
              <a:rPr lang="en-AU" sz="1600" i="1" dirty="0">
                <a:cs typeface="Times New Roman" pitchFamily="18" charset="0"/>
              </a:rPr>
              <a:t>Community Involvement, Cultural Knowledge, Inclusive Perceptions, Cultural Diversity, and Strength of Identity</a:t>
            </a:r>
            <a:r>
              <a:rPr lang="en-AU" sz="1600" dirty="0">
                <a:cs typeface="Times New Roman" pitchFamily="18" charset="0"/>
              </a:rPr>
              <a:t>, </a:t>
            </a:r>
            <a:r>
              <a:rPr lang="en-AU" sz="1600" dirty="0" smtClean="0">
                <a:cs typeface="Times New Roman" pitchFamily="18" charset="0"/>
              </a:rPr>
              <a:t>whereas </a:t>
            </a:r>
            <a:r>
              <a:rPr lang="en-AU" sz="1600" dirty="0">
                <a:cs typeface="Times New Roman" pitchFamily="18" charset="0"/>
              </a:rPr>
              <a:t>non-Aboriginal students held higher scores for </a:t>
            </a:r>
            <a:r>
              <a:rPr lang="en-AU" sz="1600" i="1" dirty="0">
                <a:cs typeface="Times New Roman" pitchFamily="18" charset="0"/>
              </a:rPr>
              <a:t>Family/Community</a:t>
            </a:r>
            <a:r>
              <a:rPr lang="en-AU" sz="1600" dirty="0">
                <a:cs typeface="Times New Roman" pitchFamily="18" charset="0"/>
              </a:rPr>
              <a:t> relations </a:t>
            </a: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1" y="4072063"/>
            <a:ext cx="3002745" cy="19842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1798" y="4072061"/>
            <a:ext cx="3094852" cy="19842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1484762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7091108" cy="1077218"/>
          </a:xfrm>
          <a:prstGeom prst="rect">
            <a:avLst/>
          </a:prstGeom>
        </p:spPr>
        <p:txBody>
          <a:bodyPr wrap="square">
            <a:spAutoFit/>
          </a:bodyPr>
          <a:lstStyle/>
          <a:p>
            <a:pPr algn="ctr">
              <a:spcBef>
                <a:spcPts val="700"/>
              </a:spcBef>
              <a:buClr>
                <a:schemeClr val="accent2"/>
              </a:buClr>
              <a:buSzPct val="60000"/>
            </a:pPr>
            <a:r>
              <a:rPr lang="en-AU" sz="3200" b="1" dirty="0" smtClean="0">
                <a:solidFill>
                  <a:srgbClr val="0066FF"/>
                </a:solidFill>
                <a:effectLst>
                  <a:outerShdw blurRad="38100" dist="38100" dir="2700000" algn="tl">
                    <a:srgbClr val="000000">
                      <a:alpha val="43137"/>
                    </a:srgbClr>
                  </a:outerShdw>
                </a:effectLst>
                <a:cs typeface="Times New Roman" pitchFamily="18" charset="0"/>
              </a:rPr>
              <a:t>Relations </a:t>
            </a:r>
            <a:r>
              <a:rPr lang="en-AU" sz="3200" b="1" dirty="0">
                <a:solidFill>
                  <a:srgbClr val="0066FF"/>
                </a:solidFill>
                <a:effectLst>
                  <a:outerShdw blurRad="38100" dist="38100" dir="2700000" algn="tl">
                    <a:srgbClr val="000000">
                      <a:alpha val="43137"/>
                    </a:srgbClr>
                  </a:outerShdw>
                </a:effectLst>
                <a:cs typeface="Times New Roman" pitchFamily="18" charset="0"/>
              </a:rPr>
              <a:t>to Engagement and Achievement</a:t>
            </a:r>
          </a:p>
        </p:txBody>
      </p:sp>
      <p:sp>
        <p:nvSpPr>
          <p:cNvPr id="3" name="Rectangle 2"/>
          <p:cNvSpPr/>
          <p:nvPr/>
        </p:nvSpPr>
        <p:spPr>
          <a:xfrm>
            <a:off x="5506932" y="1425098"/>
            <a:ext cx="3637068" cy="4431983"/>
          </a:xfrm>
          <a:prstGeom prst="rect">
            <a:avLst/>
          </a:prstGeom>
          <a:solidFill>
            <a:schemeClr val="tx2">
              <a:lumMod val="20000"/>
              <a:lumOff val="80000"/>
            </a:schemeClr>
          </a:solidFill>
        </p:spPr>
        <p:txBody>
          <a:bodyPr wrap="square">
            <a:spAutoFit/>
          </a:bodyPr>
          <a:lstStyle/>
          <a:p>
            <a:pPr marL="285750" indent="-285750">
              <a:spcAft>
                <a:spcPts val="1200"/>
              </a:spcAft>
              <a:buFont typeface="Arial" pitchFamily="34" charset="0"/>
              <a:buChar char="•"/>
            </a:pPr>
            <a:r>
              <a:rPr lang="en-AU" dirty="0" smtClean="0"/>
              <a:t>Aggregate correlations across </a:t>
            </a:r>
            <a:r>
              <a:rPr lang="en-AU" dirty="0"/>
              <a:t>three </a:t>
            </a:r>
            <a:r>
              <a:rPr lang="en-AU" dirty="0" smtClean="0"/>
              <a:t>time-waves for </a:t>
            </a:r>
            <a:r>
              <a:rPr lang="en-AU" dirty="0"/>
              <a:t>Aboriginal and non-Aboriginal students. </a:t>
            </a:r>
            <a:endParaRPr lang="en-AU" dirty="0" smtClean="0"/>
          </a:p>
          <a:p>
            <a:pPr marL="285750" indent="-285750">
              <a:spcAft>
                <a:spcPts val="1200"/>
              </a:spcAft>
              <a:buFont typeface="Arial" pitchFamily="34" charset="0"/>
              <a:buChar char="•"/>
            </a:pPr>
            <a:r>
              <a:rPr lang="en-AU" dirty="0" smtClean="0"/>
              <a:t>For </a:t>
            </a:r>
            <a:r>
              <a:rPr lang="en-AU" dirty="0"/>
              <a:t>both </a:t>
            </a:r>
            <a:r>
              <a:rPr lang="en-AU" dirty="0" smtClean="0"/>
              <a:t>student groups, most of the Cultural Education factors were positively </a:t>
            </a:r>
            <a:r>
              <a:rPr lang="en-AU" dirty="0"/>
              <a:t>related to higher levels of classroom </a:t>
            </a:r>
            <a:r>
              <a:rPr lang="en-AU" dirty="0" smtClean="0"/>
              <a:t>participation and </a:t>
            </a:r>
            <a:r>
              <a:rPr lang="en-AU" dirty="0"/>
              <a:t>school </a:t>
            </a:r>
            <a:r>
              <a:rPr lang="en-AU" dirty="0" smtClean="0"/>
              <a:t>enjoyment.  </a:t>
            </a:r>
          </a:p>
          <a:p>
            <a:pPr marL="285750" indent="-285750">
              <a:spcAft>
                <a:spcPts val="1200"/>
              </a:spcAft>
              <a:buFont typeface="Arial" pitchFamily="34" charset="0"/>
              <a:buChar char="•"/>
            </a:pPr>
            <a:r>
              <a:rPr lang="en-AU" dirty="0" smtClean="0"/>
              <a:t>Most were negatively </a:t>
            </a:r>
            <a:r>
              <a:rPr lang="en-AU" dirty="0"/>
              <a:t>related to increased </a:t>
            </a:r>
            <a:r>
              <a:rPr lang="en-AU" dirty="0" smtClean="0"/>
              <a:t>patterns of </a:t>
            </a:r>
            <a:r>
              <a:rPr lang="en-AU" dirty="0"/>
              <a:t>truancy.  </a:t>
            </a:r>
            <a:endParaRPr lang="en-AU" dirty="0" smtClean="0"/>
          </a:p>
          <a:p>
            <a:pPr marL="285750" indent="-285750">
              <a:spcAft>
                <a:spcPts val="1200"/>
              </a:spcAft>
              <a:buFont typeface="Arial" pitchFamily="34" charset="0"/>
              <a:buChar char="•"/>
            </a:pPr>
            <a:r>
              <a:rPr lang="en-AU" dirty="0" smtClean="0"/>
              <a:t>Evidence for null and some negative relations with achievement outcomes. </a:t>
            </a:r>
            <a:endParaRPr lang="en-AU"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40" y="1193850"/>
            <a:ext cx="5218247" cy="48944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45703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964" y="1402711"/>
            <a:ext cx="8568952" cy="5232202"/>
          </a:xfrm>
          <a:prstGeom prst="rect">
            <a:avLst/>
          </a:prstGeom>
          <a:solidFill>
            <a:schemeClr val="tx2">
              <a:lumMod val="20000"/>
              <a:lumOff val="80000"/>
            </a:schemeClr>
          </a:solidFill>
        </p:spPr>
        <p:txBody>
          <a:bodyPr wrap="square">
            <a:spAutoFit/>
          </a:bodyPr>
          <a:lstStyle/>
          <a:p>
            <a:pPr algn="ctr"/>
            <a:endParaRPr lang="en-AU" sz="800" b="1" dirty="0" smtClean="0">
              <a:latin typeface="Times New Roman" pitchFamily="18" charset="0"/>
              <a:cs typeface="Times New Roman" pitchFamily="18" charset="0"/>
            </a:endParaRPr>
          </a:p>
          <a:p>
            <a:pPr marL="72000"/>
            <a:r>
              <a:rPr lang="en-AU" dirty="0" smtClean="0">
                <a:cs typeface="Times New Roman" pitchFamily="18" charset="0"/>
              </a:rPr>
              <a:t>Across all four schools, one </a:t>
            </a:r>
            <a:r>
              <a:rPr lang="en-AU" dirty="0">
                <a:cs typeface="Times New Roman" pitchFamily="18" charset="0"/>
              </a:rPr>
              <a:t>of the strongest themes to emerge centred around </a:t>
            </a:r>
            <a:r>
              <a:rPr lang="en-AU" dirty="0" smtClean="0">
                <a:cs typeface="Times New Roman" pitchFamily="18" charset="0"/>
              </a:rPr>
              <a:t>strategies capturing the value of cultural learnings and support, </a:t>
            </a:r>
            <a:r>
              <a:rPr lang="en-AU" dirty="0">
                <a:cs typeface="Times New Roman" pitchFamily="18" charset="0"/>
              </a:rPr>
              <a:t>and involvement of the local community</a:t>
            </a:r>
            <a:r>
              <a:rPr lang="en-AU" sz="1000" dirty="0">
                <a:cs typeface="Times New Roman" pitchFamily="18" charset="0"/>
              </a:rPr>
              <a:t>: </a:t>
            </a:r>
          </a:p>
          <a:p>
            <a:pPr marL="72000"/>
            <a:r>
              <a:rPr lang="en-AU" sz="1000" dirty="0">
                <a:cs typeface="Times New Roman" pitchFamily="18" charset="0"/>
              </a:rPr>
              <a:t> </a:t>
            </a:r>
          </a:p>
          <a:p>
            <a:pPr marL="72000"/>
            <a:r>
              <a:rPr lang="en-AU" i="1" dirty="0">
                <a:cs typeface="Times New Roman" pitchFamily="18" charset="0"/>
              </a:rPr>
              <a:t>I think one of the remarkable things about the Aboriginal community is that they want our school to teach the children, so that they’re equipped for this modern world and can keep their cultural learnings too (Principal  – School 4) .</a:t>
            </a:r>
            <a:endParaRPr lang="en-AU" dirty="0">
              <a:cs typeface="Times New Roman" pitchFamily="18" charset="0"/>
            </a:endParaRPr>
          </a:p>
          <a:p>
            <a:pPr marL="72000"/>
            <a:r>
              <a:rPr lang="en-AU" dirty="0">
                <a:cs typeface="Times New Roman" pitchFamily="18" charset="0"/>
              </a:rPr>
              <a:t>  </a:t>
            </a:r>
          </a:p>
          <a:p>
            <a:pPr marL="72000"/>
            <a:r>
              <a:rPr lang="en-AU" i="1" dirty="0">
                <a:cs typeface="Times New Roman" pitchFamily="18" charset="0"/>
              </a:rPr>
              <a:t>Link and Learn. It’s Aboriginal role models … </a:t>
            </a:r>
            <a:r>
              <a:rPr lang="en-AU" i="1" dirty="0" smtClean="0">
                <a:cs typeface="Times New Roman" pitchFamily="18" charset="0"/>
              </a:rPr>
              <a:t>talking to the kids about their job, and how they used literacy and numeracy in their job. They’re </a:t>
            </a:r>
            <a:r>
              <a:rPr lang="en-AU" i="1" dirty="0">
                <a:cs typeface="Times New Roman" pitchFamily="18" charset="0"/>
              </a:rPr>
              <a:t>Aboriginal people working in the community, some of our Elders just come in and talk about their life, and their dreaming stories … </a:t>
            </a:r>
            <a:r>
              <a:rPr lang="en-AU" i="1" dirty="0" smtClean="0">
                <a:cs typeface="Times New Roman" pitchFamily="18" charset="0"/>
              </a:rPr>
              <a:t>[</a:t>
            </a:r>
            <a:r>
              <a:rPr lang="en-AU" i="1" dirty="0">
                <a:cs typeface="Times New Roman" pitchFamily="18" charset="0"/>
              </a:rPr>
              <a:t>Teacher – School 3].</a:t>
            </a:r>
          </a:p>
          <a:p>
            <a:pPr marL="72000"/>
            <a:r>
              <a:rPr lang="en-AU" dirty="0">
                <a:cs typeface="Times New Roman" pitchFamily="18" charset="0"/>
              </a:rPr>
              <a:t> </a:t>
            </a:r>
          </a:p>
          <a:p>
            <a:pPr marL="72000"/>
            <a:r>
              <a:rPr lang="en-AU" dirty="0">
                <a:cs typeface="Times New Roman" pitchFamily="18" charset="0"/>
              </a:rPr>
              <a:t>Most promising about these findings </a:t>
            </a:r>
            <a:r>
              <a:rPr lang="en-AU" dirty="0" smtClean="0">
                <a:cs typeface="Times New Roman" pitchFamily="18" charset="0"/>
              </a:rPr>
              <a:t>was that across </a:t>
            </a:r>
            <a:r>
              <a:rPr lang="en-AU" dirty="0">
                <a:cs typeface="Times New Roman" pitchFamily="18" charset="0"/>
              </a:rPr>
              <a:t>all four </a:t>
            </a:r>
            <a:r>
              <a:rPr lang="en-AU" dirty="0" smtClean="0">
                <a:cs typeface="Times New Roman" pitchFamily="18" charset="0"/>
              </a:rPr>
              <a:t>schools, Aboriginal students were proud and confident about their culture within the classroom:</a:t>
            </a:r>
            <a:endParaRPr lang="en-AU" sz="1000" dirty="0">
              <a:cs typeface="Times New Roman" pitchFamily="18" charset="0"/>
            </a:endParaRPr>
          </a:p>
          <a:p>
            <a:pPr marL="72000"/>
            <a:r>
              <a:rPr lang="en-AU" sz="1000" dirty="0">
                <a:cs typeface="Times New Roman" pitchFamily="18" charset="0"/>
              </a:rPr>
              <a:t> </a:t>
            </a:r>
          </a:p>
          <a:p>
            <a:pPr marL="72000"/>
            <a:r>
              <a:rPr lang="en-AU" i="1" dirty="0">
                <a:cs typeface="Times New Roman" pitchFamily="18" charset="0"/>
              </a:rPr>
              <a:t>It makes us feel confident after we’ve just done something that’s just on our ancestors and I feel good … it makes you feel good that you can share it with non-Aboriginal people and show them the way the old people used to do it (student – School 1</a:t>
            </a:r>
            <a:r>
              <a:rPr lang="en-AU" i="1" dirty="0" smtClean="0">
                <a:cs typeface="Times New Roman" pitchFamily="18" charset="0"/>
              </a:rPr>
              <a:t>).</a:t>
            </a:r>
            <a:endParaRPr lang="en-AU" dirty="0" smtClean="0">
              <a:cs typeface="Times New Roman" pitchFamily="18" charset="0"/>
            </a:endParaRPr>
          </a:p>
        </p:txBody>
      </p:sp>
      <p:sp>
        <p:nvSpPr>
          <p:cNvPr id="3" name="Rectangle 2"/>
          <p:cNvSpPr/>
          <p:nvPr/>
        </p:nvSpPr>
        <p:spPr>
          <a:xfrm>
            <a:off x="179512" y="188640"/>
            <a:ext cx="6830491" cy="1200329"/>
          </a:xfrm>
          <a:prstGeom prst="rect">
            <a:avLst/>
          </a:prstGeom>
        </p:spPr>
        <p:txBody>
          <a:bodyPr wrap="square">
            <a:spAutoFit/>
          </a:bodyPr>
          <a:lstStyle/>
          <a:p>
            <a:pPr algn="ctr">
              <a:spcBef>
                <a:spcPts val="700"/>
              </a:spcBef>
              <a:buClr>
                <a:schemeClr val="accent2"/>
              </a:buClr>
              <a:buSzPct val="60000"/>
            </a:pPr>
            <a:r>
              <a:rPr lang="en-AU" sz="3600" b="1" dirty="0">
                <a:solidFill>
                  <a:srgbClr val="0066FF"/>
                </a:solidFill>
                <a:effectLst>
                  <a:outerShdw blurRad="38100" dist="38100" dir="2700000" algn="tl">
                    <a:srgbClr val="000000">
                      <a:alpha val="43137"/>
                    </a:srgbClr>
                  </a:outerShdw>
                </a:effectLst>
                <a:cs typeface="Times New Roman" pitchFamily="18" charset="0"/>
              </a:rPr>
              <a:t>Teacher and Student Voices for Cultural Education</a:t>
            </a:r>
          </a:p>
        </p:txBody>
      </p:sp>
    </p:spTree>
    <p:custDataLst>
      <p:tags r:id="rId1"/>
    </p:custDataLst>
    <p:extLst>
      <p:ext uri="{BB962C8B-B14F-4D97-AF65-F5344CB8AC3E}">
        <p14:creationId xmlns:p14="http://schemas.microsoft.com/office/powerpoint/2010/main" xmlns="" val="1710569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3"/>
            <a:ext cx="6552728" cy="769441"/>
          </a:xfrm>
          <a:prstGeom prst="rect">
            <a:avLst/>
          </a:prstGeom>
        </p:spPr>
        <p:txBody>
          <a:bodyPr wrap="square">
            <a:spAutoFit/>
          </a:bodyPr>
          <a:lstStyle/>
          <a:p>
            <a:pPr algn="ctr">
              <a:spcBef>
                <a:spcPts val="700"/>
              </a:spcBef>
              <a:buClr>
                <a:schemeClr val="accent2"/>
              </a:buClr>
              <a:buSzPct val="60000"/>
            </a:pPr>
            <a:r>
              <a:rPr lang="en-AU" sz="4400" b="1" dirty="0">
                <a:solidFill>
                  <a:srgbClr val="0066FF"/>
                </a:solidFill>
                <a:effectLst>
                  <a:outerShdw blurRad="38100" dist="38100" dir="2700000" algn="tl">
                    <a:srgbClr val="000000">
                      <a:alpha val="43137"/>
                    </a:srgbClr>
                  </a:outerShdw>
                </a:effectLst>
                <a:cs typeface="Times New Roman" pitchFamily="18" charset="0"/>
              </a:rPr>
              <a:t>Causal Ordering </a:t>
            </a:r>
          </a:p>
        </p:txBody>
      </p:sp>
      <p:sp>
        <p:nvSpPr>
          <p:cNvPr id="3" name="Rectangle 2"/>
          <p:cNvSpPr/>
          <p:nvPr/>
        </p:nvSpPr>
        <p:spPr>
          <a:xfrm>
            <a:off x="-9749" y="1340768"/>
            <a:ext cx="9108504" cy="1754326"/>
          </a:xfrm>
          <a:prstGeom prst="rect">
            <a:avLst/>
          </a:prstGeom>
        </p:spPr>
        <p:txBody>
          <a:bodyPr wrap="square">
            <a:spAutoFit/>
          </a:bodyPr>
          <a:lstStyle/>
          <a:p>
            <a:pPr marL="285750" indent="-285750">
              <a:buFont typeface="Arial" pitchFamily="34" charset="0"/>
              <a:buChar char="•"/>
            </a:pPr>
            <a:r>
              <a:rPr lang="en-AU" dirty="0">
                <a:latin typeface="Times New Roman" pitchFamily="18" charset="0"/>
                <a:cs typeface="Times New Roman" pitchFamily="18" charset="0"/>
              </a:rPr>
              <a:t>Although </a:t>
            </a:r>
            <a:r>
              <a:rPr lang="en-AU" dirty="0" smtClean="0">
                <a:latin typeface="Times New Roman" pitchFamily="18" charset="0"/>
                <a:cs typeface="Times New Roman" pitchFamily="18" charset="0"/>
              </a:rPr>
              <a:t>correlational </a:t>
            </a:r>
            <a:r>
              <a:rPr lang="en-AU" dirty="0">
                <a:latin typeface="Times New Roman" pitchFamily="18" charset="0"/>
                <a:cs typeface="Times New Roman" pitchFamily="18" charset="0"/>
              </a:rPr>
              <a:t>results may provide insights as to the degree the </a:t>
            </a:r>
            <a:r>
              <a:rPr lang="en-AU" dirty="0" smtClean="0">
                <a:latin typeface="Times New Roman" pitchFamily="18" charset="0"/>
                <a:cs typeface="Times New Roman" pitchFamily="18" charset="0"/>
              </a:rPr>
              <a:t>predictors (e.g., Teaching Strategies) may </a:t>
            </a:r>
            <a:r>
              <a:rPr lang="en-AU" dirty="0">
                <a:latin typeface="Times New Roman" pitchFamily="18" charset="0"/>
                <a:cs typeface="Times New Roman" pitchFamily="18" charset="0"/>
              </a:rPr>
              <a:t>be </a:t>
            </a:r>
            <a:r>
              <a:rPr lang="en-AU" i="1" dirty="0">
                <a:latin typeface="Times New Roman" pitchFamily="18" charset="0"/>
                <a:cs typeface="Times New Roman" pitchFamily="18" charset="0"/>
              </a:rPr>
              <a:t>associated</a:t>
            </a:r>
            <a:r>
              <a:rPr lang="en-AU" dirty="0">
                <a:latin typeface="Times New Roman" pitchFamily="18" charset="0"/>
                <a:cs typeface="Times New Roman" pitchFamily="18" charset="0"/>
              </a:rPr>
              <a:t> with both the objective and subjective schooling outcomes, little can be said as to </a:t>
            </a:r>
            <a:r>
              <a:rPr lang="en-AU" dirty="0" smtClean="0">
                <a:latin typeface="Times New Roman" pitchFamily="18" charset="0"/>
                <a:cs typeface="Times New Roman" pitchFamily="18" charset="0"/>
              </a:rPr>
              <a:t>whether predictors </a:t>
            </a:r>
            <a:r>
              <a:rPr lang="en-AU" dirty="0">
                <a:latin typeface="Times New Roman" pitchFamily="18" charset="0"/>
                <a:cs typeface="Times New Roman" pitchFamily="18" charset="0"/>
              </a:rPr>
              <a:t>actually predict the outcomes, or do higher levels of the outcomes predict a greater likelihood of </a:t>
            </a:r>
            <a:r>
              <a:rPr lang="en-AU" dirty="0" smtClean="0">
                <a:latin typeface="Times New Roman" pitchFamily="18" charset="0"/>
                <a:cs typeface="Times New Roman" pitchFamily="18" charset="0"/>
              </a:rPr>
              <a:t>perceiving the </a:t>
            </a:r>
            <a:r>
              <a:rPr lang="en-AU" dirty="0">
                <a:latin typeface="Times New Roman" pitchFamily="18" charset="0"/>
                <a:cs typeface="Times New Roman" pitchFamily="18" charset="0"/>
              </a:rPr>
              <a:t>predictor itself. </a:t>
            </a:r>
            <a:endParaRPr lang="en-AU" dirty="0" smtClean="0">
              <a:latin typeface="Times New Roman" pitchFamily="18" charset="0"/>
              <a:cs typeface="Times New Roman" pitchFamily="18" charset="0"/>
            </a:endParaRPr>
          </a:p>
          <a:p>
            <a:pPr marL="285750" indent="-285750">
              <a:buFont typeface="Arial" pitchFamily="34" charset="0"/>
              <a:buChar char="•"/>
            </a:pPr>
            <a:r>
              <a:rPr lang="en-AU" dirty="0" smtClean="0">
                <a:latin typeface="Times New Roman" pitchFamily="18" charset="0"/>
                <a:cs typeface="Times New Roman" pitchFamily="18" charset="0"/>
              </a:rPr>
              <a:t>To </a:t>
            </a:r>
            <a:r>
              <a:rPr lang="en-AU" dirty="0">
                <a:latin typeface="Times New Roman" pitchFamily="18" charset="0"/>
                <a:cs typeface="Times New Roman" pitchFamily="18" charset="0"/>
              </a:rPr>
              <a:t>answer this question, a SEM causal ordering and reciprocal effects approach was taken (see Marsh, Byrne, &amp; Yeung, 1999</a:t>
            </a:r>
            <a:r>
              <a:rPr lang="en-AU" dirty="0" smtClean="0">
                <a:latin typeface="Times New Roman" pitchFamily="18" charset="0"/>
                <a:cs typeface="Times New Roman" pitchFamily="18" charset="0"/>
              </a:rPr>
              <a:t>). </a:t>
            </a:r>
            <a:endParaRPr lang="en-AU" dirty="0">
              <a:latin typeface="Times New Roman" pitchFamily="18" charset="0"/>
              <a:cs typeface="Times New Roman" pitchFamily="18" charset="0"/>
            </a:endParaRPr>
          </a:p>
        </p:txBody>
      </p:sp>
      <p:pic>
        <p:nvPicPr>
          <p:cNvPr id="17448" name="Picture 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3095094"/>
            <a:ext cx="6408712" cy="2586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4021189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6696744" cy="1077218"/>
          </a:xfrm>
          <a:prstGeom prst="rect">
            <a:avLst/>
          </a:prstGeom>
        </p:spPr>
        <p:txBody>
          <a:bodyPr wrap="square">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Causal Ordering for Classroom Participation</a:t>
            </a:r>
          </a:p>
        </p:txBody>
      </p:sp>
      <p:sp>
        <p:nvSpPr>
          <p:cNvPr id="3" name="Rectangle 2"/>
          <p:cNvSpPr/>
          <p:nvPr/>
        </p:nvSpPr>
        <p:spPr>
          <a:xfrm>
            <a:off x="-36512" y="1359674"/>
            <a:ext cx="9180512" cy="646331"/>
          </a:xfrm>
          <a:prstGeom prst="rect">
            <a:avLst/>
          </a:prstGeom>
        </p:spPr>
        <p:txBody>
          <a:bodyPr wrap="square">
            <a:spAutoFit/>
          </a:bodyPr>
          <a:lstStyle/>
          <a:p>
            <a:pPr marL="285750" indent="-285750">
              <a:buFont typeface="Arial" pitchFamily="34" charset="0"/>
              <a:buChar char="•"/>
            </a:pPr>
            <a:r>
              <a:rPr lang="en-AU" dirty="0" smtClean="0">
                <a:latin typeface="Times New Roman" pitchFamily="18" charset="0"/>
                <a:cs typeface="Times New Roman" pitchFamily="18" charset="0"/>
              </a:rPr>
              <a:t>Identifies significant causal effects </a:t>
            </a:r>
            <a:r>
              <a:rPr lang="en-AU" dirty="0">
                <a:latin typeface="Times New Roman" pitchFamily="18" charset="0"/>
                <a:cs typeface="Times New Roman" pitchFamily="18" charset="0"/>
              </a:rPr>
              <a:t>in </a:t>
            </a:r>
            <a:r>
              <a:rPr lang="en-AU" i="1" dirty="0" smtClean="0">
                <a:latin typeface="Times New Roman" pitchFamily="18" charset="0"/>
                <a:cs typeface="Times New Roman" pitchFamily="18" charset="0"/>
              </a:rPr>
              <a:t>increased</a:t>
            </a:r>
            <a:r>
              <a:rPr lang="en-AU" dirty="0" smtClean="0">
                <a:latin typeface="Times New Roman" pitchFamily="18" charset="0"/>
                <a:cs typeface="Times New Roman" pitchFamily="18" charset="0"/>
              </a:rPr>
              <a:t> levels </a:t>
            </a:r>
            <a:r>
              <a:rPr lang="en-AU" dirty="0">
                <a:latin typeface="Times New Roman" pitchFamily="18" charset="0"/>
                <a:cs typeface="Times New Roman" pitchFamily="18" charset="0"/>
              </a:rPr>
              <a:t>of </a:t>
            </a:r>
            <a:r>
              <a:rPr lang="en-AU" i="1" dirty="0" smtClean="0">
                <a:latin typeface="Times New Roman" pitchFamily="18" charset="0"/>
                <a:cs typeface="Times New Roman" pitchFamily="18" charset="0"/>
              </a:rPr>
              <a:t>Classroom Participation. </a:t>
            </a:r>
          </a:p>
          <a:p>
            <a:pPr marL="285750" indent="-285750">
              <a:buFont typeface="Arial" pitchFamily="34" charset="0"/>
              <a:buChar char="•"/>
            </a:pPr>
            <a:r>
              <a:rPr lang="en-AU" dirty="0" smtClean="0">
                <a:latin typeface="Times New Roman" pitchFamily="18" charset="0"/>
                <a:cs typeface="Times New Roman" pitchFamily="18" charset="0"/>
              </a:rPr>
              <a:t>12 </a:t>
            </a:r>
            <a:r>
              <a:rPr lang="en-AU" dirty="0">
                <a:latin typeface="Times New Roman" pitchFamily="18" charset="0"/>
                <a:cs typeface="Times New Roman" pitchFamily="18" charset="0"/>
              </a:rPr>
              <a:t>variables </a:t>
            </a:r>
            <a:r>
              <a:rPr lang="en-AU" dirty="0" smtClean="0">
                <a:latin typeface="Times New Roman" pitchFamily="18" charset="0"/>
                <a:cs typeface="Times New Roman" pitchFamily="18" charset="0"/>
              </a:rPr>
              <a:t>had </a:t>
            </a:r>
            <a:r>
              <a:rPr lang="en-AU" dirty="0">
                <a:latin typeface="Times New Roman" pitchFamily="18" charset="0"/>
                <a:cs typeface="Times New Roman" pitchFamily="18" charset="0"/>
              </a:rPr>
              <a:t>a </a:t>
            </a:r>
            <a:r>
              <a:rPr lang="en-AU" dirty="0" smtClean="0">
                <a:latin typeface="Times New Roman" pitchFamily="18" charset="0"/>
                <a:cs typeface="Times New Roman" pitchFamily="18" charset="0"/>
              </a:rPr>
              <a:t>causal </a:t>
            </a:r>
            <a:r>
              <a:rPr lang="en-AU" dirty="0">
                <a:latin typeface="Times New Roman" pitchFamily="18" charset="0"/>
                <a:cs typeface="Times New Roman" pitchFamily="18" charset="0"/>
              </a:rPr>
              <a:t>impact for Aboriginal </a:t>
            </a:r>
            <a:r>
              <a:rPr lang="en-AU" dirty="0" smtClean="0">
                <a:latin typeface="Times New Roman" pitchFamily="18" charset="0"/>
                <a:cs typeface="Times New Roman" pitchFamily="18" charset="0"/>
              </a:rPr>
              <a:t>students, 9 for the non-Aboriginal </a:t>
            </a:r>
            <a:r>
              <a:rPr lang="en-AU" dirty="0">
                <a:latin typeface="Times New Roman" pitchFamily="18" charset="0"/>
                <a:cs typeface="Times New Roman" pitchFamily="18" charset="0"/>
              </a:rPr>
              <a:t>students. </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204864"/>
            <a:ext cx="7704856" cy="4189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315771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92957" y="1340768"/>
            <a:ext cx="8784976" cy="4093428"/>
          </a:xfrm>
          <a:prstGeom prst="rect">
            <a:avLst/>
          </a:prstGeom>
          <a:solidFill>
            <a:schemeClr val="bg1">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AU" sz="2800" dirty="0"/>
              <a:t>I</a:t>
            </a:r>
            <a:r>
              <a:rPr lang="en-AU" sz="2800" dirty="0" smtClean="0"/>
              <a:t>PPE is currently involved in two </a:t>
            </a:r>
            <a:r>
              <a:rPr lang="en-AU" sz="2800" dirty="0"/>
              <a:t>Aboriginal Education research studies</a:t>
            </a:r>
            <a:r>
              <a:rPr lang="en-AU" sz="2800" dirty="0" smtClean="0"/>
              <a:t>:</a:t>
            </a:r>
            <a:endParaRPr lang="en-AU" sz="2400" b="1" dirty="0" smtClean="0">
              <a:latin typeface="Times New Roman" pitchFamily="18" charset="0"/>
              <a:cs typeface="Times New Roman" pitchFamily="18" charset="0"/>
            </a:endParaRPr>
          </a:p>
          <a:p>
            <a:pPr marL="342900" indent="-342900">
              <a:buAutoNum type="arabicPeriod"/>
            </a:pPr>
            <a:r>
              <a:rPr lang="en-AU" sz="2800" i="1" dirty="0" smtClean="0"/>
              <a:t>Seeding </a:t>
            </a:r>
            <a:r>
              <a:rPr lang="en-AU" sz="2800" i="1" dirty="0"/>
              <a:t>Success for Aboriginal Australian Primary </a:t>
            </a:r>
            <a:r>
              <a:rPr lang="en-AU" sz="2800" i="1" dirty="0" smtClean="0"/>
              <a:t>Students</a:t>
            </a:r>
            <a:endParaRPr lang="en-AU" sz="1600" i="1" dirty="0" smtClean="0"/>
          </a:p>
          <a:p>
            <a:pPr marL="800100" lvl="1" indent="-342900">
              <a:buFont typeface="Wingdings" pitchFamily="2" charset="2"/>
              <a:buChar char="v"/>
            </a:pPr>
            <a:r>
              <a:rPr lang="en-AU" sz="1600" dirty="0" smtClean="0"/>
              <a:t>ARC Linkage Grant in partnership with the Department of Education and Communities (DEC) </a:t>
            </a:r>
          </a:p>
          <a:p>
            <a:pPr lvl="1"/>
            <a:r>
              <a:rPr lang="en-AU" sz="1600" dirty="0" smtClean="0"/>
              <a:t> </a:t>
            </a:r>
          </a:p>
          <a:p>
            <a:pPr marL="342900" indent="-342900">
              <a:buAutoNum type="arabicPeriod"/>
            </a:pPr>
            <a:r>
              <a:rPr lang="en-AU" sz="2800" i="1" dirty="0" smtClean="0"/>
              <a:t>Cultivating Capability: Explicating </a:t>
            </a:r>
            <a:r>
              <a:rPr lang="en-AU" sz="2800" i="1" dirty="0"/>
              <a:t>What Works for Gifted Aboriginal Primary and Secondary </a:t>
            </a:r>
            <a:r>
              <a:rPr lang="en-AU" sz="2800" i="1" dirty="0" smtClean="0"/>
              <a:t>Students</a:t>
            </a:r>
          </a:p>
          <a:p>
            <a:pPr marL="742950" lvl="2" indent="-285750">
              <a:buFont typeface="Wingdings" pitchFamily="2" charset="2"/>
              <a:buChar char="v"/>
            </a:pPr>
            <a:r>
              <a:rPr lang="en-AU" sz="1600" dirty="0" smtClean="0"/>
              <a:t>UWS partnership grant with </a:t>
            </a:r>
            <a:r>
              <a:rPr lang="en-AU" sz="1600" dirty="0"/>
              <a:t>the Department of Education and Communities (DEC)  </a:t>
            </a:r>
          </a:p>
          <a:p>
            <a:endParaRPr lang="en-AU" sz="2800" i="1" dirty="0"/>
          </a:p>
          <a:p>
            <a:pPr lvl="1"/>
            <a:endParaRPr lang="en-AU" sz="1600" b="1" i="1" dirty="0" smtClean="0">
              <a:latin typeface="Times New Roman" pitchFamily="18" charset="0"/>
              <a:cs typeface="Times New Roman" pitchFamily="18" charset="0"/>
            </a:endParaRPr>
          </a:p>
        </p:txBody>
      </p:sp>
      <p:sp>
        <p:nvSpPr>
          <p:cNvPr id="3" name="TextBox 2"/>
          <p:cNvSpPr txBox="1"/>
          <p:nvPr/>
        </p:nvSpPr>
        <p:spPr>
          <a:xfrm>
            <a:off x="611560" y="188640"/>
            <a:ext cx="6696744" cy="769441"/>
          </a:xfrm>
          <a:prstGeom prst="rect">
            <a:avLst/>
          </a:prstGeom>
          <a:noFill/>
        </p:spPr>
        <p:txBody>
          <a:bodyPr wrap="square" rtlCol="0">
            <a:spAutoFit/>
          </a:bodyPr>
          <a:lstStyle/>
          <a:p>
            <a:pPr algn="ct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Current Research</a:t>
            </a:r>
          </a:p>
        </p:txBody>
      </p:sp>
    </p:spTree>
    <p:custDataLst>
      <p:tags r:id="rId1"/>
    </p:custDataLst>
    <p:extLst>
      <p:ext uri="{BB962C8B-B14F-4D97-AF65-F5344CB8AC3E}">
        <p14:creationId xmlns:p14="http://schemas.microsoft.com/office/powerpoint/2010/main" xmlns="" val="184866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6624736" cy="584775"/>
          </a:xfrm>
          <a:prstGeom prst="rect">
            <a:avLst/>
          </a:prstGeom>
        </p:spPr>
        <p:txBody>
          <a:bodyPr wrap="square">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Causal Ordering for Truancy</a:t>
            </a:r>
          </a:p>
        </p:txBody>
      </p:sp>
      <p:sp>
        <p:nvSpPr>
          <p:cNvPr id="3" name="Rectangle 2"/>
          <p:cNvSpPr/>
          <p:nvPr/>
        </p:nvSpPr>
        <p:spPr>
          <a:xfrm>
            <a:off x="107504" y="1196752"/>
            <a:ext cx="9180512" cy="646331"/>
          </a:xfrm>
          <a:prstGeom prst="rect">
            <a:avLst/>
          </a:prstGeom>
        </p:spPr>
        <p:txBody>
          <a:bodyPr wrap="square">
            <a:spAutoFit/>
          </a:bodyPr>
          <a:lstStyle/>
          <a:p>
            <a:pPr marL="285750" indent="-285750">
              <a:buFont typeface="Arial" pitchFamily="34" charset="0"/>
              <a:buChar char="•"/>
            </a:pPr>
            <a:r>
              <a:rPr lang="en-AU" dirty="0" smtClean="0">
                <a:latin typeface="Times New Roman" pitchFamily="18" charset="0"/>
                <a:cs typeface="Times New Roman" pitchFamily="18" charset="0"/>
              </a:rPr>
              <a:t>Identifies significant causal effects </a:t>
            </a:r>
            <a:r>
              <a:rPr lang="en-AU" dirty="0">
                <a:latin typeface="Times New Roman" pitchFamily="18" charset="0"/>
                <a:cs typeface="Times New Roman" pitchFamily="18" charset="0"/>
              </a:rPr>
              <a:t>in </a:t>
            </a:r>
            <a:r>
              <a:rPr lang="en-AU" i="1" dirty="0" smtClean="0">
                <a:latin typeface="Times New Roman" pitchFamily="18" charset="0"/>
                <a:cs typeface="Times New Roman" pitchFamily="18" charset="0"/>
              </a:rPr>
              <a:t>decreasing</a:t>
            </a:r>
            <a:r>
              <a:rPr lang="en-AU" dirty="0" smtClean="0">
                <a:latin typeface="Times New Roman" pitchFamily="18" charset="0"/>
                <a:cs typeface="Times New Roman" pitchFamily="18" charset="0"/>
              </a:rPr>
              <a:t> levels </a:t>
            </a:r>
            <a:r>
              <a:rPr lang="en-AU" dirty="0">
                <a:latin typeface="Times New Roman" pitchFamily="18" charset="0"/>
                <a:cs typeface="Times New Roman" pitchFamily="18" charset="0"/>
              </a:rPr>
              <a:t>of </a:t>
            </a:r>
            <a:r>
              <a:rPr lang="en-AU" i="1" dirty="0" smtClean="0">
                <a:latin typeface="Times New Roman" pitchFamily="18" charset="0"/>
                <a:cs typeface="Times New Roman" pitchFamily="18" charset="0"/>
              </a:rPr>
              <a:t>Truancy . </a:t>
            </a:r>
          </a:p>
          <a:p>
            <a:pPr marL="285750" indent="-285750">
              <a:buFont typeface="Arial" pitchFamily="34" charset="0"/>
              <a:buChar char="•"/>
            </a:pPr>
            <a:r>
              <a:rPr lang="en-AU" dirty="0" smtClean="0">
                <a:latin typeface="Times New Roman" pitchFamily="18" charset="0"/>
                <a:cs typeface="Times New Roman" pitchFamily="18" charset="0"/>
              </a:rPr>
              <a:t>12 </a:t>
            </a:r>
            <a:r>
              <a:rPr lang="en-AU" dirty="0">
                <a:latin typeface="Times New Roman" pitchFamily="18" charset="0"/>
                <a:cs typeface="Times New Roman" pitchFamily="18" charset="0"/>
              </a:rPr>
              <a:t>variables </a:t>
            </a:r>
            <a:r>
              <a:rPr lang="en-AU" dirty="0" smtClean="0">
                <a:latin typeface="Times New Roman" pitchFamily="18" charset="0"/>
                <a:cs typeface="Times New Roman" pitchFamily="18" charset="0"/>
              </a:rPr>
              <a:t>had </a:t>
            </a:r>
            <a:r>
              <a:rPr lang="en-AU" dirty="0">
                <a:latin typeface="Times New Roman" pitchFamily="18" charset="0"/>
                <a:cs typeface="Times New Roman" pitchFamily="18" charset="0"/>
              </a:rPr>
              <a:t>a </a:t>
            </a:r>
            <a:r>
              <a:rPr lang="en-AU" dirty="0" smtClean="0">
                <a:latin typeface="Times New Roman" pitchFamily="18" charset="0"/>
                <a:cs typeface="Times New Roman" pitchFamily="18" charset="0"/>
              </a:rPr>
              <a:t>causal </a:t>
            </a:r>
            <a:r>
              <a:rPr lang="en-AU" dirty="0">
                <a:latin typeface="Times New Roman" pitchFamily="18" charset="0"/>
                <a:cs typeface="Times New Roman" pitchFamily="18" charset="0"/>
              </a:rPr>
              <a:t>impact for Aboriginal </a:t>
            </a:r>
            <a:r>
              <a:rPr lang="en-AU" dirty="0" smtClean="0">
                <a:latin typeface="Times New Roman" pitchFamily="18" charset="0"/>
                <a:cs typeface="Times New Roman" pitchFamily="18" charset="0"/>
              </a:rPr>
              <a:t>students, 13 for the non-Aboriginal </a:t>
            </a:r>
            <a:r>
              <a:rPr lang="en-AU" dirty="0">
                <a:latin typeface="Times New Roman" pitchFamily="18" charset="0"/>
                <a:cs typeface="Times New Roman" pitchFamily="18" charset="0"/>
              </a:rPr>
              <a:t>students. </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563" y="2060848"/>
            <a:ext cx="7272808" cy="4222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2363775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6480720" cy="1077218"/>
          </a:xfrm>
          <a:prstGeom prst="rect">
            <a:avLst/>
          </a:prstGeom>
        </p:spPr>
        <p:txBody>
          <a:bodyPr wrap="square">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Causal Ordering for School Enjoyment</a:t>
            </a:r>
          </a:p>
        </p:txBody>
      </p:sp>
      <p:sp>
        <p:nvSpPr>
          <p:cNvPr id="3" name="Rectangle 2"/>
          <p:cNvSpPr/>
          <p:nvPr/>
        </p:nvSpPr>
        <p:spPr>
          <a:xfrm>
            <a:off x="-36512" y="1340768"/>
            <a:ext cx="9180512" cy="923330"/>
          </a:xfrm>
          <a:prstGeom prst="rect">
            <a:avLst/>
          </a:prstGeom>
        </p:spPr>
        <p:txBody>
          <a:bodyPr wrap="square">
            <a:spAutoFit/>
          </a:bodyPr>
          <a:lstStyle/>
          <a:p>
            <a:pPr marL="285750" indent="-285750">
              <a:buFont typeface="Arial" pitchFamily="34" charset="0"/>
              <a:buChar char="•"/>
            </a:pPr>
            <a:r>
              <a:rPr lang="en-AU" dirty="0" smtClean="0">
                <a:latin typeface="Times New Roman" pitchFamily="18" charset="0"/>
                <a:cs typeface="Times New Roman" pitchFamily="18" charset="0"/>
              </a:rPr>
              <a:t>Identifies significant causal effects </a:t>
            </a:r>
            <a:r>
              <a:rPr lang="en-AU" dirty="0">
                <a:latin typeface="Times New Roman" pitchFamily="18" charset="0"/>
                <a:cs typeface="Times New Roman" pitchFamily="18" charset="0"/>
              </a:rPr>
              <a:t>in </a:t>
            </a:r>
            <a:r>
              <a:rPr lang="en-AU" i="1" dirty="0" smtClean="0">
                <a:latin typeface="Times New Roman" pitchFamily="18" charset="0"/>
                <a:cs typeface="Times New Roman" pitchFamily="18" charset="0"/>
              </a:rPr>
              <a:t>increasing</a:t>
            </a:r>
            <a:r>
              <a:rPr lang="en-AU" dirty="0" smtClean="0">
                <a:latin typeface="Times New Roman" pitchFamily="18" charset="0"/>
                <a:cs typeface="Times New Roman" pitchFamily="18" charset="0"/>
              </a:rPr>
              <a:t> levels </a:t>
            </a:r>
            <a:r>
              <a:rPr lang="en-AU" dirty="0">
                <a:latin typeface="Times New Roman" pitchFamily="18" charset="0"/>
                <a:cs typeface="Times New Roman" pitchFamily="18" charset="0"/>
              </a:rPr>
              <a:t>of </a:t>
            </a:r>
            <a:r>
              <a:rPr lang="en-AU" i="1" dirty="0" smtClean="0">
                <a:latin typeface="Times New Roman" pitchFamily="18" charset="0"/>
                <a:cs typeface="Times New Roman" pitchFamily="18" charset="0"/>
              </a:rPr>
              <a:t>School Enjoyment. </a:t>
            </a:r>
          </a:p>
          <a:p>
            <a:pPr marL="285750" indent="-285750">
              <a:buFont typeface="Arial" pitchFamily="34" charset="0"/>
              <a:buChar char="•"/>
            </a:pPr>
            <a:r>
              <a:rPr lang="en-AU" dirty="0" smtClean="0">
                <a:latin typeface="Times New Roman" pitchFamily="18" charset="0"/>
                <a:cs typeface="Times New Roman" pitchFamily="18" charset="0"/>
              </a:rPr>
              <a:t>Only 1 variable had </a:t>
            </a:r>
            <a:r>
              <a:rPr lang="en-AU" dirty="0">
                <a:latin typeface="Times New Roman" pitchFamily="18" charset="0"/>
                <a:cs typeface="Times New Roman" pitchFamily="18" charset="0"/>
              </a:rPr>
              <a:t>a </a:t>
            </a:r>
            <a:r>
              <a:rPr lang="en-AU" dirty="0" smtClean="0">
                <a:latin typeface="Times New Roman" pitchFamily="18" charset="0"/>
                <a:cs typeface="Times New Roman" pitchFamily="18" charset="0"/>
              </a:rPr>
              <a:t>causal </a:t>
            </a:r>
            <a:r>
              <a:rPr lang="en-AU" dirty="0">
                <a:latin typeface="Times New Roman" pitchFamily="18" charset="0"/>
                <a:cs typeface="Times New Roman" pitchFamily="18" charset="0"/>
              </a:rPr>
              <a:t>impact for Aboriginal </a:t>
            </a:r>
            <a:r>
              <a:rPr lang="en-AU" dirty="0" smtClean="0">
                <a:latin typeface="Times New Roman" pitchFamily="18" charset="0"/>
                <a:cs typeface="Times New Roman" pitchFamily="18" charset="0"/>
              </a:rPr>
              <a:t>students, yet 11 for the non-Aboriginal </a:t>
            </a:r>
            <a:r>
              <a:rPr lang="en-AU" dirty="0">
                <a:latin typeface="Times New Roman" pitchFamily="18" charset="0"/>
                <a:cs typeface="Times New Roman" pitchFamily="18" charset="0"/>
              </a:rPr>
              <a:t>students. </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233" y="2250009"/>
            <a:ext cx="7799019" cy="39917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2971539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04664"/>
            <a:ext cx="6192688" cy="1077218"/>
          </a:xfrm>
          <a:prstGeom prst="rect">
            <a:avLst/>
          </a:prstGeom>
        </p:spPr>
        <p:txBody>
          <a:bodyPr wrap="square">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Causal Ordering for Reading Achievement</a:t>
            </a:r>
          </a:p>
        </p:txBody>
      </p:sp>
      <p:sp>
        <p:nvSpPr>
          <p:cNvPr id="3" name="Rectangle 2"/>
          <p:cNvSpPr/>
          <p:nvPr/>
        </p:nvSpPr>
        <p:spPr>
          <a:xfrm>
            <a:off x="-36512" y="1534815"/>
            <a:ext cx="9180512" cy="923330"/>
          </a:xfrm>
          <a:prstGeom prst="rect">
            <a:avLst/>
          </a:prstGeom>
        </p:spPr>
        <p:txBody>
          <a:bodyPr wrap="square">
            <a:spAutoFit/>
          </a:bodyPr>
          <a:lstStyle/>
          <a:p>
            <a:pPr marL="285750" indent="-285750">
              <a:buFont typeface="Arial" pitchFamily="34" charset="0"/>
              <a:buChar char="•"/>
            </a:pPr>
            <a:r>
              <a:rPr lang="en-AU" dirty="0" smtClean="0">
                <a:latin typeface="Times New Roman" pitchFamily="18" charset="0"/>
                <a:cs typeface="Times New Roman" pitchFamily="18" charset="0"/>
              </a:rPr>
              <a:t>Identifies significant causal effects </a:t>
            </a:r>
            <a:r>
              <a:rPr lang="en-AU" dirty="0">
                <a:latin typeface="Times New Roman" pitchFamily="18" charset="0"/>
                <a:cs typeface="Times New Roman" pitchFamily="18" charset="0"/>
              </a:rPr>
              <a:t>in </a:t>
            </a:r>
            <a:r>
              <a:rPr lang="en-AU" i="1" dirty="0" smtClean="0">
                <a:latin typeface="Times New Roman" pitchFamily="18" charset="0"/>
                <a:cs typeface="Times New Roman" pitchFamily="18" charset="0"/>
              </a:rPr>
              <a:t>increasing</a:t>
            </a:r>
            <a:r>
              <a:rPr lang="en-AU" dirty="0" smtClean="0">
                <a:latin typeface="Times New Roman" pitchFamily="18" charset="0"/>
                <a:cs typeface="Times New Roman" pitchFamily="18" charset="0"/>
              </a:rPr>
              <a:t> levels of </a:t>
            </a:r>
            <a:r>
              <a:rPr lang="en-AU" i="1" dirty="0" smtClean="0">
                <a:latin typeface="Times New Roman" pitchFamily="18" charset="0"/>
                <a:cs typeface="Times New Roman" pitchFamily="18" charset="0"/>
              </a:rPr>
              <a:t>Reading Achievement . </a:t>
            </a:r>
          </a:p>
          <a:p>
            <a:pPr marL="285750" indent="-285750">
              <a:buFont typeface="Arial" pitchFamily="34" charset="0"/>
              <a:buChar char="•"/>
            </a:pPr>
            <a:r>
              <a:rPr lang="en-AU" dirty="0" smtClean="0">
                <a:latin typeface="Times New Roman" pitchFamily="18" charset="0"/>
                <a:cs typeface="Times New Roman" pitchFamily="18" charset="0"/>
              </a:rPr>
              <a:t>Only 2 variables had </a:t>
            </a:r>
            <a:r>
              <a:rPr lang="en-AU" dirty="0">
                <a:latin typeface="Times New Roman" pitchFamily="18" charset="0"/>
                <a:cs typeface="Times New Roman" pitchFamily="18" charset="0"/>
              </a:rPr>
              <a:t>a </a:t>
            </a:r>
            <a:r>
              <a:rPr lang="en-AU" dirty="0" smtClean="0">
                <a:latin typeface="Times New Roman" pitchFamily="18" charset="0"/>
                <a:cs typeface="Times New Roman" pitchFamily="18" charset="0"/>
              </a:rPr>
              <a:t>causal </a:t>
            </a:r>
            <a:r>
              <a:rPr lang="en-AU" dirty="0">
                <a:latin typeface="Times New Roman" pitchFamily="18" charset="0"/>
                <a:cs typeface="Times New Roman" pitchFamily="18" charset="0"/>
              </a:rPr>
              <a:t>impact for Aboriginal </a:t>
            </a:r>
            <a:r>
              <a:rPr lang="en-AU" dirty="0" smtClean="0">
                <a:latin typeface="Times New Roman" pitchFamily="18" charset="0"/>
                <a:cs typeface="Times New Roman" pitchFamily="18" charset="0"/>
              </a:rPr>
              <a:t>students, and only 1 for the non-Aboriginal </a:t>
            </a:r>
            <a:r>
              <a:rPr lang="en-AU" dirty="0">
                <a:latin typeface="Times New Roman" pitchFamily="18" charset="0"/>
                <a:cs typeface="Times New Roman" pitchFamily="18" charset="0"/>
              </a:rPr>
              <a:t>students. </a:t>
            </a: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3070" y="2636912"/>
            <a:ext cx="7961348"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406343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6804248" cy="584775"/>
          </a:xfrm>
          <a:prstGeom prst="rect">
            <a:avLst/>
          </a:prstGeom>
        </p:spPr>
        <p:txBody>
          <a:bodyPr wrap="square">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Causal Ordering for Math Achievement</a:t>
            </a:r>
          </a:p>
        </p:txBody>
      </p:sp>
      <p:sp>
        <p:nvSpPr>
          <p:cNvPr id="3" name="Rectangle 2"/>
          <p:cNvSpPr/>
          <p:nvPr/>
        </p:nvSpPr>
        <p:spPr>
          <a:xfrm>
            <a:off x="0" y="1065510"/>
            <a:ext cx="9180512" cy="923330"/>
          </a:xfrm>
          <a:prstGeom prst="rect">
            <a:avLst/>
          </a:prstGeom>
        </p:spPr>
        <p:txBody>
          <a:bodyPr wrap="square">
            <a:spAutoFit/>
          </a:bodyPr>
          <a:lstStyle/>
          <a:p>
            <a:pPr marL="285750" indent="-285750">
              <a:buFont typeface="Arial" pitchFamily="34" charset="0"/>
              <a:buChar char="•"/>
            </a:pPr>
            <a:r>
              <a:rPr lang="en-AU" dirty="0" smtClean="0">
                <a:latin typeface="Times New Roman" pitchFamily="18" charset="0"/>
                <a:cs typeface="Times New Roman" pitchFamily="18" charset="0"/>
              </a:rPr>
              <a:t>Identifies significant causal effects </a:t>
            </a:r>
            <a:r>
              <a:rPr lang="en-AU" dirty="0">
                <a:latin typeface="Times New Roman" pitchFamily="18" charset="0"/>
                <a:cs typeface="Times New Roman" pitchFamily="18" charset="0"/>
              </a:rPr>
              <a:t>in </a:t>
            </a:r>
            <a:r>
              <a:rPr lang="en-AU" i="1" dirty="0" smtClean="0">
                <a:latin typeface="Times New Roman" pitchFamily="18" charset="0"/>
                <a:cs typeface="Times New Roman" pitchFamily="18" charset="0"/>
              </a:rPr>
              <a:t>increasing</a:t>
            </a:r>
            <a:r>
              <a:rPr lang="en-AU" dirty="0" smtClean="0">
                <a:latin typeface="Times New Roman" pitchFamily="18" charset="0"/>
                <a:cs typeface="Times New Roman" pitchFamily="18" charset="0"/>
              </a:rPr>
              <a:t> levels of </a:t>
            </a:r>
            <a:r>
              <a:rPr lang="en-AU" i="1" dirty="0" smtClean="0">
                <a:latin typeface="Times New Roman" pitchFamily="18" charset="0"/>
                <a:cs typeface="Times New Roman" pitchFamily="18" charset="0"/>
              </a:rPr>
              <a:t>Math</a:t>
            </a:r>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Achievement . </a:t>
            </a:r>
          </a:p>
          <a:p>
            <a:pPr marL="285750" indent="-285750">
              <a:buFont typeface="Arial" pitchFamily="34" charset="0"/>
              <a:buChar char="•"/>
            </a:pPr>
            <a:r>
              <a:rPr lang="en-AU" dirty="0" smtClean="0">
                <a:latin typeface="Times New Roman" pitchFamily="18" charset="0"/>
                <a:cs typeface="Times New Roman" pitchFamily="18" charset="0"/>
              </a:rPr>
              <a:t>Only 1 variable had </a:t>
            </a:r>
            <a:r>
              <a:rPr lang="en-AU" dirty="0">
                <a:latin typeface="Times New Roman" pitchFamily="18" charset="0"/>
                <a:cs typeface="Times New Roman" pitchFamily="18" charset="0"/>
              </a:rPr>
              <a:t>a </a:t>
            </a:r>
            <a:r>
              <a:rPr lang="en-AU" dirty="0" smtClean="0">
                <a:latin typeface="Times New Roman" pitchFamily="18" charset="0"/>
                <a:cs typeface="Times New Roman" pitchFamily="18" charset="0"/>
              </a:rPr>
              <a:t>causal </a:t>
            </a:r>
            <a:r>
              <a:rPr lang="en-AU" dirty="0">
                <a:latin typeface="Times New Roman" pitchFamily="18" charset="0"/>
                <a:cs typeface="Times New Roman" pitchFamily="18" charset="0"/>
              </a:rPr>
              <a:t>impact for Aboriginal </a:t>
            </a:r>
            <a:r>
              <a:rPr lang="en-AU" dirty="0" smtClean="0">
                <a:latin typeface="Times New Roman" pitchFamily="18" charset="0"/>
                <a:cs typeface="Times New Roman" pitchFamily="18" charset="0"/>
              </a:rPr>
              <a:t>students, and 3 for the non-Aboriginal </a:t>
            </a:r>
            <a:r>
              <a:rPr lang="en-AU" dirty="0">
                <a:latin typeface="Times New Roman" pitchFamily="18" charset="0"/>
                <a:cs typeface="Times New Roman" pitchFamily="18" charset="0"/>
              </a:rPr>
              <a:t>students. </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796" y="1988840"/>
            <a:ext cx="7888920" cy="3853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3800284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67730"/>
            <a:ext cx="4716346" cy="769441"/>
          </a:xfrm>
          <a:prstGeom prst="rect">
            <a:avLst/>
          </a:prstGeom>
          <a:noFill/>
        </p:spPr>
        <p:txBody>
          <a:bodyPr wrap="square" rtlCol="0">
            <a:spAutoFit/>
          </a:bodyPr>
          <a:lstStyle/>
          <a:p>
            <a:pPr algn="ctr">
              <a:spcBef>
                <a:spcPts val="700"/>
              </a:spcBef>
              <a:buClr>
                <a:schemeClr val="accent2"/>
              </a:buClr>
              <a:buSzPct val="60000"/>
            </a:pPr>
            <a:r>
              <a:rPr lang="en-AU" sz="4400" b="1" dirty="0">
                <a:solidFill>
                  <a:srgbClr val="0066FF"/>
                </a:solidFill>
                <a:effectLst>
                  <a:outerShdw blurRad="38100" dist="38100" dir="2700000" algn="tl">
                    <a:srgbClr val="000000">
                      <a:alpha val="43137"/>
                    </a:srgbClr>
                  </a:outerShdw>
                </a:effectLst>
                <a:cs typeface="Times New Roman" pitchFamily="18" charset="0"/>
              </a:rPr>
              <a:t>Summary</a:t>
            </a:r>
          </a:p>
        </p:txBody>
      </p:sp>
      <p:pic>
        <p:nvPicPr>
          <p:cNvPr id="1026" name="Picture 2" descr="http://scotthull.com/artists/files/2013/02/Drawing_Conclusions_Prom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3893" y="1700808"/>
            <a:ext cx="4175787" cy="31318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4518" y="984121"/>
            <a:ext cx="4716346" cy="4401205"/>
          </a:xfrm>
          <a:prstGeom prst="rect">
            <a:avLst/>
          </a:prstGeom>
          <a:noFill/>
        </p:spPr>
        <p:txBody>
          <a:bodyPr wrap="square" rtlCol="0">
            <a:spAutoFit/>
          </a:bodyPr>
          <a:lstStyle/>
          <a:p>
            <a:pPr marL="342900" indent="-342900">
              <a:buFont typeface="Wingdings" pitchFamily="2" charset="2"/>
              <a:buChar char="v"/>
            </a:pPr>
            <a:r>
              <a:rPr lang="en-AU" sz="2000" dirty="0" smtClean="0"/>
              <a:t>There are a wide diversity of factors contributing to the educational success of both Aboriginal and non-Aboriginal students </a:t>
            </a:r>
          </a:p>
          <a:p>
            <a:pPr marL="342900" indent="-342900">
              <a:buFont typeface="Wingdings" pitchFamily="2" charset="2"/>
              <a:buChar char="v"/>
            </a:pPr>
            <a:r>
              <a:rPr lang="en-AU" sz="2000" dirty="0" smtClean="0"/>
              <a:t>16 factors were identified that causally and positively influenced schooling outcomes for Aboriginal students</a:t>
            </a:r>
          </a:p>
          <a:p>
            <a:pPr marL="342900" indent="-342900">
              <a:buFont typeface="Wingdings" pitchFamily="2" charset="2"/>
              <a:buChar char="v"/>
            </a:pPr>
            <a:r>
              <a:rPr lang="en-AU" sz="2000" dirty="0"/>
              <a:t>16 </a:t>
            </a:r>
            <a:r>
              <a:rPr lang="en-AU" sz="2000" dirty="0" smtClean="0"/>
              <a:t>factors were also identified </a:t>
            </a:r>
            <a:r>
              <a:rPr lang="en-AU" sz="2000" dirty="0"/>
              <a:t>that causally and positively influenced schooling outcomes for </a:t>
            </a:r>
            <a:r>
              <a:rPr lang="en-AU" sz="2000" dirty="0" smtClean="0"/>
              <a:t>non-Aboriginal students </a:t>
            </a:r>
          </a:p>
          <a:p>
            <a:pPr marL="342900" indent="-342900">
              <a:buFont typeface="Wingdings" pitchFamily="2" charset="2"/>
              <a:buChar char="v"/>
            </a:pPr>
            <a:r>
              <a:rPr lang="en-AU" sz="2000" dirty="0" smtClean="0"/>
              <a:t>However, the factors contributing to schooling success differed across the Aboriginal and non-Aboriginal samples</a:t>
            </a:r>
            <a:endParaRPr lang="en-AU" sz="2000" dirty="0"/>
          </a:p>
        </p:txBody>
      </p:sp>
    </p:spTree>
    <p:custDataLst>
      <p:tags r:id="rId1"/>
    </p:custDataLst>
    <p:extLst>
      <p:ext uri="{BB962C8B-B14F-4D97-AF65-F5344CB8AC3E}">
        <p14:creationId xmlns:p14="http://schemas.microsoft.com/office/powerpoint/2010/main" xmlns="" val="2100049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6632"/>
            <a:ext cx="6500490" cy="1323439"/>
          </a:xfrm>
          <a:prstGeom prst="rect">
            <a:avLst/>
          </a:prstGeom>
          <a:noFill/>
        </p:spPr>
        <p:txBody>
          <a:bodyPr wrap="square" rtlCol="0">
            <a:spAutoFit/>
          </a:bodyPr>
          <a:lstStyle/>
          <a:p>
            <a:pPr algn="ctr">
              <a:spcBef>
                <a:spcPts val="700"/>
              </a:spcBef>
              <a:buClr>
                <a:schemeClr val="accent2"/>
              </a:buClr>
              <a:buSzPct val="60000"/>
            </a:pPr>
            <a:r>
              <a:rPr lang="en-AU" sz="4000" b="1" dirty="0">
                <a:solidFill>
                  <a:srgbClr val="0066FF"/>
                </a:solidFill>
                <a:effectLst>
                  <a:outerShdw blurRad="38100" dist="38100" dir="2700000" algn="tl">
                    <a:srgbClr val="000000">
                      <a:alpha val="43137"/>
                    </a:srgbClr>
                  </a:outerShdw>
                </a:effectLst>
                <a:cs typeface="Times New Roman" pitchFamily="18" charset="0"/>
              </a:rPr>
              <a:t>Implications and the Way Forward </a:t>
            </a:r>
          </a:p>
        </p:txBody>
      </p:sp>
      <p:sp>
        <p:nvSpPr>
          <p:cNvPr id="5" name="TextBox 4"/>
          <p:cNvSpPr txBox="1"/>
          <p:nvPr/>
        </p:nvSpPr>
        <p:spPr>
          <a:xfrm>
            <a:off x="181496" y="1340768"/>
            <a:ext cx="8782992" cy="4093428"/>
          </a:xfrm>
          <a:prstGeom prst="rect">
            <a:avLst/>
          </a:prstGeom>
          <a:noFill/>
        </p:spPr>
        <p:txBody>
          <a:bodyPr wrap="square" rtlCol="0">
            <a:spAutoFit/>
          </a:bodyPr>
          <a:lstStyle/>
          <a:p>
            <a:pPr marL="342900" indent="-342900">
              <a:buFont typeface="Wingdings" pitchFamily="2" charset="2"/>
              <a:buChar char="v"/>
            </a:pPr>
            <a:r>
              <a:rPr lang="en-AU" sz="2000" b="1" dirty="0" smtClean="0"/>
              <a:t>Self Concept</a:t>
            </a:r>
          </a:p>
          <a:p>
            <a:pPr marL="800100" lvl="1" indent="-342900">
              <a:buFont typeface="Arial" pitchFamily="34" charset="0"/>
              <a:buChar char="•"/>
            </a:pPr>
            <a:r>
              <a:rPr lang="en-AU" sz="2000" dirty="0" smtClean="0"/>
              <a:t>All facets of self-concept were found to be beneficial for seeding success in Aboriginal students. This finding extends on the international literature evidencing the benefits of promoting the academic self-concepts of non-</a:t>
            </a:r>
            <a:r>
              <a:rPr lang="en-AU" sz="2000" dirty="0"/>
              <a:t> Aboriginal </a:t>
            </a:r>
            <a:r>
              <a:rPr lang="en-AU" sz="2000" dirty="0" smtClean="0"/>
              <a:t>students.</a:t>
            </a:r>
          </a:p>
          <a:p>
            <a:pPr marL="800100" lvl="1" indent="-342900">
              <a:buFont typeface="Arial" pitchFamily="34" charset="0"/>
              <a:buChar char="•"/>
            </a:pPr>
            <a:r>
              <a:rPr lang="en-AU" sz="2000" dirty="0" smtClean="0"/>
              <a:t>Researchers have advocated the need to enhance the self-esteem of Aboriginal students, however, this research has demonstrated that it is critical the specific domains of self-concept (e.g. math, reading) should be targeted by intervention.</a:t>
            </a:r>
          </a:p>
          <a:p>
            <a:pPr marL="800100" lvl="1" indent="-342900">
              <a:buFont typeface="Arial" pitchFamily="34" charset="0"/>
              <a:buChar char="•"/>
            </a:pPr>
            <a:r>
              <a:rPr lang="en-AU" sz="2000" b="1" dirty="0"/>
              <a:t>In essence, no teacher is wasting their time in enhancing the self-concepts of Aboriginal students and this is likely to have a powerful causal influence on seeding success in related areas of achievement and performance. </a:t>
            </a:r>
            <a:endParaRPr lang="en-AU" sz="2000" dirty="0" smtClean="0"/>
          </a:p>
        </p:txBody>
      </p:sp>
    </p:spTree>
    <p:custDataLst>
      <p:tags r:id="rId1"/>
    </p:custDataLst>
    <p:extLst>
      <p:ext uri="{BB962C8B-B14F-4D97-AF65-F5344CB8AC3E}">
        <p14:creationId xmlns:p14="http://schemas.microsoft.com/office/powerpoint/2010/main" xmlns="" val="1322281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742" y="1700808"/>
            <a:ext cx="8948762" cy="1631216"/>
          </a:xfrm>
          <a:prstGeom prst="rect">
            <a:avLst/>
          </a:prstGeom>
          <a:solidFill>
            <a:schemeClr val="tx2">
              <a:lumMod val="20000"/>
              <a:lumOff val="80000"/>
            </a:schemeClr>
          </a:solidFill>
        </p:spPr>
        <p:txBody>
          <a:bodyPr wrap="square" rtlCol="0">
            <a:spAutoFit/>
          </a:bodyPr>
          <a:lstStyle/>
          <a:p>
            <a:pPr marL="342900" indent="-342900">
              <a:buFont typeface="Wingdings" pitchFamily="2" charset="2"/>
              <a:buChar char="v"/>
            </a:pPr>
            <a:r>
              <a:rPr lang="en-AU" sz="2000" b="1" dirty="0" smtClean="0"/>
              <a:t>Teaching Strategies- </a:t>
            </a:r>
            <a:r>
              <a:rPr lang="en-AU" sz="2000" dirty="0" smtClean="0"/>
              <a:t>Across the teaching strategies examined, five were found to be beneficial for Aboriginal students:</a:t>
            </a:r>
          </a:p>
          <a:p>
            <a:pPr marL="800100" lvl="1" indent="-342900">
              <a:buFont typeface="Arial" pitchFamily="34" charset="0"/>
              <a:buChar char="•"/>
            </a:pPr>
            <a:r>
              <a:rPr lang="en-AU" sz="2000" i="1" dirty="0" smtClean="0"/>
              <a:t>Self-monitoring:</a:t>
            </a:r>
            <a:r>
              <a:rPr lang="en-AU" sz="2000" dirty="0" smtClean="0"/>
              <a:t> There is a need for teachers to promote self-monitoring to allow students to directly link their progress to their achievement, and indirectly to their confidence</a:t>
            </a:r>
          </a:p>
        </p:txBody>
      </p:sp>
      <p:sp>
        <p:nvSpPr>
          <p:cNvPr id="4" name="TextBox 3"/>
          <p:cNvSpPr txBox="1"/>
          <p:nvPr/>
        </p:nvSpPr>
        <p:spPr>
          <a:xfrm>
            <a:off x="132730" y="3332024"/>
            <a:ext cx="6048672" cy="2862322"/>
          </a:xfrm>
          <a:prstGeom prst="rect">
            <a:avLst/>
          </a:prstGeom>
          <a:solidFill>
            <a:schemeClr val="tx2">
              <a:lumMod val="20000"/>
              <a:lumOff val="80000"/>
            </a:schemeClr>
          </a:solidFill>
        </p:spPr>
        <p:txBody>
          <a:bodyPr wrap="square" rtlCol="0">
            <a:spAutoFit/>
          </a:bodyPr>
          <a:lstStyle/>
          <a:p>
            <a:pPr marL="800100" lvl="1" indent="-342900">
              <a:buFont typeface="Arial" pitchFamily="34" charset="0"/>
              <a:buChar char="•"/>
            </a:pPr>
            <a:r>
              <a:rPr lang="en-AU" sz="2000" i="1" dirty="0"/>
              <a:t>Literacy scaffolding</a:t>
            </a:r>
            <a:r>
              <a:rPr lang="en-AU" sz="2000" dirty="0"/>
              <a:t>: It is recommended that all teachers ensure that each student is challenged with classroom reading tasks, regardless of their literacy levels. By acting as models for challenging learning tasks, teachers make success visible to all students, then building on this foundation, allow the dynamic nature of the whole class to discover further pathways </a:t>
            </a:r>
            <a:r>
              <a:rPr lang="en-AU" sz="2000" dirty="0" smtClean="0"/>
              <a:t>to success</a:t>
            </a:r>
            <a:r>
              <a:rPr lang="en-AU" sz="2000" dirty="0"/>
              <a:t>.</a:t>
            </a:r>
          </a:p>
        </p:txBody>
      </p:sp>
      <p:pic>
        <p:nvPicPr>
          <p:cNvPr id="2049" name="Picture 1" descr="Teacher guiding an Aboriginal stud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402" y="3294028"/>
            <a:ext cx="2927102" cy="15947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14425" y="188640"/>
            <a:ext cx="6844618" cy="1323439"/>
          </a:xfrm>
          <a:prstGeom prst="rect">
            <a:avLst/>
          </a:prstGeom>
        </p:spPr>
        <p:txBody>
          <a:bodyPr wrap="square">
            <a:spAutoFit/>
          </a:bodyPr>
          <a:lstStyle/>
          <a:p>
            <a:pPr algn="ctr">
              <a:spcBef>
                <a:spcPts val="700"/>
              </a:spcBef>
              <a:buClr>
                <a:schemeClr val="accent2"/>
              </a:buClr>
              <a:buSzPct val="60000"/>
            </a:pPr>
            <a:r>
              <a:rPr lang="en-AU" sz="4000" b="1" dirty="0">
                <a:solidFill>
                  <a:srgbClr val="0066FF"/>
                </a:solidFill>
                <a:effectLst>
                  <a:outerShdw blurRad="38100" dist="38100" dir="2700000" algn="tl">
                    <a:srgbClr val="000000">
                      <a:alpha val="43137"/>
                    </a:srgbClr>
                  </a:outerShdw>
                </a:effectLst>
                <a:cs typeface="Times New Roman" pitchFamily="18" charset="0"/>
              </a:rPr>
              <a:t>Implications and the Way Forward </a:t>
            </a:r>
            <a:r>
              <a:rPr lang="en-AU" sz="4000" b="1" dirty="0" smtClean="0">
                <a:solidFill>
                  <a:srgbClr val="0066FF"/>
                </a:solidFill>
                <a:effectLst>
                  <a:outerShdw blurRad="38100" dist="38100" dir="2700000" algn="tl">
                    <a:srgbClr val="000000">
                      <a:alpha val="43137"/>
                    </a:srgbClr>
                  </a:outerShdw>
                </a:effectLst>
                <a:cs typeface="Times New Roman" pitchFamily="18" charset="0"/>
              </a:rPr>
              <a:t>(cont.)</a:t>
            </a:r>
            <a:endParaRPr lang="en-AU" sz="4000" b="1" dirty="0">
              <a:solidFill>
                <a:srgbClr val="0066FF"/>
              </a:solidFill>
              <a:effectLst>
                <a:outerShdw blurRad="38100" dist="38100" dir="2700000" algn="tl">
                  <a:srgbClr val="000000">
                    <a:alpha val="43137"/>
                  </a:srgbClr>
                </a:outerShdw>
              </a:effectLst>
              <a:cs typeface="Times New Roman" pitchFamily="18" charset="0"/>
            </a:endParaRPr>
          </a:p>
        </p:txBody>
      </p:sp>
    </p:spTree>
    <p:custDataLst>
      <p:tags r:id="rId1"/>
    </p:custDataLst>
    <p:extLst>
      <p:ext uri="{BB962C8B-B14F-4D97-AF65-F5344CB8AC3E}">
        <p14:creationId xmlns:p14="http://schemas.microsoft.com/office/powerpoint/2010/main" xmlns="" val="429369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087" y="116632"/>
            <a:ext cx="6192688" cy="1323439"/>
          </a:xfrm>
          <a:prstGeom prst="rect">
            <a:avLst/>
          </a:prstGeom>
          <a:noFill/>
        </p:spPr>
        <p:txBody>
          <a:bodyPr wrap="square" rtlCol="0">
            <a:spAutoFit/>
          </a:bodyPr>
          <a:lstStyle/>
          <a:p>
            <a:pPr algn="ctr">
              <a:spcBef>
                <a:spcPts val="700"/>
              </a:spcBef>
              <a:buClr>
                <a:schemeClr val="accent2"/>
              </a:buClr>
              <a:buSzPct val="60000"/>
            </a:pPr>
            <a:r>
              <a:rPr lang="en-AU" sz="4000" b="1" dirty="0">
                <a:solidFill>
                  <a:srgbClr val="0066FF"/>
                </a:solidFill>
                <a:effectLst>
                  <a:outerShdw blurRad="38100" dist="38100" dir="2700000" algn="tl">
                    <a:srgbClr val="000000">
                      <a:alpha val="43137"/>
                    </a:srgbClr>
                  </a:outerShdw>
                </a:effectLst>
                <a:cs typeface="Times New Roman" pitchFamily="18" charset="0"/>
              </a:rPr>
              <a:t>Implications and Ways Forward (cont.) </a:t>
            </a:r>
          </a:p>
        </p:txBody>
      </p:sp>
      <p:sp>
        <p:nvSpPr>
          <p:cNvPr id="5" name="TextBox 4"/>
          <p:cNvSpPr txBox="1"/>
          <p:nvPr/>
        </p:nvSpPr>
        <p:spPr>
          <a:xfrm>
            <a:off x="0" y="1440071"/>
            <a:ext cx="7128792" cy="2554545"/>
          </a:xfrm>
          <a:prstGeom prst="rect">
            <a:avLst/>
          </a:prstGeom>
          <a:noFill/>
        </p:spPr>
        <p:txBody>
          <a:bodyPr wrap="square" rtlCol="0">
            <a:spAutoFit/>
          </a:bodyPr>
          <a:lstStyle/>
          <a:p>
            <a:pPr lvl="1"/>
            <a:r>
              <a:rPr lang="en-AU" sz="2000" b="1" dirty="0"/>
              <a:t>Teaching </a:t>
            </a:r>
            <a:r>
              <a:rPr lang="en-AU" sz="2000" b="1" dirty="0" smtClean="0"/>
              <a:t>Strategies (cont.) </a:t>
            </a:r>
          </a:p>
          <a:p>
            <a:pPr lvl="1"/>
            <a:r>
              <a:rPr lang="en-AU" sz="2000" b="1" i="1" dirty="0" smtClean="0"/>
              <a:t>Questioning:</a:t>
            </a:r>
            <a:r>
              <a:rPr lang="en-AU" sz="2000" i="1" dirty="0" smtClean="0"/>
              <a:t> </a:t>
            </a:r>
            <a:r>
              <a:rPr lang="en-AU" sz="2000" dirty="0" smtClean="0"/>
              <a:t>Was found to increase Aboriginal students class participation and enjoyment of school, and decrease truancy. As this strategy has been positively related to higher-order learning, it is recommended that teachers incorporate this strategy into their teaching of Aboriginal students to promote critical thinking and avoid surface learning or memorisation approaches. </a:t>
            </a:r>
          </a:p>
        </p:txBody>
      </p:sp>
      <p:sp>
        <p:nvSpPr>
          <p:cNvPr id="4" name="TextBox 3"/>
          <p:cNvSpPr txBox="1"/>
          <p:nvPr/>
        </p:nvSpPr>
        <p:spPr>
          <a:xfrm>
            <a:off x="132730" y="4005064"/>
            <a:ext cx="6048672" cy="400110"/>
          </a:xfrm>
          <a:prstGeom prst="rect">
            <a:avLst/>
          </a:prstGeom>
          <a:noFill/>
        </p:spPr>
        <p:txBody>
          <a:bodyPr wrap="square" rtlCol="0">
            <a:spAutoFit/>
          </a:bodyPr>
          <a:lstStyle/>
          <a:p>
            <a:pPr marL="800100" lvl="1" indent="-342900">
              <a:buFont typeface="Arial" pitchFamily="34" charset="0"/>
              <a:buChar char="•"/>
            </a:pPr>
            <a:endParaRPr lang="en-AU" sz="2000" dirty="0"/>
          </a:p>
        </p:txBody>
      </p:sp>
      <p:pic>
        <p:nvPicPr>
          <p:cNvPr id="5122" name="Picture 2" descr="http://resources.prufrock.com/Portals/0/BlogImages/questioning-techniqu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9217" y="1440071"/>
            <a:ext cx="1905000" cy="189547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1.bp.blogspot.com/-U6GZs1Bp_t4/T9p54CBEPYI/AAAAAAAAHM0/gWA_wH8T4Js/s1600/clear+instructi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742" y="4405174"/>
            <a:ext cx="2638425" cy="2000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972469" y="3837528"/>
            <a:ext cx="6048672" cy="1631216"/>
          </a:xfrm>
          <a:prstGeom prst="rect">
            <a:avLst/>
          </a:prstGeom>
          <a:noFill/>
        </p:spPr>
        <p:txBody>
          <a:bodyPr wrap="square" rtlCol="0">
            <a:spAutoFit/>
          </a:bodyPr>
          <a:lstStyle/>
          <a:p>
            <a:r>
              <a:rPr lang="en-AU" sz="2000" b="1" i="1" dirty="0" smtClean="0"/>
              <a:t>Clear Instruction</a:t>
            </a:r>
            <a:r>
              <a:rPr lang="en-AU" sz="2000" b="1" dirty="0" smtClean="0"/>
              <a:t>: </a:t>
            </a:r>
            <a:r>
              <a:rPr lang="en-AU" sz="2000" dirty="0" smtClean="0"/>
              <a:t>The findings suggest that to enhance Aboriginal students’ educational outcomes, teachers should provide clear explanations and guided learning strategies that involves making clear observable links between learning, assessment, and success.  </a:t>
            </a:r>
            <a:endParaRPr lang="en-AU" sz="2000" dirty="0"/>
          </a:p>
        </p:txBody>
      </p:sp>
    </p:spTree>
    <p:custDataLst>
      <p:tags r:id="rId1"/>
    </p:custDataLst>
    <p:extLst>
      <p:ext uri="{BB962C8B-B14F-4D97-AF65-F5344CB8AC3E}">
        <p14:creationId xmlns:p14="http://schemas.microsoft.com/office/powerpoint/2010/main" xmlns="" val="97376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6696744" cy="584775"/>
          </a:xfrm>
          <a:prstGeom prst="rect">
            <a:avLst/>
          </a:prstGeom>
          <a:noFill/>
        </p:spPr>
        <p:txBody>
          <a:bodyPr wrap="square" rtlCol="0">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Implications and Ways Forward (cont.) </a:t>
            </a:r>
          </a:p>
        </p:txBody>
      </p:sp>
      <p:sp>
        <p:nvSpPr>
          <p:cNvPr id="5" name="TextBox 4"/>
          <p:cNvSpPr txBox="1"/>
          <p:nvPr/>
        </p:nvSpPr>
        <p:spPr>
          <a:xfrm>
            <a:off x="4788025" y="1136645"/>
            <a:ext cx="4248471" cy="4708981"/>
          </a:xfrm>
          <a:prstGeom prst="rect">
            <a:avLst/>
          </a:prstGeom>
          <a:noFill/>
        </p:spPr>
        <p:txBody>
          <a:bodyPr wrap="square" rtlCol="0">
            <a:spAutoFit/>
          </a:bodyPr>
          <a:lstStyle/>
          <a:p>
            <a:pPr lvl="1"/>
            <a:r>
              <a:rPr lang="en-AU" sz="2000" b="1" dirty="0"/>
              <a:t>Teaching </a:t>
            </a:r>
            <a:r>
              <a:rPr lang="en-AU" sz="2000" b="1" dirty="0" smtClean="0"/>
              <a:t>Strategies (cont.) </a:t>
            </a:r>
          </a:p>
          <a:p>
            <a:pPr lvl="1"/>
            <a:r>
              <a:rPr lang="en-AU" sz="2000" b="1" i="1" dirty="0"/>
              <a:t>Performance </a:t>
            </a:r>
            <a:r>
              <a:rPr lang="en-AU" sz="2000" b="1" i="1" dirty="0" smtClean="0"/>
              <a:t>feedback</a:t>
            </a:r>
            <a:r>
              <a:rPr lang="en-AU" sz="2000" i="1" dirty="0" smtClean="0"/>
              <a:t>:</a:t>
            </a:r>
            <a:r>
              <a:rPr lang="en-AU" sz="2000" dirty="0"/>
              <a:t> </a:t>
            </a:r>
            <a:r>
              <a:rPr lang="en-AU" sz="2000" dirty="0" smtClean="0"/>
              <a:t>was found to be a critical factor. Teachers need to ensure </a:t>
            </a:r>
            <a:r>
              <a:rPr lang="en-AU" sz="2000" dirty="0"/>
              <a:t>that </a:t>
            </a:r>
            <a:r>
              <a:rPr lang="en-AU" sz="2000" dirty="0" smtClean="0"/>
              <a:t>Aboriginal students </a:t>
            </a:r>
            <a:r>
              <a:rPr lang="en-AU" sz="2000" dirty="0"/>
              <a:t>know what success is, as it allows students to relate their learning development to achievement and their sense of confidence.  </a:t>
            </a:r>
            <a:r>
              <a:rPr lang="en-AU" sz="2000" dirty="0" smtClean="0"/>
              <a:t>As advised by Hattie (2009</a:t>
            </a:r>
            <a:r>
              <a:rPr lang="en-AU" sz="2000" dirty="0"/>
              <a:t>) </a:t>
            </a:r>
            <a:r>
              <a:rPr lang="en-AU" sz="2000" dirty="0" smtClean="0"/>
              <a:t>feedback should </a:t>
            </a:r>
            <a:r>
              <a:rPr lang="en-AU" sz="2000" dirty="0"/>
              <a:t>not about rewards, but </a:t>
            </a:r>
            <a:r>
              <a:rPr lang="en-AU" sz="2000" dirty="0" smtClean="0"/>
              <a:t>about </a:t>
            </a:r>
            <a:r>
              <a:rPr lang="en-AU" sz="2000" dirty="0"/>
              <a:t>teachers </a:t>
            </a:r>
            <a:r>
              <a:rPr lang="en-AU" sz="2000" dirty="0" smtClean="0"/>
              <a:t>giving </a:t>
            </a:r>
            <a:r>
              <a:rPr lang="en-AU" sz="2000" dirty="0"/>
              <a:t>information about tasks that reinforce the learner’s understandings, confidence, and self-evaluation</a:t>
            </a:r>
            <a:r>
              <a:rPr lang="en-AU" sz="2000" dirty="0" smtClean="0"/>
              <a:t>.</a:t>
            </a:r>
            <a:endParaRPr lang="en-AU" sz="2000" dirty="0"/>
          </a:p>
        </p:txBody>
      </p:sp>
      <p:sp>
        <p:nvSpPr>
          <p:cNvPr id="4" name="TextBox 3"/>
          <p:cNvSpPr txBox="1"/>
          <p:nvPr/>
        </p:nvSpPr>
        <p:spPr>
          <a:xfrm>
            <a:off x="132730" y="4005064"/>
            <a:ext cx="6048672" cy="400110"/>
          </a:xfrm>
          <a:prstGeom prst="rect">
            <a:avLst/>
          </a:prstGeom>
          <a:noFill/>
        </p:spPr>
        <p:txBody>
          <a:bodyPr wrap="square" rtlCol="0">
            <a:spAutoFit/>
          </a:bodyPr>
          <a:lstStyle/>
          <a:p>
            <a:pPr marL="800100" lvl="1" indent="-342900">
              <a:buFont typeface="Arial" pitchFamily="34" charset="0"/>
              <a:buChar char="•"/>
            </a:pPr>
            <a:endParaRPr lang="en-AU" sz="2000" dirty="0"/>
          </a:p>
        </p:txBody>
      </p:sp>
      <p:pic>
        <p:nvPicPr>
          <p:cNvPr id="6148" name="Picture 4" descr="http://3.bp.blogspot.com/-y4AcQr9QRwQ/T7ERcEd3lZI/AAAAAAAAATo/gQQtZb0FsHw/s1600/PIF+teacher+performan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136645"/>
            <a:ext cx="4762500" cy="366712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76152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6120680" cy="1077218"/>
          </a:xfrm>
          <a:prstGeom prst="rect">
            <a:avLst/>
          </a:prstGeom>
          <a:noFill/>
        </p:spPr>
        <p:txBody>
          <a:bodyPr wrap="square" rtlCol="0">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Implications and Ways Forward (cont.) </a:t>
            </a:r>
          </a:p>
        </p:txBody>
      </p:sp>
      <p:sp>
        <p:nvSpPr>
          <p:cNvPr id="5" name="TextBox 4"/>
          <p:cNvSpPr txBox="1"/>
          <p:nvPr/>
        </p:nvSpPr>
        <p:spPr>
          <a:xfrm>
            <a:off x="-177850" y="1556792"/>
            <a:ext cx="8998321" cy="3785652"/>
          </a:xfrm>
          <a:prstGeom prst="rect">
            <a:avLst/>
          </a:prstGeom>
          <a:noFill/>
        </p:spPr>
        <p:txBody>
          <a:bodyPr wrap="square" rtlCol="0">
            <a:spAutoFit/>
          </a:bodyPr>
          <a:lstStyle/>
          <a:p>
            <a:pPr marL="800100" lvl="1" indent="-342900">
              <a:buFont typeface="Wingdings" pitchFamily="2" charset="2"/>
              <a:buChar char="v"/>
            </a:pPr>
            <a:r>
              <a:rPr lang="en-AU" sz="2000" b="1" dirty="0" smtClean="0"/>
              <a:t>Cultural/Aboriginal Education Strategies- </a:t>
            </a:r>
            <a:r>
              <a:rPr lang="en-AU" sz="2000" dirty="0"/>
              <a:t>Four </a:t>
            </a:r>
            <a:r>
              <a:rPr lang="en-AU" sz="2000" dirty="0" smtClean="0"/>
              <a:t>of these factors </a:t>
            </a:r>
            <a:r>
              <a:rPr lang="en-AU" sz="2000" dirty="0"/>
              <a:t>were found to be beneficial for the Aboriginal </a:t>
            </a:r>
            <a:r>
              <a:rPr lang="en-AU" sz="2000" dirty="0" smtClean="0"/>
              <a:t>students:</a:t>
            </a:r>
            <a:endParaRPr lang="en-AU" sz="2000" b="1" dirty="0" smtClean="0"/>
          </a:p>
          <a:p>
            <a:pPr marL="914400" lvl="1" indent="-457200">
              <a:buAutoNum type="arabicPeriod"/>
            </a:pPr>
            <a:r>
              <a:rPr lang="en-AU" sz="2000" b="1" i="1" dirty="0" smtClean="0"/>
              <a:t>Aboriginal </a:t>
            </a:r>
            <a:r>
              <a:rPr lang="en-AU" sz="2000" b="1" i="1" dirty="0"/>
              <a:t>Community Involvement </a:t>
            </a:r>
            <a:r>
              <a:rPr lang="en-AU" sz="2000" dirty="0" smtClean="0"/>
              <a:t>should </a:t>
            </a:r>
            <a:r>
              <a:rPr lang="en-AU" sz="2000" dirty="0"/>
              <a:t>be reinforced by </a:t>
            </a:r>
            <a:r>
              <a:rPr lang="en-AU" sz="2000" dirty="0" smtClean="0"/>
              <a:t>teachers/schools by inviting </a:t>
            </a:r>
            <a:r>
              <a:rPr lang="en-AU" sz="2000" dirty="0"/>
              <a:t>respected members of the community into the classroom environment to act as mentors and share valuable knowledge to students in both traditional and contemporary </a:t>
            </a:r>
            <a:r>
              <a:rPr lang="en-AU" sz="2000" dirty="0" smtClean="0"/>
              <a:t>contexts.</a:t>
            </a:r>
          </a:p>
          <a:p>
            <a:pPr marL="914400" lvl="1" indent="-457200">
              <a:buFontTx/>
              <a:buAutoNum type="arabicPeriod"/>
            </a:pPr>
            <a:r>
              <a:rPr lang="en-AU" sz="2000" dirty="0"/>
              <a:t>By creating links to both the local community and knowledge’s, teachers would also become more welcoming to Aboriginal families, thus enhancing </a:t>
            </a:r>
            <a:r>
              <a:rPr lang="en-AU" sz="2000" b="1" i="1" dirty="0"/>
              <a:t>Teacher Family/Community </a:t>
            </a:r>
            <a:r>
              <a:rPr lang="en-AU" sz="2000" dirty="0"/>
              <a:t>relations where a stronger level of mutual respect is developed between teachers and those closest to the student learner, namely their family and immediate community</a:t>
            </a:r>
          </a:p>
          <a:p>
            <a:pPr lvl="1"/>
            <a:endParaRPr lang="en-AU" sz="2000" i="1" dirty="0"/>
          </a:p>
        </p:txBody>
      </p:sp>
    </p:spTree>
    <p:custDataLst>
      <p:tags r:id="rId1"/>
    </p:custDataLst>
    <p:extLst>
      <p:ext uri="{BB962C8B-B14F-4D97-AF65-F5344CB8AC3E}">
        <p14:creationId xmlns:p14="http://schemas.microsoft.com/office/powerpoint/2010/main" xmlns="" val="349128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 y="908720"/>
            <a:ext cx="9115053" cy="1723549"/>
          </a:xfrm>
          <a:prstGeom prst="rect">
            <a:avLst/>
          </a:prstGeom>
          <a:solidFill>
            <a:schemeClr val="bg1">
              <a:alpha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Seeding Success for Aboriginal Primary Students</a:t>
            </a:r>
          </a:p>
          <a:p>
            <a:pPr algn="ctr"/>
            <a:endParaRPr lang="en-AU" b="1" dirty="0" smtClean="0">
              <a:latin typeface="Times New Roman" pitchFamily="18" charset="0"/>
              <a:cs typeface="Times New Roman" pitchFamily="18" charset="0"/>
            </a:endParaRPr>
          </a:p>
        </p:txBody>
      </p:sp>
      <p:pic>
        <p:nvPicPr>
          <p:cNvPr id="6" name="il_fi" descr="http://motif.swinmc.net/files/2012/03/bright-sydney-new-years-and-so-on-and-so-forth-39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1010" y="2924944"/>
            <a:ext cx="4881979" cy="2356797"/>
          </a:xfrm>
          <a:prstGeom prst="rect">
            <a:avLst/>
          </a:prstGeom>
          <a:noFill/>
          <a:ln>
            <a:noFill/>
          </a:ln>
        </p:spPr>
      </p:pic>
    </p:spTree>
    <p:custDataLst>
      <p:tags r:id="rId1"/>
    </p:custDataLst>
    <p:extLst>
      <p:ext uri="{BB962C8B-B14F-4D97-AF65-F5344CB8AC3E}">
        <p14:creationId xmlns:p14="http://schemas.microsoft.com/office/powerpoint/2010/main" xmlns="" val="2380339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7190"/>
            <a:ext cx="6582925" cy="1077218"/>
          </a:xfrm>
          <a:prstGeom prst="rect">
            <a:avLst/>
          </a:prstGeom>
          <a:noFill/>
        </p:spPr>
        <p:txBody>
          <a:bodyPr wrap="square" rtlCol="0">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Implications and Ways Forward (cont.) </a:t>
            </a:r>
          </a:p>
        </p:txBody>
      </p:sp>
      <p:sp>
        <p:nvSpPr>
          <p:cNvPr id="5" name="TextBox 4"/>
          <p:cNvSpPr txBox="1"/>
          <p:nvPr/>
        </p:nvSpPr>
        <p:spPr>
          <a:xfrm>
            <a:off x="0" y="1125082"/>
            <a:ext cx="8998321" cy="1323439"/>
          </a:xfrm>
          <a:prstGeom prst="rect">
            <a:avLst/>
          </a:prstGeom>
          <a:noFill/>
        </p:spPr>
        <p:txBody>
          <a:bodyPr wrap="square" rtlCol="0">
            <a:spAutoFit/>
          </a:bodyPr>
          <a:lstStyle/>
          <a:p>
            <a:pPr marL="800100" lvl="1" indent="-342900">
              <a:buFont typeface="Wingdings" pitchFamily="2" charset="2"/>
              <a:buChar char="v"/>
            </a:pPr>
            <a:r>
              <a:rPr lang="en-AU" sz="2000" b="1" dirty="0" smtClean="0"/>
              <a:t>Cultural/Aboriginal Education Strategies (cont.) -</a:t>
            </a:r>
          </a:p>
          <a:p>
            <a:pPr marL="914400" lvl="1" indent="-457200">
              <a:buFont typeface="+mj-lt"/>
              <a:buAutoNum type="arabicPeriod" startAt="3"/>
            </a:pPr>
            <a:r>
              <a:rPr lang="en-AU" sz="2000" b="1" i="1" dirty="0"/>
              <a:t>Cultural Sensitivity </a:t>
            </a:r>
            <a:r>
              <a:rPr lang="en-AU" sz="2000" dirty="0"/>
              <a:t>is closely related to increased cultural </a:t>
            </a:r>
            <a:r>
              <a:rPr lang="en-AU" sz="2000" dirty="0" smtClean="0"/>
              <a:t>competency. It is important that teachers </a:t>
            </a:r>
            <a:r>
              <a:rPr lang="en-AU" sz="2000" dirty="0"/>
              <a:t>understand and respect the unique perspectives and needs of their students. </a:t>
            </a:r>
            <a:endParaRPr lang="en-AU" sz="2000" dirty="0" smtClean="0"/>
          </a:p>
        </p:txBody>
      </p:sp>
      <p:sp>
        <p:nvSpPr>
          <p:cNvPr id="2" name="TextBox 1"/>
          <p:cNvSpPr txBox="1"/>
          <p:nvPr/>
        </p:nvSpPr>
        <p:spPr>
          <a:xfrm>
            <a:off x="3602062" y="2348880"/>
            <a:ext cx="5541938" cy="3477875"/>
          </a:xfrm>
          <a:prstGeom prst="rect">
            <a:avLst/>
          </a:prstGeom>
          <a:noFill/>
        </p:spPr>
        <p:txBody>
          <a:bodyPr wrap="square" rtlCol="0">
            <a:spAutoFit/>
          </a:bodyPr>
          <a:lstStyle/>
          <a:p>
            <a:pPr lvl="1"/>
            <a:r>
              <a:rPr lang="en-AU" sz="2000" b="1" dirty="0" smtClean="0"/>
              <a:t>4</a:t>
            </a:r>
            <a:r>
              <a:rPr lang="en-AU" sz="2000" dirty="0" smtClean="0"/>
              <a:t>. Such </a:t>
            </a:r>
            <a:r>
              <a:rPr lang="en-AU" sz="2000" dirty="0"/>
              <a:t>understanding may be closely tied to the </a:t>
            </a:r>
            <a:r>
              <a:rPr lang="en-AU" sz="2000" b="1" i="1" dirty="0"/>
              <a:t>Strength of the Identity </a:t>
            </a:r>
            <a:r>
              <a:rPr lang="en-AU" sz="2000" dirty="0"/>
              <a:t>of both Aboriginal and non-Aboriginal students. It is essential that teachers ensure that the classroom is a safe environment for not only the culture of students, but also linking culture to learning within the schooling environment. </a:t>
            </a:r>
          </a:p>
          <a:p>
            <a:pPr lvl="1"/>
            <a:r>
              <a:rPr lang="en-AU" sz="2000" b="1" dirty="0" smtClean="0"/>
              <a:t>5</a:t>
            </a:r>
            <a:r>
              <a:rPr lang="en-AU" sz="2000" dirty="0" smtClean="0"/>
              <a:t>. In </a:t>
            </a:r>
            <a:r>
              <a:rPr lang="en-AU" sz="2000" dirty="0"/>
              <a:t>promoting cultural safety within the classroom, </a:t>
            </a:r>
            <a:r>
              <a:rPr lang="en-AU" sz="2000" b="1" i="1" dirty="0"/>
              <a:t>Cultural Diversity </a:t>
            </a:r>
            <a:r>
              <a:rPr lang="en-AU" sz="2000" dirty="0"/>
              <a:t>in learning is also strengthened, as students become aware of, and respectful, of the many cultures within Australia. </a:t>
            </a:r>
            <a:endParaRPr lang="en-AU" sz="2000" i="1" dirty="0"/>
          </a:p>
        </p:txBody>
      </p:sp>
      <p:pic>
        <p:nvPicPr>
          <p:cNvPr id="7170" name="Picture 2" descr="http://peacecorpsonline.org/messages/imagefolder/crossculturaltrain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708920"/>
            <a:ext cx="3702525" cy="248069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643517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25" y="188640"/>
            <a:ext cx="6644507" cy="1077218"/>
          </a:xfrm>
          <a:prstGeom prst="rect">
            <a:avLst/>
          </a:prstGeom>
          <a:noFill/>
        </p:spPr>
        <p:txBody>
          <a:bodyPr wrap="square" rtlCol="0">
            <a:spAutoFit/>
          </a:bodyPr>
          <a:lstStyle/>
          <a:p>
            <a:pPr algn="ctr">
              <a:spcBef>
                <a:spcPts val="700"/>
              </a:spcBef>
              <a:buClr>
                <a:schemeClr val="accent2"/>
              </a:buClr>
              <a:buSzPct val="60000"/>
            </a:pPr>
            <a:r>
              <a:rPr lang="en-AU" sz="3200" b="1" dirty="0">
                <a:solidFill>
                  <a:srgbClr val="0066FF"/>
                </a:solidFill>
                <a:effectLst>
                  <a:outerShdw blurRad="38100" dist="38100" dir="2700000" algn="tl">
                    <a:srgbClr val="000000">
                      <a:alpha val="43137"/>
                    </a:srgbClr>
                  </a:outerShdw>
                </a:effectLst>
                <a:cs typeface="Times New Roman" pitchFamily="18" charset="0"/>
              </a:rPr>
              <a:t>Implications and Ways Forward (cont.) </a:t>
            </a:r>
          </a:p>
        </p:txBody>
      </p:sp>
      <p:sp>
        <p:nvSpPr>
          <p:cNvPr id="5" name="TextBox 4"/>
          <p:cNvSpPr txBox="1"/>
          <p:nvPr/>
        </p:nvSpPr>
        <p:spPr>
          <a:xfrm>
            <a:off x="-177851" y="1292548"/>
            <a:ext cx="9214347" cy="2554545"/>
          </a:xfrm>
          <a:prstGeom prst="rect">
            <a:avLst/>
          </a:prstGeom>
          <a:noFill/>
        </p:spPr>
        <p:txBody>
          <a:bodyPr wrap="square" rtlCol="0">
            <a:spAutoFit/>
          </a:bodyPr>
          <a:lstStyle/>
          <a:p>
            <a:pPr marL="800100" lvl="1" indent="-342900">
              <a:buFont typeface="Wingdings" pitchFamily="2" charset="2"/>
              <a:buChar char="v"/>
            </a:pPr>
            <a:r>
              <a:rPr lang="en-AU" sz="2000" b="1" dirty="0" smtClean="0"/>
              <a:t>Classroom Climate - </a:t>
            </a:r>
            <a:r>
              <a:rPr lang="en-AU" sz="2000" dirty="0" smtClean="0"/>
              <a:t>Three </a:t>
            </a:r>
            <a:r>
              <a:rPr lang="en-AU" sz="2000" dirty="0"/>
              <a:t>of the strongest factors within the area of classroom climate were intrinsic to the positive relations between the students, their learning, and their </a:t>
            </a:r>
            <a:r>
              <a:rPr lang="en-AU" sz="2000" dirty="0" smtClean="0"/>
              <a:t>teacher. They were: </a:t>
            </a:r>
          </a:p>
          <a:p>
            <a:pPr marL="914400" lvl="1" indent="-457200">
              <a:buFont typeface="+mj-lt"/>
              <a:buAutoNum type="arabicPeriod"/>
            </a:pPr>
            <a:r>
              <a:rPr lang="en-AU" sz="2000" b="1" i="1" dirty="0" smtClean="0"/>
              <a:t>Making Learning Fun</a:t>
            </a:r>
            <a:r>
              <a:rPr lang="en-AU" sz="2000" b="1" dirty="0" smtClean="0"/>
              <a:t>: </a:t>
            </a:r>
            <a:r>
              <a:rPr lang="en-AU" sz="2000" dirty="0" smtClean="0"/>
              <a:t>Increasing the enjoyment of learning materials should </a:t>
            </a:r>
            <a:r>
              <a:rPr lang="en-AU" sz="2000" dirty="0"/>
              <a:t>be considered as a critical factor to engage </a:t>
            </a:r>
            <a:r>
              <a:rPr lang="en-AU" sz="2000" dirty="0" smtClean="0"/>
              <a:t>both Aboriginal </a:t>
            </a:r>
            <a:r>
              <a:rPr lang="en-AU" sz="2000" dirty="0"/>
              <a:t>and non-Aboriginal </a:t>
            </a:r>
            <a:r>
              <a:rPr lang="en-AU" sz="2000" dirty="0" smtClean="0"/>
              <a:t>students. Teachers should aim to make </a:t>
            </a:r>
            <a:r>
              <a:rPr lang="en-AU" sz="2000" dirty="0"/>
              <a:t>the learning process more enjoyable through engaging students with positivity and </a:t>
            </a:r>
            <a:r>
              <a:rPr lang="en-AU" sz="2000" dirty="0" smtClean="0"/>
              <a:t>humour.</a:t>
            </a:r>
          </a:p>
          <a:p>
            <a:pPr marL="914400" lvl="1" indent="-457200">
              <a:buFont typeface="+mj-lt"/>
              <a:buAutoNum type="arabicPeriod"/>
            </a:pPr>
            <a:endParaRPr lang="en-AU" sz="2000" b="1" dirty="0"/>
          </a:p>
        </p:txBody>
      </p:sp>
      <p:pic>
        <p:nvPicPr>
          <p:cNvPr id="9218" name="Picture 2" descr="http://www.afs.org/blog/icl/wp-content/uploads/2013/07/developmen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20" y="3709392"/>
            <a:ext cx="2805634" cy="21042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447256" y="3429000"/>
            <a:ext cx="6696744" cy="2554545"/>
          </a:xfrm>
          <a:prstGeom prst="rect">
            <a:avLst/>
          </a:prstGeom>
          <a:noFill/>
        </p:spPr>
        <p:txBody>
          <a:bodyPr wrap="square" rtlCol="0">
            <a:spAutoFit/>
          </a:bodyPr>
          <a:lstStyle/>
          <a:p>
            <a:r>
              <a:rPr lang="en-AU" sz="2000" b="1" dirty="0" smtClean="0"/>
              <a:t>2</a:t>
            </a:r>
            <a:r>
              <a:rPr lang="en-AU" sz="2000" dirty="0" smtClean="0"/>
              <a:t>. The findings suggest that if teachers remain </a:t>
            </a:r>
            <a:r>
              <a:rPr lang="en-AU" sz="2000" dirty="0"/>
              <a:t>positive and </a:t>
            </a:r>
            <a:r>
              <a:rPr lang="en-AU" sz="2000" dirty="0" smtClean="0"/>
              <a:t>minimise individual </a:t>
            </a:r>
            <a:r>
              <a:rPr lang="en-AU" sz="2000" dirty="0"/>
              <a:t>criticism in the classroom, </a:t>
            </a:r>
            <a:r>
              <a:rPr lang="en-AU" sz="2000" dirty="0" smtClean="0"/>
              <a:t>they will promote </a:t>
            </a:r>
            <a:r>
              <a:rPr lang="en-AU" sz="2000" dirty="0"/>
              <a:t>a greater level of </a:t>
            </a:r>
            <a:r>
              <a:rPr lang="en-AU" sz="2000" b="1" i="1" dirty="0"/>
              <a:t>Rapport</a:t>
            </a:r>
            <a:r>
              <a:rPr lang="en-AU" sz="2000" dirty="0"/>
              <a:t> with students, which is characterised by stronger levels of mutual trust and </a:t>
            </a:r>
            <a:r>
              <a:rPr lang="en-AU" sz="2000" dirty="0" smtClean="0"/>
              <a:t>respect </a:t>
            </a:r>
          </a:p>
          <a:p>
            <a:r>
              <a:rPr lang="en-AU" sz="2000" b="1" dirty="0" smtClean="0"/>
              <a:t>3. </a:t>
            </a:r>
            <a:r>
              <a:rPr lang="en-AU" sz="2000" b="1" i="1" dirty="0"/>
              <a:t>Collaboration</a:t>
            </a:r>
            <a:r>
              <a:rPr lang="en-AU" sz="2000" dirty="0"/>
              <a:t> was also found to be a strong driver of student engagement, and emphasises that learning </a:t>
            </a:r>
            <a:r>
              <a:rPr lang="en-AU" sz="2000" dirty="0" smtClean="0"/>
              <a:t>should </a:t>
            </a:r>
            <a:r>
              <a:rPr lang="en-AU" sz="2000" dirty="0"/>
              <a:t>be a shared experience across a classroom where the teacher also participates </a:t>
            </a:r>
            <a:r>
              <a:rPr lang="en-AU" sz="2000" dirty="0" smtClean="0"/>
              <a:t>in </a:t>
            </a:r>
            <a:r>
              <a:rPr lang="en-AU" sz="2000" dirty="0"/>
              <a:t>the </a:t>
            </a:r>
            <a:r>
              <a:rPr lang="en-AU" sz="2000" dirty="0" smtClean="0"/>
              <a:t>learning. </a:t>
            </a:r>
            <a:endParaRPr lang="en-AU" sz="2000" dirty="0"/>
          </a:p>
        </p:txBody>
      </p:sp>
    </p:spTree>
    <p:custDataLst>
      <p:tags r:id="rId1"/>
    </p:custDataLst>
    <p:extLst>
      <p:ext uri="{BB962C8B-B14F-4D97-AF65-F5344CB8AC3E}">
        <p14:creationId xmlns:p14="http://schemas.microsoft.com/office/powerpoint/2010/main" xmlns="" val="1584265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116632"/>
            <a:ext cx="8804746" cy="769441"/>
          </a:xfrm>
          <a:prstGeom prst="rect">
            <a:avLst/>
          </a:prstGeom>
          <a:noFill/>
        </p:spPr>
        <p:txBody>
          <a:bodyPr wrap="square" rtlCol="0">
            <a:spAutoFit/>
          </a:bodyPr>
          <a:lstStyle/>
          <a:p>
            <a:pPr algn="ctr">
              <a:spcBef>
                <a:spcPts val="700"/>
              </a:spcBef>
              <a:buClr>
                <a:schemeClr val="accent2"/>
              </a:buClr>
              <a:buSzPct val="60000"/>
            </a:pPr>
            <a:r>
              <a:rPr lang="en-AU" sz="4400" b="1" dirty="0">
                <a:solidFill>
                  <a:srgbClr val="0066FF"/>
                </a:solidFill>
                <a:effectLst>
                  <a:outerShdw blurRad="38100" dist="38100" dir="2700000" algn="tl">
                    <a:srgbClr val="000000">
                      <a:alpha val="43137"/>
                    </a:srgbClr>
                  </a:outerShdw>
                </a:effectLst>
                <a:cs typeface="Times New Roman" pitchFamily="18" charset="0"/>
              </a:rPr>
              <a:t>Next steps…</a:t>
            </a:r>
          </a:p>
        </p:txBody>
      </p:sp>
      <p:graphicFrame>
        <p:nvGraphicFramePr>
          <p:cNvPr id="5" name="Diagram 4"/>
          <p:cNvGraphicFramePr/>
          <p:nvPr>
            <p:extLst>
              <p:ext uri="{D42A27DB-BD31-4B8C-83A1-F6EECF244321}">
                <p14:modId xmlns:p14="http://schemas.microsoft.com/office/powerpoint/2010/main" xmlns="" val="867480967"/>
              </p:ext>
            </p:extLst>
          </p:nvPr>
        </p:nvGraphicFramePr>
        <p:xfrm>
          <a:off x="1475656"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xmlns="" val="1570897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4" name="Picture 14" descr="http://www.oilersaddict.com/wp-content/uploads/2013/09/QuestionMark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8873" y="2656816"/>
            <a:ext cx="1543230" cy="12496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2" descr="data:image/jpeg;base64,/9j/4AAQSkZJRgABAQAAAQABAAD/2wCEAAkGBw8PDw8ODhAODQ8ODQ0ODQwODw8MDg0PFBQWGBQVFBQYHCggGBomHBUUIzEhJS0rLi4uFx8zODQtOSgtLysBCgoKDg0OGxAQGiwkICYvLCwvLCwsLCwsNywsLiwsLCwvLCwsLCwvLC8sLCwsLC0sLCwsLCwsLCwvLCwsLCwsLP/AABEIAMMBAgMBEQACEQEDEQH/xAAcAAACAgMBAQAAAAAAAAAAAAAAAQIDBAUGBwj/xABEEAACAgEBBAYGBgYIBwAAAAAAAQIDEQQFEiExBhNBUWGBByIycZGhFEJScrHBI2KSorLRJDM0ZILh8PEVFlNjpMLj/8QAGwEBAAIDAQEAAAAAAAAAAAAAAAMEAQIFBgf/xAA3EQEAAgECAwQIBAUFAQAAAAAAAQIDBBESITEFMkFREyJhcZGhsdEGgeHwIzNCwfEUFmJjohX/2gAMAwEAAhEDEQA/APcQAAAAAAAAAAAAAAAAAAAAAAAAAAAAAAAAAAAAAAAAAAAAAAAAAAAAAAAAAAAAAAAAAAAAAAAAAAAAAAAAAAAAAAAAAAAAAAAAAAAAAAAAAAAAAAAAAAAAAAAjvoA30BIAAAAAAAAAAAAAAAAAAAAAAAEAAAAAAAAAAADAxNfqdzEU8N8X37oGp1vSGmlevJL3sCzZ2rlauseVGXsQfDh347MgbBWAPrAEr8cvgBl1zUllf7ASAAAAAAAAAAEAAAAAAAGu1+3tHp+F+q09T+zO2EZ/s5yazesdZT49Lmydykz+UtDq/SVsmvKV8rWuyqm1/BtJP4kU6nHHivU7F1lv6dvfMNTd6XtCvYo1c/vKqCf77NJ1dPKVqv4e1Hjavz+zDs9Mdf1NFOX3r4w/CDNf9ZHklj8OX8ckfD9VK9Mv9w/8v/5GP9Z/x+bf/bn/AG/+f1X1emOp+3orI/dujP8AGKMxrI8mlvw7fwyR8Gw03pb2fJpTq1dX6zhXOK+Es/I2jV09qC/4f1MdJrP5z9m+2d052XqOENXVF8t27e07z3LfST8iWubHbpKjl7M1WLvUn8uf0dBGSaTTTT4pp5TXvJVCY26pAAA2Bxm2ttQzOUZJ9i9y4IDlNjU/S9Q77OMK3iCfFN94HfU2JLAF6uAHcBCVwGRsvUeu4faWV71/l+AG1AAAAAAEAAAAAAVajUQri7LJwrhFZlZOShCK723wRiZiOratbWnhrG8+xx22fSds3T5jXKesmuGKI/o0/GcsJrxWSC+ppXpzdbT9iarLztHDHt6/D77OJ2r6WtdZlaeqnSxa4SaeotXnLEf3SvbV2npydjD+H8Ff5kzb5R9/m5LafSTXarP0jVX2KSw699xrf+COI/IgtkvbrLq4dFp8PcpEflz+PVqm0aLEzEIuxGdpaTlrCPXIzwy19PUdchwseng1ahwy2jNVJTTNdm8XiTDYAbTYnSLWaKSlpb7K1nLqzvVS98Hwfv5m9MlqdJVdRo8OojbJWJ9vj8Xs/QPp1XtJOm2Kp1cI7zgm+ruiucq88Vjti/nxx0MOeMnKeryPaXZdtLPFXnWfjHv+7sck7ktbt/VblMkudnqr3fW/l5gefbJ2bHWa6FNjfVJTstim05xj9XPZlteWQNjooqudqSUf093qpYUfXfBLsQGzhqALFqAH9IAhLUAX7HtzqK19/P7LA6gAAAABgIBZAMgRnNJNtpJJtybwklzbYIjflDzfpX6VKqnKnZ8Y6iabT1M89RF9u4uDn7+C95UyaqI5Veh0XYV7+tnnaPLx/T6+55Ztfbeq1kt/VX2XvOUpPEI/dgvVj5IpWva3WXpsGlw4I2x1iP359WAap0ZTSMxG7S14qoncbxVWvnlU7DbhV5yyi5m2yObo7w2Y4xvDZjjNSGzaLpxmYmElcjKqllENo2X8VuKEzCUAZWy9oT0t9Wpr9uiyNi443sPjF+DWU/Bm1LcNomEGpxVy4rUt4w+m6b1OMZx4xlFSi+9NZR2HzmY2naXOdJ782bn2YL4vi/yDDSdFb66tfvWzjWnp7Ixc3upycoYWfJgW7erdGqtXKNr66D71PjL97eAohqgLFqQH9KAhLVAb7ofS5SsvfspdXDxbw5Py4LzYHUgAAAAAEcgGQI5A8S9JPTaWrslpNNNrSVvdnKD/ALVNc232wT5Lk+fdjnajNxTwx0ey7I7MjDWMuSPXn5R9/P4ebgys7gATBLDtnxJqw5uW/NS5G+ytNkWzOzSbFkMbjJljcZBuMmGd0kw2izYVRwkitad5dnFXhrEJmEgAjY+BmOqPJO1X0T0Q1O9s/QtvL+haVNvm2q4r8jr07sPnmqjbNf3z9WL0q081jUQTlFR3bkuLilylju48e7CNkDkNRKFiysZfaBju2/djXvOUINuEZetuZ5qL7E+5cOACjrWuEsxfiBctcu8BvXLvA3GxNi36tqTUqaObuksOS/7afP38vwA9E0unhVCNda3YQWIr/XNgWgADAAACtsCLkBzfpB2pLTbM1VkHicoKmDTw07JKDafek5PyIs1uGkyvdnYoy6mlZ6b7/Dm+ezlPoBgJsMTMQi7EZ4Wk5Yhh6nvXmTU8nO1O2/FDHbJFOZLIa7rKNPZY8VwnY+6EZTfyMxEz0aWyVr3p2bSrovrpcVp5L70oQ+TZv6O3krzrcMf1L/8Ak3Xf9OPu6yH8zPorNf8A6GHz+THv6Na6Cblp5tL7DjY/hFtmJx28kldbhn+pr6aZKzdknFx9qMk0170yHJyh0NJEZLxt06tgVncAAGFd3I2r1RZu6936HXY0GiX900/8COtTuw+far+df3z9XR1WmyBrtodG9Le3JRdNj49ZTiOX4x9l/DPiBoNXsWemajNxsjLPV2RTjnHNOPY+PiBjPZsZc0n71kDHnsGD5LHucl+YCq2G001ww8p8crzA7PY+0r4JRubtjy3n/WLz7fMDo4TTSa4p8UwJAMAAAAChyArlMDhfS9N/8Mljs1FDfuy/zwQ6juOn2TO2pj3S8R6053C9l6baEXaZ4Wls0oOZtsinJKDkZ2RzdGTyZhpad42bHYXRy/WetFdXVnDunyffur634eJPXHNnJz6umLl1nyd3snoRpasOcXfL7VvGPlDl8ck8Y6w5WTW5b9J29zp9Ps+MUoxiopcoxSil5IkVZnfnLJjpF3Bg3pUBTZpkB5/6QpKNtEOGVXOb78N4X8LKer8Iek7Ajbjt7o/fxcwUXqdyAAE1kyxMRMbS9J6H9MNOqqdNc/o8qq66ozk/0U1GKSbl9V8O3h4l/FqKzERPJ5HtDsfNW9smP1omZnbx+Hj+Xweh6a1NJppprKaeU14MtODMbcpZtcgMDpD/AFcJPkrEn4ZT/wAgNVHAD4AVXatQ5gZGi1qkB0OyL85h4b0fz/IDZgMAAAGBhykBRZMDj/SVW7NmapLnFV2L3Qsi38skeWN6Su9n34dRWf30eDuRQesmxZMtNyyGNyyZY3LIa7vZuj8VLTaeSSW9p6ZYXBLMFwRfr3YeSzxtktHtn6t7TUbImXCoC1VARlWBjWxA8o9JMv6bHw01a/emUtR3npexp2wz7/7Q5qEyrMPQUyLEzVNE7mYZJsyxM7K5WpG0VQ2zRDa9HOleo0NsJQnKVO8ut07eYThn1sJ8pdzXaT4rTSXK1uDHqazvHPwnxfQGntUoxlF5jJKUX3prKZ0Hj5jbkxNsT3t2vmval+C/MDV/R8ey2vmBGdVnY0BotuKaj6z4ZWcZ5doGzurWm1V1C4RhZmvt/RySlHj24TS8gOi2Rb+kg+94+KA6TIAAwGAAYE2BiXSA0226euoupfK2qyv9qLX5mJjeNm+O/BeLeU7vnaSa4Pg1wafBpnOeymd0cmWu4DG5GWNyyGu73Dojp5PR6XeTj/R6lhrD4JF6ndh5bUc8tvfLpaqMGyFfGsCTiBVNAYl6A8h9Jf8Abo+Omr/imU9R3nouyJ/gz7/s5ZMr7OxFlkZmJhNW6UreBrFW9s20KJ2kkVVb5plVKZvEK9siO8Z2R8T2XR9PNLpNBpIetqdRHR6eMqoPChJVpYnN8uXJZZPOetax4y5deyc+bLaZ9Wu885/tH+HQafWSthCyxKM5whKcY53YtxXBZ7ieJ3jm5OSsVvMV6RMresRlocp4XFNeO68Ac30i1EXHCecgdPLRLUzjqLU44qrrisuLaiucvHLflgDN0Fad0IVrhD15vnhLl8XgDosgPIDyAwADAmBiWoDXaqAHhfTbZUtNrLU09y2crqpdjUnlryeV8O8pZa8Nnp9FnjLhjzjlLRVwcmoxTlJ8FGKcm/ckabLM2iI3lvtndDdffh9V1MX9a59X+77XyJIxWlSydoYaeO/udVsz0a1rD1Fs7H9itKqPubeW/kSxgjxUMnal57kbfN1+yei+l0+HVRXBr6+N6f7TyyWKxHSFDJnyZO9aZdDVRg2RL41gS3QE4gUzQGHfEDyT0pVY1VM/tafd/ZnJ/wDsirqI5w73ZFvUtHtcamV3YiUkzDeJRslwM1hpktyUykbxCrax1VOXgu8xa2zbFinJz6Qy664x5c+98WRTaZdHHipj6fF3nRToDLU1LU6uU6aprNNccKyxdknn2Y93a/DhmfFp+KN7ORru2PRW4MUbz4z4Orla6pdW+z2WuTReeYmd53TqtsskoVe37Sb5Rx2sMOj0VVyWb3XJ/qZx8wFfsrTTnG2dUXOLypcuPe1yYFWo10ZXQ0sbKoWWZ3IznGLaXPdjnMn4IxvHRvFLTWbRE7R1lvtDpI0x3Y8W+M5v2pvvf8jLRlJgSTAeQHkBgYkogVTqAonpcgarbHRnS6uChqK+sipb0eMouL8GmmYtWLdUmLNfFO9J2V6Po5p9OsUVV1Lt3IqLfvfaIiI6MXyXvO9pmWZHQpdhloujpQLY0AWqsB7gCcQISiBTOIGLdADjOn3R6WroTqWbqW5Vrlvp+1HzwseKI8tOKF3Q6mMOTn0nq8flFptNNNNpprDTXNNFJ6eJiY3gGGyFr5Gaos08oUMkVZndmR4LHcQzzdGvqxtDuvRr0UWsm9VqY501MsQrlyvtXY++K4Z7+XeTYcXFzlzO0tfOKPR0n1p+Ufd6ntLVKKLrzTh9t6zLzniuKYGV0X1MnBal+xZLdg/tKLa3l4N5+AZmJidpdfHXxxltBhrdr9IaqarLG8qEXJpfJefIxado3lvixzkvFK9ZeI7S2pbqLpaicnvylvRabW5h+qo92DnWtNp3l7LDhpixxjrHL6voboZtSWr2fpNRN7051Ysk+DlZBuE5ebi35l/HbirEvJavFGLNakdN/wBW8TN1dJMCSYEkwACDiAnECLgBFwAi6wF1YBuAPcAN0BboEWgISiBTOIGPZADEuqA4npb0Mr1WbqsU6jHGX1Lfv47f1l8yLJii3OOq/pNfbD6tudf30eX7R2ddppuu+Eq5LlnlJd8Xya9xUtWaztL0GLNTLXipO7BufLzM1YzT0RoqlJ+rGUlH1pNJtRS7X3I2norVtHHG/mvInR3e29ENbGvQaWEEklRBvH2pcZP9psv4+7DyOrmZz3385a7pFtxVKU7G1FduG+fLkbTO3NDSk3nhr1ee6ratmvur01WYRuthXl8ZS3mlxS5LjyILZJtPDDq4dJXDWcl+cxze1y2ZCNEKYrEIQjCMe6MVhfgWHJmZmd5aeejjDnlpfabl+IYeb9LtvfSJ9TS/0Fb5rlbJdvuXZ8e4p5snFyjo9J2do/RR6S/en5R93N5IHT3fQPoxg4bJ0afNxun5Susa+TRfxR6kPKdoTvqbbez6Q6yMiRTTTAmmBJMB5AeAFgBYAMALACwAsAGAFgBNARaAg0BXKIFM4AY9lYGLbSBq9p7Ir1EHXdXGyD7JLk+9Pmn4oxMRMbS3x5LY7cVJ2lxl3oyq63f62fU8+pwt/Pdv93lnxIowxEr1+0slq7bRv5/ou2/savTaDURqhGuKr5RXPiuLfNvxZteNqTsi0t7W1FZtPi8vyUnqN3onQbW7+l3M8aZyh/hfrL8WvIuYZ3q832nj4c2/n/g+l6zprvuN/Dib37squnnbLX3uO6F2KG0NLKXJW/PDS+eCtTvQ7mrj+BZ7utbGUS2864L0j7ZdVUaK8qWo3t6XdWsZS8Xn4ZIc19o2h0+zNPGTJx26R9XmRTejAY3fSvR7S9RpNNQ+dWnprl2esorefxydGsbREPHZr8eS1vOZbWMjKNZFgTTAmmA8gWgIAwAsALABgBYAWAFgBNARaAi0BBoCEogVSgBVKsCqdYGNZADT7c0cb6bKJZUbIOLlHGV4oxMbxs3x3nHeLR4PIdvdFdRpMyx11K49bBPMV+vHs9/FFS+KavQafX48vKeU+X2dN0G2BqaaZ6i2LrjfudXW01Nxjn1muxceBNhrMRvLndpZ6ZLRWvhu2W39E7KbIds65xXvaJZjeHPpbhtFvJ5XTKVU4yXqzrmms9kov+aKXSXqYiL028Jh6/s3XqyELIv1ZxjJeGVyLsTvG7y16TS01nwaH0mafNOmu+zZZW/8aTX8DINRHKJdXsi+17V9m/w/y8+Krut50P2RPVauhbjdMLq5Xza9SMItNpvveMY8STHSbSp6zUVxY5585jk+gq5l55dkQkBdFgWJgTTAeQMgBAACAAEAAIBALAEWgE0BFoCDQEWgKpRApnEDFuQGE6d+SjnGeb7gLLdlqPrR9bxfFgY/WNcH8GBrtrShu8kgPIOllUYaqTjw34Rm/fxT/AqZo9Z3+zckzi2nwnZ1/Qmmz6HByTUd+zq/GGefx3ibDvwud2jw+nnb2b+91Gr2PHW6aemsbjvYcZpZcJJ5TX+uTZvavFGytgzWxXi9XG6T0eShfKOpsUqotOHV5jK5eP2V2dr/ABIYwc+bqZe1d6epHP2+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VkBhXafUW8JJQXalxfxAlXs3dXIAo06VsM8t7IHWUKvC4AXbtfcBrtoQjvxx3NATpgBmVwAvhEC6KAtigJoCQGUAAIAAAEAAIAAQCAQCATQEWgItARaAg0BCUAKLKcgY89Mu4CizSgavW6KS9aC4xeUu8CFO1Yr1Zt1y7Yz9X/AHAyXtGCWd6PxQC003bLeXGK4J94G2prAyoQAtjECaQFiQEkgJAZIAAgAAAAEAAIAAQCAQCYCwBFoBNARaAi4gRcQIOAEHUBXKgCi7Ztc/ajGXvQGPDYFCeVXH4AbCrSRisJJAWqoCagBNRAkkBJICSQDwBkAAAAgAAAAEAAIAAQCAQCwAsALACwAsALAC3QFugLdANwBqID3QDdAe6A8APADwBJIBgXAAAAAIAAAEAAACAAEAgABYAWAFgAwAsAGAFgAwAYAMAGAHgAwA8APABgB4AYFoAAAAAAgAAAQAAAIAAQAAgEAAIAAQAAAAAAAMAAAGAwABgf/9k="/>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data:image/jpeg;base64,/9j/4AAQSkZJRgABAQAAAQABAAD/2wCEAAkGBw8PDw8ODhAODQ8ODQ0ODQwODw8MDg0PFBQWGBQVFBQYHCggGBomHBUUIzEhJS0rLi4uFx8zODQtOSgtLysBCgoKDg0OGxAQGiwkICYvLCwvLCwsLCwsNywsLiwsLCwvLCwsLCwvLC8sLCwsLC0sLCwsLCwsLCwvLCwsLCwsLP/AABEIAMMBAgMBEQACEQEDEQH/xAAcAAACAgMBAQAAAAAAAAAAAAAAAQIDBAUGBwj/xABEEAACAgEBBAYGBgYIBwAAAAAAAQIDEQQFEiExBhNBUWGBByIycZGhFEJScrHBI2KSorLRJDM0ZILh8PEVFlNjpMLj/8QAGwEBAAIDAQEAAAAAAAAAAAAAAAMEAQIFBgf/xAA3EQEAAgECAwQIBAUFAQAAAAAAAQIDBBESITEFMkFREyJhcZGhsdEGgeHwIzNCwfEUFmJjohX/2gAMAwEAAhEDEQA/APcQAAAAAAAAAAAAAAAAAAAAAAAAAAAAAAAAAAAAAAAAAAAAAAAAAAAAAAAAAAAAAAAAAAAAAAAAAAAAAAAAAAAAAAAAAAAAAAAAAAAAAAAAAAAAAAAAAAAAAAAjvoA30BIAAAAAAAAAAAAAAAAAAAAAAAEAAAAAAAAAAADAxNfqdzEU8N8X37oGp1vSGmlevJL3sCzZ2rlauseVGXsQfDh347MgbBWAPrAEr8cvgBl1zUllf7ASAAAAAAAAAAEAAAAAAAGu1+3tHp+F+q09T+zO2EZ/s5yazesdZT49Lmydykz+UtDq/SVsmvKV8rWuyqm1/BtJP4kU6nHHivU7F1lv6dvfMNTd6XtCvYo1c/vKqCf77NJ1dPKVqv4e1Hjavz+zDs9Mdf1NFOX3r4w/CDNf9ZHklj8OX8ckfD9VK9Mv9w/8v/5GP9Z/x+bf/bn/AG/+f1X1emOp+3orI/dujP8AGKMxrI8mlvw7fwyR8Gw03pb2fJpTq1dX6zhXOK+Es/I2jV09qC/4f1MdJrP5z9m+2d052XqOENXVF8t27e07z3LfST8iWubHbpKjl7M1WLvUn8uf0dBGSaTTTT4pp5TXvJVCY26pAAA2Bxm2ttQzOUZJ9i9y4IDlNjU/S9Q77OMK3iCfFN94HfU2JLAF6uAHcBCVwGRsvUeu4faWV71/l+AG1AAAAAAEAAAAAAVajUQri7LJwrhFZlZOShCK723wRiZiOratbWnhrG8+xx22fSds3T5jXKesmuGKI/o0/GcsJrxWSC+ppXpzdbT9iarLztHDHt6/D77OJ2r6WtdZlaeqnSxa4SaeotXnLEf3SvbV2npydjD+H8Ff5kzb5R9/m5LafSTXarP0jVX2KSw699xrf+COI/IgtkvbrLq4dFp8PcpEflz+PVqm0aLEzEIuxGdpaTlrCPXIzwy19PUdchwseng1ahwy2jNVJTTNdm8XiTDYAbTYnSLWaKSlpb7K1nLqzvVS98Hwfv5m9MlqdJVdRo8OojbJWJ9vj8Xs/QPp1XtJOm2Kp1cI7zgm+ruiucq88Vjti/nxx0MOeMnKeryPaXZdtLPFXnWfjHv+7sck7ktbt/VblMkudnqr3fW/l5gefbJ2bHWa6FNjfVJTstim05xj9XPZlteWQNjooqudqSUf093qpYUfXfBLsQGzhqALFqAH9IAhLUAX7HtzqK19/P7LA6gAAAABgIBZAMgRnNJNtpJJtybwklzbYIjflDzfpX6VKqnKnZ8Y6iabT1M89RF9u4uDn7+C95UyaqI5Veh0XYV7+tnnaPLx/T6+55Ztfbeq1kt/VX2XvOUpPEI/dgvVj5IpWva3WXpsGlw4I2x1iP359WAap0ZTSMxG7S14qoncbxVWvnlU7DbhV5yyi5m2yObo7w2Y4xvDZjjNSGzaLpxmYmElcjKqllENo2X8VuKEzCUAZWy9oT0t9Wpr9uiyNi443sPjF+DWU/Bm1LcNomEGpxVy4rUt4w+m6b1OMZx4xlFSi+9NZR2HzmY2naXOdJ782bn2YL4vi/yDDSdFb66tfvWzjWnp7Ixc3upycoYWfJgW7erdGqtXKNr66D71PjL97eAohqgLFqQH9KAhLVAb7ofS5SsvfspdXDxbw5Py4LzYHUgAAAAAEcgGQI5A8S9JPTaWrslpNNNrSVvdnKD/ALVNc232wT5Lk+fdjnajNxTwx0ey7I7MjDWMuSPXn5R9/P4ebgys7gATBLDtnxJqw5uW/NS5G+ytNkWzOzSbFkMbjJljcZBuMmGd0kw2izYVRwkitad5dnFXhrEJmEgAjY+BmOqPJO1X0T0Q1O9s/QtvL+haVNvm2q4r8jr07sPnmqjbNf3z9WL0q081jUQTlFR3bkuLilylju48e7CNkDkNRKFiysZfaBju2/djXvOUINuEZetuZ5qL7E+5cOACjrWuEsxfiBctcu8BvXLvA3GxNi36tqTUqaObuksOS/7afP38vwA9E0unhVCNda3YQWIr/XNgWgADAAACtsCLkBzfpB2pLTbM1VkHicoKmDTw07JKDafek5PyIs1uGkyvdnYoy6mlZ6b7/Dm+ezlPoBgJsMTMQi7EZ4Wk5Yhh6nvXmTU8nO1O2/FDHbJFOZLIa7rKNPZY8VwnY+6EZTfyMxEz0aWyVr3p2bSrovrpcVp5L70oQ+TZv6O3krzrcMf1L/8Ak3Xf9OPu6yH8zPorNf8A6GHz+THv6Na6Cblp5tL7DjY/hFtmJx28kldbhn+pr6aZKzdknFx9qMk0170yHJyh0NJEZLxt06tgVncAAGFd3I2r1RZu6936HXY0GiX900/8COtTuw+far+df3z9XR1WmyBrtodG9Le3JRdNj49ZTiOX4x9l/DPiBoNXsWemajNxsjLPV2RTjnHNOPY+PiBjPZsZc0n71kDHnsGD5LHucl+YCq2G001ww8p8crzA7PY+0r4JRubtjy3n/WLz7fMDo4TTSa4p8UwJAMAAAAChyArlMDhfS9N/8Mljs1FDfuy/zwQ6juOn2TO2pj3S8R6053C9l6baEXaZ4Wls0oOZtsinJKDkZ2RzdGTyZhpad42bHYXRy/WetFdXVnDunyffur634eJPXHNnJz6umLl1nyd3snoRpasOcXfL7VvGPlDl8ck8Y6w5WTW5b9J29zp9Ps+MUoxiopcoxSil5IkVZnfnLJjpF3Bg3pUBTZpkB5/6QpKNtEOGVXOb78N4X8LKer8Iek7Ajbjt7o/fxcwUXqdyAAE1kyxMRMbS9J6H9MNOqqdNc/o8qq66ozk/0U1GKSbl9V8O3h4l/FqKzERPJ5HtDsfNW9smP1omZnbx+Hj+Xweh6a1NJppprKaeU14MtODMbcpZtcgMDpD/AFcJPkrEn4ZT/wAgNVHAD4AVXatQ5gZGi1qkB0OyL85h4b0fz/IDZgMAAAGBhykBRZMDj/SVW7NmapLnFV2L3Qsi38skeWN6Su9n34dRWf30eDuRQesmxZMtNyyGNyyZY3LIa7vZuj8VLTaeSSW9p6ZYXBLMFwRfr3YeSzxtktHtn6t7TUbImXCoC1VARlWBjWxA8o9JMv6bHw01a/emUtR3npexp2wz7/7Q5qEyrMPQUyLEzVNE7mYZJsyxM7K5WpG0VQ2zRDa9HOleo0NsJQnKVO8ut07eYThn1sJ8pdzXaT4rTSXK1uDHqazvHPwnxfQGntUoxlF5jJKUX3prKZ0Hj5jbkxNsT3t2vmval+C/MDV/R8ey2vmBGdVnY0BotuKaj6z4ZWcZ5doGzurWm1V1C4RhZmvt/RySlHj24TS8gOi2Rb+kg+94+KA6TIAAwGAAYE2BiXSA0226euoupfK2qyv9qLX5mJjeNm+O/BeLeU7vnaSa4Pg1wafBpnOeymd0cmWu4DG5GWNyyGu73Dojp5PR6XeTj/R6lhrD4JF6ndh5bUc8tvfLpaqMGyFfGsCTiBVNAYl6A8h9Jf8Abo+Omr/imU9R3nouyJ/gz7/s5ZMr7OxFlkZmJhNW6UreBrFW9s20KJ2kkVVb5plVKZvEK9siO8Z2R8T2XR9PNLpNBpIetqdRHR6eMqoPChJVpYnN8uXJZZPOetax4y5deyc+bLaZ9Wu885/tH+HQafWSthCyxKM5whKcY53YtxXBZ7ieJ3jm5OSsVvMV6RMresRlocp4XFNeO68Ac30i1EXHCecgdPLRLUzjqLU44qrrisuLaiucvHLflgDN0Fad0IVrhD15vnhLl8XgDosgPIDyAwADAmBiWoDXaqAHhfTbZUtNrLU09y2crqpdjUnlryeV8O8pZa8Nnp9FnjLhjzjlLRVwcmoxTlJ8FGKcm/ckabLM2iI3lvtndDdffh9V1MX9a59X+77XyJIxWlSydoYaeO/udVsz0a1rD1Fs7H9itKqPubeW/kSxgjxUMnal57kbfN1+yei+l0+HVRXBr6+N6f7TyyWKxHSFDJnyZO9aZdDVRg2RL41gS3QE4gUzQGHfEDyT0pVY1VM/tafd/ZnJ/wDsirqI5w73ZFvUtHtcamV3YiUkzDeJRslwM1hpktyUykbxCrax1VOXgu8xa2zbFinJz6Qy664x5c+98WRTaZdHHipj6fF3nRToDLU1LU6uU6aprNNccKyxdknn2Y93a/DhmfFp+KN7ORru2PRW4MUbz4z4Orla6pdW+z2WuTReeYmd53TqtsskoVe37Sb5Rx2sMOj0VVyWb3XJ/qZx8wFfsrTTnG2dUXOLypcuPe1yYFWo10ZXQ0sbKoWWZ3IznGLaXPdjnMn4IxvHRvFLTWbRE7R1lvtDpI0x3Y8W+M5v2pvvf8jLRlJgSTAeQHkBgYkogVTqAonpcgarbHRnS6uChqK+sipb0eMouL8GmmYtWLdUmLNfFO9J2V6Po5p9OsUVV1Lt3IqLfvfaIiI6MXyXvO9pmWZHQpdhloujpQLY0AWqsB7gCcQISiBTOIGLdADjOn3R6WroTqWbqW5Vrlvp+1HzwseKI8tOKF3Q6mMOTn0nq8flFptNNNNpprDTXNNFJ6eJiY3gGGyFr5Gaos08oUMkVZndmR4LHcQzzdGvqxtDuvRr0UWsm9VqY501MsQrlyvtXY++K4Z7+XeTYcXFzlzO0tfOKPR0n1p+Ufd6ntLVKKLrzTh9t6zLzniuKYGV0X1MnBal+xZLdg/tKLa3l4N5+AZmJidpdfHXxxltBhrdr9IaqarLG8qEXJpfJefIxado3lvixzkvFK9ZeI7S2pbqLpaicnvylvRabW5h+qo92DnWtNp3l7LDhpixxjrHL6voboZtSWr2fpNRN7051Ysk+DlZBuE5ebi35l/HbirEvJavFGLNakdN/wBW8TN1dJMCSYEkwACDiAnECLgBFwAi6wF1YBuAPcAN0BboEWgISiBTOIGPZADEuqA4npb0Mr1WbqsU6jHGX1Lfv47f1l8yLJii3OOq/pNfbD6tudf30eX7R2ddppuu+Eq5LlnlJd8Xya9xUtWaztL0GLNTLXipO7BufLzM1YzT0RoqlJ+rGUlH1pNJtRS7X3I2norVtHHG/mvInR3e29ENbGvQaWEEklRBvH2pcZP9psv4+7DyOrmZz3385a7pFtxVKU7G1FduG+fLkbTO3NDSk3nhr1ee6ratmvur01WYRuthXl8ZS3mlxS5LjyILZJtPDDq4dJXDWcl+cxze1y2ZCNEKYrEIQjCMe6MVhfgWHJmZmd5aeejjDnlpfabl+IYeb9LtvfSJ9TS/0Fb5rlbJdvuXZ8e4p5snFyjo9J2do/RR6S/en5R93N5IHT3fQPoxg4bJ0afNxun5Susa+TRfxR6kPKdoTvqbbez6Q6yMiRTTTAmmBJMB5AeAFgBYAMALACwAsAGAFgBNARaAg0BXKIFM4AY9lYGLbSBq9p7Ir1EHXdXGyD7JLk+9Pmn4oxMRMbS3x5LY7cVJ2lxl3oyq63f62fU8+pwt/Pdv93lnxIowxEr1+0slq7bRv5/ou2/savTaDURqhGuKr5RXPiuLfNvxZteNqTsi0t7W1FZtPi8vyUnqN3onQbW7+l3M8aZyh/hfrL8WvIuYZ3q832nj4c2/n/g+l6zprvuN/Dib37squnnbLX3uO6F2KG0NLKXJW/PDS+eCtTvQ7mrj+BZ7utbGUS2864L0j7ZdVUaK8qWo3t6XdWsZS8Xn4ZIc19o2h0+zNPGTJx26R9XmRTejAY3fSvR7S9RpNNQ+dWnprl2esorefxydGsbREPHZr8eS1vOZbWMjKNZFgTTAmmA8gWgIAwAsALABgBYAWAFgBNARaAi0BBoCEogVSgBVKsCqdYGNZADT7c0cb6bKJZUbIOLlHGV4oxMbxs3x3nHeLR4PIdvdFdRpMyx11K49bBPMV+vHs9/FFS+KavQafX48vKeU+X2dN0G2BqaaZ6i2LrjfudXW01Nxjn1muxceBNhrMRvLndpZ6ZLRWvhu2W39E7KbIds65xXvaJZjeHPpbhtFvJ5XTKVU4yXqzrmms9kov+aKXSXqYiL028Jh6/s3XqyELIv1ZxjJeGVyLsTvG7y16TS01nwaH0mafNOmu+zZZW/8aTX8DINRHKJdXsi+17V9m/w/y8+Krut50P2RPVauhbjdMLq5Xza9SMItNpvveMY8STHSbSp6zUVxY5585jk+gq5l55dkQkBdFgWJgTTAeQMgBAACAAEAAIBALAEWgE0BFoCDQEWgKpRApnEDFuQGE6d+SjnGeb7gLLdlqPrR9bxfFgY/WNcH8GBrtrShu8kgPIOllUYaqTjw34Rm/fxT/AqZo9Z3+zckzi2nwnZ1/Qmmz6HByTUd+zq/GGefx3ibDvwud2jw+nnb2b+91Gr2PHW6aemsbjvYcZpZcJJ5TX+uTZvavFGytgzWxXi9XG6T0eShfKOpsUqotOHV5jK5eP2V2dr/ABIYwc+bqZe1d6epHP2+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VkBhXafUW8JJQXalxfxAlXs3dXIAo06VsM8t7IHWUKvC4AXbtfcBrtoQjvxx3NATpgBmVwAvhEC6KAtigJoCQGUAAIAAAEAAIAAQCAQCATQEWgItARaAg0BCUAKLKcgY89Mu4CizSgavW6KS9aC4xeUu8CFO1Yr1Zt1y7Yz9X/AHAyXtGCWd6PxQC003bLeXGK4J94G2prAyoQAtjECaQFiQEkgJAZIAAgAAAAEAAIAAQCAQCYCwBFoBNARaAi4gRcQIOAEHUBXKgCi7Ztc/ajGXvQGPDYFCeVXH4AbCrSRisJJAWqoCagBNRAkkBJICSQDwBkAAAAgAAAAEAAIAAQCAQCwAsALACwAsALAC3QFugLdANwBqID3QDdAe6A8APADwBJIBgXAAAAAIAAAEAAACAAEAgABYAWAFgAwAsAGAFgAwAYAMAGAHgAwA8APABgB4AYFoAAAAAAgAAAQAAAIAAQAAgEAAIAAQAAAAAAAMAAAGAwABgf/9k="/>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46" name="Picture 6" descr="http://en.hdyo.org/assets/ask-question-1-ca45a12e5206bae44014e11cd3ced9f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301208"/>
            <a:ext cx="2031903" cy="15342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en.hdyo.org/assets/ask-question-2-ce96e3e01c85a38a0d39c61cfae6d42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0312" y="1517948"/>
            <a:ext cx="1763688" cy="17636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descr="Question Person Images">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524769"/>
            <a:ext cx="1368536" cy="21394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descr="http://www.garylellis.org/wp-content/uploads/2011/04/question.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80312" y="5071814"/>
            <a:ext cx="1763688" cy="17636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032672" y="4005064"/>
            <a:ext cx="4715632" cy="830997"/>
          </a:xfrm>
          <a:prstGeom prst="rect">
            <a:avLst/>
          </a:prstGeom>
          <a:noFill/>
        </p:spPr>
        <p:txBody>
          <a:bodyPr wrap="square" rtlCol="0">
            <a:spAutoFit/>
          </a:bodyPr>
          <a:lstStyle/>
          <a:p>
            <a:pPr algn="ctr"/>
            <a:r>
              <a:rPr lang="en-AU" sz="4800" dirty="0" smtClean="0">
                <a:latin typeface="Arial Rounded MT Bold" pitchFamily="34" charset="0"/>
              </a:rPr>
              <a:t>Any Questions</a:t>
            </a:r>
            <a:endParaRPr lang="en-AU" sz="4800" dirty="0">
              <a:latin typeface="Arial Rounded MT Bold" pitchFamily="34" charset="0"/>
            </a:endParaRPr>
          </a:p>
        </p:txBody>
      </p:sp>
    </p:spTree>
    <p:custDataLst>
      <p:tags r:id="rId1"/>
    </p:custDataLst>
    <p:extLst>
      <p:ext uri="{BB962C8B-B14F-4D97-AF65-F5344CB8AC3E}">
        <p14:creationId xmlns:p14="http://schemas.microsoft.com/office/powerpoint/2010/main" xmlns="" val="245478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260648"/>
            <a:ext cx="6264696" cy="4616648"/>
          </a:xfrm>
          <a:prstGeom prst="rect">
            <a:avLst/>
          </a:prstGeom>
          <a:noFill/>
        </p:spPr>
        <p:txBody>
          <a:bodyPr wrap="square" rtlCol="0">
            <a:spAutoFit/>
          </a:bodyPr>
          <a:lstStyle/>
          <a:p>
            <a:pPr algn="ctr"/>
            <a:r>
              <a:rPr lang="en-AU" sz="3200" b="1" dirty="0" smtClean="0">
                <a:ln>
                  <a:solidFill>
                    <a:srgbClr val="4F81BD"/>
                  </a:solidFill>
                </a:ln>
                <a:solidFill>
                  <a:srgbClr val="C0504D">
                    <a:lumMod val="75000"/>
                  </a:srgbClr>
                </a:solidFill>
                <a:effectLst>
                  <a:outerShdw blurRad="38100" dist="38100" dir="2700000" algn="tl">
                    <a:srgbClr val="000000">
                      <a:alpha val="43137"/>
                    </a:srgbClr>
                  </a:outerShdw>
                </a:effectLst>
              </a:rPr>
              <a:t>Cultivating Capability:</a:t>
            </a:r>
          </a:p>
          <a:p>
            <a:pPr algn="ctr"/>
            <a:r>
              <a:rPr lang="en-AU" sz="3200" b="1" i="1" dirty="0" smtClean="0">
                <a:ln>
                  <a:solidFill>
                    <a:srgbClr val="4F81BD"/>
                  </a:solidFill>
                </a:ln>
                <a:solidFill>
                  <a:srgbClr val="C0504D">
                    <a:lumMod val="75000"/>
                  </a:srgbClr>
                </a:solidFill>
                <a:effectLst>
                  <a:outerShdw blurRad="38100" dist="38100" dir="2700000" algn="tl">
                    <a:srgbClr val="000000">
                      <a:alpha val="43137"/>
                    </a:srgbClr>
                  </a:outerShdw>
                </a:effectLst>
              </a:rPr>
              <a:t>Explicating What Works for Gifted Aboriginal Primary and Secondary Students</a:t>
            </a:r>
          </a:p>
          <a:p>
            <a:pPr algn="ctr"/>
            <a:endParaRPr lang="en-AU" sz="1600" b="1" dirty="0" smtClean="0">
              <a:solidFill>
                <a:srgbClr val="C0504D">
                  <a:lumMod val="75000"/>
                </a:srgbClr>
              </a:solidFill>
            </a:endParaRPr>
          </a:p>
          <a:p>
            <a:pPr algn="ctr"/>
            <a:endParaRPr lang="en-AU" sz="1600" b="1" dirty="0">
              <a:solidFill>
                <a:srgbClr val="C0504D">
                  <a:lumMod val="75000"/>
                </a:srgbClr>
              </a:solidFill>
            </a:endParaRPr>
          </a:p>
          <a:p>
            <a:pPr algn="ctr"/>
            <a:r>
              <a:rPr lang="en-AU" sz="2000" b="1" dirty="0" smtClean="0">
                <a:solidFill>
                  <a:srgbClr val="0070C0"/>
                </a:solidFill>
              </a:rPr>
              <a:t>Presenters</a:t>
            </a:r>
            <a:r>
              <a:rPr lang="en-AU" sz="2000" b="1" dirty="0">
                <a:solidFill>
                  <a:srgbClr val="0070C0"/>
                </a:solidFill>
              </a:rPr>
              <a:t>:</a:t>
            </a:r>
          </a:p>
          <a:p>
            <a:pPr algn="ctr"/>
            <a:r>
              <a:rPr lang="en-AU" sz="2000" b="1" dirty="0" smtClean="0">
                <a:solidFill>
                  <a:srgbClr val="0070C0"/>
                </a:solidFill>
              </a:rPr>
              <a:t>Dr Anthony Dillon, </a:t>
            </a:r>
            <a:r>
              <a:rPr lang="en-AU" sz="2000" b="1" dirty="0">
                <a:solidFill>
                  <a:srgbClr val="0070C0"/>
                </a:solidFill>
              </a:rPr>
              <a:t>Professor Janet Mooney, </a:t>
            </a:r>
          </a:p>
          <a:p>
            <a:pPr algn="ctr"/>
            <a:r>
              <a:rPr lang="en-AU" sz="2000" b="1" dirty="0" smtClean="0">
                <a:solidFill>
                  <a:srgbClr val="0070C0"/>
                </a:solidFill>
              </a:rPr>
              <a:t>Professor Rhonda Craven and Professor Alex Yeung</a:t>
            </a:r>
            <a:r>
              <a:rPr lang="en-AU" sz="2000" b="1" dirty="0" smtClean="0">
                <a:solidFill>
                  <a:srgbClr val="C0504D">
                    <a:lumMod val="75000"/>
                  </a:srgbClr>
                </a:solidFill>
              </a:rPr>
              <a:t> </a:t>
            </a:r>
          </a:p>
          <a:p>
            <a:endParaRPr lang="en-AU" sz="2000" b="1" dirty="0" smtClean="0">
              <a:solidFill>
                <a:srgbClr val="C0504D">
                  <a:lumMod val="75000"/>
                </a:srgbClr>
              </a:solidFill>
            </a:endParaRPr>
          </a:p>
          <a:p>
            <a:r>
              <a:rPr lang="en-AU" b="1" dirty="0" smtClean="0">
                <a:solidFill>
                  <a:srgbClr val="C0504D">
                    <a:lumMod val="75000"/>
                  </a:srgbClr>
                </a:solidFill>
              </a:rPr>
              <a:t>Institute for Positive Psychology and Education, </a:t>
            </a:r>
          </a:p>
          <a:p>
            <a:r>
              <a:rPr lang="en-AU" b="1" dirty="0" smtClean="0">
                <a:solidFill>
                  <a:srgbClr val="C0504D">
                    <a:lumMod val="75000"/>
                  </a:srgbClr>
                </a:solidFill>
              </a:rPr>
              <a:t>NSW Department of Education and Communities &amp; </a:t>
            </a:r>
          </a:p>
          <a:p>
            <a:r>
              <a:rPr lang="en-AU" b="1" dirty="0" smtClean="0">
                <a:solidFill>
                  <a:srgbClr val="C0504D">
                    <a:lumMod val="75000"/>
                  </a:srgbClr>
                </a:solidFill>
              </a:rPr>
              <a:t>NSW Aboriginal Education Consultative Group Inc.</a:t>
            </a:r>
            <a:endParaRPr lang="en-AU" dirty="0">
              <a:solidFill>
                <a:srgbClr val="C0504D">
                  <a:lumMod val="75000"/>
                </a:srgbClr>
              </a:solidFill>
            </a:endParaRPr>
          </a:p>
        </p:txBody>
      </p:sp>
      <p:pic>
        <p:nvPicPr>
          <p:cNvPr id="4" name="Picture 3" descr="13"/>
          <p:cNvPicPr/>
          <p:nvPr/>
        </p:nvPicPr>
        <p:blipFill>
          <a:blip r:embed="rId4" cstate="print"/>
          <a:srcRect/>
          <a:stretch>
            <a:fillRect/>
          </a:stretch>
        </p:blipFill>
        <p:spPr bwMode="auto">
          <a:xfrm>
            <a:off x="6300192" y="1772816"/>
            <a:ext cx="2843808" cy="4320480"/>
          </a:xfrm>
          <a:prstGeom prst="rect">
            <a:avLst/>
          </a:prstGeom>
          <a:noFill/>
          <a:ln w="9525">
            <a:noFill/>
            <a:miter lim="800000"/>
            <a:headEnd/>
            <a:tailEnd/>
          </a:ln>
        </p:spPr>
      </p:pic>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3432391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124744"/>
            <a:ext cx="7920880" cy="3970318"/>
          </a:xfrm>
          <a:prstGeom prst="rect">
            <a:avLst/>
          </a:prstGeom>
          <a:noFill/>
        </p:spPr>
        <p:txBody>
          <a:bodyPr wrap="square" rtlCol="0">
            <a:spAutoFit/>
          </a:bodyPr>
          <a:lstStyle/>
          <a:p>
            <a:pPr algn="just">
              <a:buFontTx/>
              <a:buChar char="-"/>
            </a:pPr>
            <a:r>
              <a:rPr lang="en-AU" dirty="0" smtClean="0">
                <a:solidFill>
                  <a:prstClr val="black"/>
                </a:solidFill>
              </a:rPr>
              <a:t> Recently in NSW, </a:t>
            </a:r>
            <a:r>
              <a:rPr lang="en-AU" b="1" dirty="0" smtClean="0">
                <a:solidFill>
                  <a:prstClr val="black"/>
                </a:solidFill>
              </a:rPr>
              <a:t>only 20 identified-as-gifted Aboriginal students </a:t>
            </a:r>
            <a:r>
              <a:rPr lang="en-AU" dirty="0" smtClean="0">
                <a:solidFill>
                  <a:prstClr val="black"/>
                </a:solidFill>
              </a:rPr>
              <a:t>were enrolled in opportunity classes (OCs) for 2011 (representing </a:t>
            </a:r>
            <a:r>
              <a:rPr lang="en-AU" b="1" dirty="0" smtClean="0">
                <a:solidFill>
                  <a:prstClr val="black"/>
                </a:solidFill>
              </a:rPr>
              <a:t>1.21%</a:t>
            </a:r>
            <a:r>
              <a:rPr lang="en-AU" dirty="0" smtClean="0">
                <a:solidFill>
                  <a:prstClr val="black"/>
                </a:solidFill>
              </a:rPr>
              <a:t> of the NSW OC student population) while 45,184 Aboriginal students were enrolled in NSW public primary and high schools (representing </a:t>
            </a:r>
            <a:r>
              <a:rPr lang="en-AU" b="1" dirty="0" smtClean="0">
                <a:solidFill>
                  <a:prstClr val="black"/>
                </a:solidFill>
              </a:rPr>
              <a:t>6.1%</a:t>
            </a:r>
            <a:r>
              <a:rPr lang="en-AU" dirty="0" smtClean="0">
                <a:solidFill>
                  <a:prstClr val="black"/>
                </a:solidFill>
              </a:rPr>
              <a:t> of the total NSW public school population). </a:t>
            </a:r>
          </a:p>
          <a:p>
            <a:pPr algn="just"/>
            <a:endParaRPr lang="en-AU" dirty="0" smtClean="0">
              <a:solidFill>
                <a:prstClr val="black"/>
              </a:solidFill>
            </a:endParaRPr>
          </a:p>
          <a:p>
            <a:pPr algn="just">
              <a:buFontTx/>
              <a:buChar char="-"/>
            </a:pPr>
            <a:r>
              <a:rPr lang="en-AU" dirty="0" smtClean="0">
                <a:solidFill>
                  <a:prstClr val="black"/>
                </a:solidFill>
              </a:rPr>
              <a:t> Annually, many gifted Aboriginal students who are eligible to enter OCs and selective high schools (SHSs) </a:t>
            </a:r>
            <a:r>
              <a:rPr lang="en-AU" b="1" dirty="0" smtClean="0">
                <a:solidFill>
                  <a:prstClr val="black"/>
                </a:solidFill>
              </a:rPr>
              <a:t>decline to participate</a:t>
            </a:r>
            <a:r>
              <a:rPr lang="en-AU" dirty="0" smtClean="0">
                <a:solidFill>
                  <a:prstClr val="black"/>
                </a:solidFill>
              </a:rPr>
              <a:t>.</a:t>
            </a:r>
          </a:p>
          <a:p>
            <a:pPr algn="just">
              <a:buFontTx/>
              <a:buChar char="-"/>
            </a:pPr>
            <a:endParaRPr lang="en-AU" dirty="0" smtClean="0">
              <a:solidFill>
                <a:prstClr val="black"/>
              </a:solidFill>
            </a:endParaRPr>
          </a:p>
          <a:p>
            <a:pPr algn="just">
              <a:buFontTx/>
              <a:buChar char="-"/>
            </a:pPr>
            <a:r>
              <a:rPr lang="en-AU" dirty="0" smtClean="0">
                <a:solidFill>
                  <a:prstClr val="black"/>
                </a:solidFill>
              </a:rPr>
              <a:t>Due to the absence of evidence-based research in Australian gifted education, and gifted Aboriginal students in particular (</a:t>
            </a:r>
            <a:r>
              <a:rPr lang="en-AU" dirty="0" err="1" smtClean="0">
                <a:solidFill>
                  <a:prstClr val="black"/>
                </a:solidFill>
              </a:rPr>
              <a:t>Balchin</a:t>
            </a:r>
            <a:r>
              <a:rPr lang="en-AU" dirty="0" smtClean="0">
                <a:solidFill>
                  <a:prstClr val="black"/>
                </a:solidFill>
              </a:rPr>
              <a:t> et al., 2009), </a:t>
            </a:r>
            <a:r>
              <a:rPr lang="en-AU" b="1" dirty="0" smtClean="0">
                <a:solidFill>
                  <a:prstClr val="black"/>
                </a:solidFill>
              </a:rPr>
              <a:t>little is known about why gifted Aboriginal students are under-represented in OCs and SHSs</a:t>
            </a:r>
            <a:r>
              <a:rPr lang="en-AU" dirty="0" smtClean="0">
                <a:solidFill>
                  <a:prstClr val="black"/>
                </a:solidFill>
              </a:rPr>
              <a:t>, why other gifted Aboriginal students prefer mixed-ability, comprehensive settings, and what types of gifted programs attract and benefit different kinds of gifted Aboriginal students. </a:t>
            </a: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2406919" y="260648"/>
            <a:ext cx="2959016" cy="769441"/>
          </a:xfrm>
          <a:prstGeom prst="rect">
            <a:avLst/>
          </a:prstGeom>
        </p:spPr>
        <p:txBody>
          <a:bodyPr wrap="none">
            <a:spAutoFit/>
          </a:bodyPr>
          <a:lstStyle/>
          <a:p>
            <a:pPr algn="ctr"/>
            <a:r>
              <a:rPr lang="en-AU" sz="4400" b="1" dirty="0">
                <a:solidFill>
                  <a:srgbClr val="C0504D">
                    <a:lumMod val="75000"/>
                  </a:srgbClr>
                </a:solidFill>
                <a:effectLst>
                  <a:outerShdw blurRad="38100" dist="38100" dir="2700000" algn="tl">
                    <a:srgbClr val="000000">
                      <a:alpha val="43137"/>
                    </a:srgbClr>
                  </a:outerShdw>
                </a:effectLst>
              </a:rPr>
              <a:t>Background</a:t>
            </a:r>
          </a:p>
        </p:txBody>
      </p:sp>
    </p:spTree>
    <p:custDataLst>
      <p:tags r:id="rId1"/>
    </p:custDataLst>
    <p:extLst>
      <p:ext uri="{BB962C8B-B14F-4D97-AF65-F5344CB8AC3E}">
        <p14:creationId xmlns:p14="http://schemas.microsoft.com/office/powerpoint/2010/main" xmlns="" val="1857878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3662541"/>
          </a:xfrm>
          <a:prstGeom prst="rect">
            <a:avLst/>
          </a:prstGeom>
          <a:noFill/>
        </p:spPr>
        <p:txBody>
          <a:bodyPr wrap="square" rtlCol="0">
            <a:spAutoFit/>
          </a:bodyPr>
          <a:lstStyle/>
          <a:p>
            <a:pPr algn="just"/>
            <a:endParaRPr lang="en-AU" sz="1200" b="1" dirty="0" smtClean="0">
              <a:solidFill>
                <a:srgbClr val="C0504D">
                  <a:lumMod val="75000"/>
                </a:srgbClr>
              </a:solidFill>
              <a:effectLst>
                <a:outerShdw blurRad="38100" dist="38100" dir="2700000" algn="tl">
                  <a:srgbClr val="000000">
                    <a:alpha val="43137"/>
                  </a:srgbClr>
                </a:outerShdw>
              </a:effectLst>
            </a:endParaRPr>
          </a:p>
          <a:p>
            <a:pPr algn="just"/>
            <a:r>
              <a:rPr lang="en-AU" dirty="0" smtClean="0">
                <a:solidFill>
                  <a:prstClr val="black"/>
                </a:solidFill>
              </a:rPr>
              <a:t>The central purpose of this research project was to capitalise on cutting-edge interdisciplinary theory and research to explicate:</a:t>
            </a:r>
          </a:p>
          <a:p>
            <a:endParaRPr lang="en-AU" dirty="0" smtClean="0">
              <a:solidFill>
                <a:prstClr val="black"/>
              </a:solidFill>
            </a:endParaRPr>
          </a:p>
          <a:p>
            <a:pPr marL="457200" indent="-457200" algn="just">
              <a:buFontTx/>
              <a:buAutoNum type="arabicParenBoth"/>
            </a:pPr>
            <a:r>
              <a:rPr lang="en-AU" dirty="0" smtClean="0">
                <a:solidFill>
                  <a:prstClr val="black"/>
                </a:solidFill>
              </a:rPr>
              <a:t>Underlying </a:t>
            </a:r>
            <a:r>
              <a:rPr lang="en-AU" b="1" dirty="0" smtClean="0">
                <a:solidFill>
                  <a:prstClr val="black"/>
                </a:solidFill>
              </a:rPr>
              <a:t>factors influencing the under-representation </a:t>
            </a:r>
            <a:r>
              <a:rPr lang="en-AU" dirty="0" smtClean="0">
                <a:solidFill>
                  <a:prstClr val="black"/>
                </a:solidFill>
              </a:rPr>
              <a:t>of gifted Aboriginal students in OCs and SHSs and the </a:t>
            </a:r>
            <a:r>
              <a:rPr lang="en-AU" b="1" dirty="0" smtClean="0">
                <a:solidFill>
                  <a:prstClr val="black"/>
                </a:solidFill>
              </a:rPr>
              <a:t>drivers of decision-making </a:t>
            </a:r>
            <a:r>
              <a:rPr lang="en-AU" dirty="0" smtClean="0">
                <a:solidFill>
                  <a:prstClr val="black"/>
                </a:solidFill>
              </a:rPr>
              <a:t>on whether or not to participate in OCs and SHSs; </a:t>
            </a:r>
          </a:p>
          <a:p>
            <a:pPr marL="457200" indent="-457200" algn="just">
              <a:buFontTx/>
              <a:buAutoNum type="arabicParenBoth"/>
            </a:pPr>
            <a:r>
              <a:rPr lang="en-AU" b="1" dirty="0" smtClean="0">
                <a:solidFill>
                  <a:prstClr val="black"/>
                </a:solidFill>
              </a:rPr>
              <a:t>Features</a:t>
            </a:r>
            <a:r>
              <a:rPr lang="en-AU" dirty="0" smtClean="0">
                <a:solidFill>
                  <a:prstClr val="black"/>
                </a:solidFill>
              </a:rPr>
              <a:t> of gifted education programs that attract and benefit gifted Aboriginal primary students; and </a:t>
            </a:r>
          </a:p>
          <a:p>
            <a:pPr marL="457200" indent="-457200" algn="just">
              <a:buFontTx/>
              <a:buAutoNum type="arabicParenBoth"/>
            </a:pPr>
            <a:r>
              <a:rPr lang="en-AU" dirty="0" smtClean="0">
                <a:solidFill>
                  <a:prstClr val="black"/>
                </a:solidFill>
              </a:rPr>
              <a:t>The extent to which gifted Aboriginal students’ perceptions about gifted education are </a:t>
            </a:r>
            <a:r>
              <a:rPr lang="en-AU" b="1" dirty="0" smtClean="0">
                <a:solidFill>
                  <a:prstClr val="black"/>
                </a:solidFill>
              </a:rPr>
              <a:t>similar and different </a:t>
            </a:r>
            <a:r>
              <a:rPr lang="en-AU" dirty="0" smtClean="0">
                <a:solidFill>
                  <a:prstClr val="black"/>
                </a:solidFill>
              </a:rPr>
              <a:t>to those of gifted non-Aboriginal peers.  </a:t>
            </a:r>
          </a:p>
          <a:p>
            <a:pPr algn="just">
              <a:buFontTx/>
              <a:buChar char="-"/>
            </a:pPr>
            <a:endParaRPr lang="en-AU" sz="2000" dirty="0" smtClean="0">
              <a:solidFill>
                <a:prstClr val="black"/>
              </a:solidFill>
            </a:endParaRPr>
          </a:p>
          <a:p>
            <a:pPr algn="just">
              <a:buFontTx/>
              <a:buChar char="-"/>
            </a:pPr>
            <a:endParaRPr lang="en-AU" sz="2000" dirty="0">
              <a:solidFill>
                <a:prstClr val="black"/>
              </a:solidFill>
            </a:endParaRP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465335" y="476672"/>
            <a:ext cx="1346844" cy="769441"/>
          </a:xfrm>
          <a:prstGeom prst="rect">
            <a:avLst/>
          </a:prstGeom>
        </p:spPr>
        <p:txBody>
          <a:bodyPr wrap="none">
            <a:spAutoFit/>
          </a:bodyPr>
          <a:lstStyle/>
          <a:p>
            <a:pPr algn="ctr"/>
            <a:r>
              <a:rPr lang="en-AU" sz="4400" b="1" dirty="0">
                <a:solidFill>
                  <a:srgbClr val="C0504D">
                    <a:lumMod val="75000"/>
                  </a:srgbClr>
                </a:solidFill>
                <a:effectLst>
                  <a:outerShdw blurRad="38100" dist="38100" dir="2700000" algn="tl">
                    <a:srgbClr val="000000">
                      <a:alpha val="43137"/>
                    </a:srgbClr>
                  </a:outerShdw>
                </a:effectLst>
              </a:rPr>
              <a:t>Aims</a:t>
            </a:r>
          </a:p>
        </p:txBody>
      </p:sp>
    </p:spTree>
    <p:custDataLst>
      <p:tags r:id="rId1"/>
    </p:custDataLst>
    <p:extLst>
      <p:ext uri="{BB962C8B-B14F-4D97-AF65-F5344CB8AC3E}">
        <p14:creationId xmlns:p14="http://schemas.microsoft.com/office/powerpoint/2010/main" xmlns="" val="596569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3662541"/>
          </a:xfrm>
          <a:prstGeom prst="rect">
            <a:avLst/>
          </a:prstGeom>
          <a:noFill/>
        </p:spPr>
        <p:txBody>
          <a:bodyPr wrap="square" rtlCol="0">
            <a:spAutoFit/>
          </a:bodyPr>
          <a:lstStyle/>
          <a:p>
            <a:pPr algn="just"/>
            <a:endParaRPr lang="en-AU" sz="1200" b="1" dirty="0" smtClean="0">
              <a:solidFill>
                <a:srgbClr val="C0504D">
                  <a:lumMod val="75000"/>
                </a:srgbClr>
              </a:solidFill>
              <a:effectLst>
                <a:outerShdw blurRad="38100" dist="38100" dir="2700000" algn="tl">
                  <a:srgbClr val="000000">
                    <a:alpha val="43137"/>
                  </a:srgbClr>
                </a:outerShdw>
              </a:effectLst>
            </a:endParaRPr>
          </a:p>
          <a:p>
            <a:r>
              <a:rPr lang="en-AU" dirty="0" smtClean="0">
                <a:solidFill>
                  <a:prstClr val="black"/>
                </a:solidFill>
              </a:rPr>
              <a:t>Four research questions were posed to address these aims. These focussed on multiple stakeholders’ perceptions of the:</a:t>
            </a:r>
          </a:p>
          <a:p>
            <a:endParaRPr lang="en-AU" dirty="0" smtClean="0">
              <a:solidFill>
                <a:prstClr val="black"/>
              </a:solidFill>
            </a:endParaRPr>
          </a:p>
          <a:p>
            <a:pPr marL="457200" indent="-457200">
              <a:buFontTx/>
              <a:buAutoNum type="arabicParenBoth"/>
            </a:pPr>
            <a:r>
              <a:rPr lang="en-AU" dirty="0" smtClean="0">
                <a:solidFill>
                  <a:prstClr val="black"/>
                </a:solidFill>
              </a:rPr>
              <a:t>Drivers of decision-making on whether or not gifted Aboriginal students </a:t>
            </a:r>
            <a:r>
              <a:rPr lang="en-AU" b="1" dirty="0" smtClean="0">
                <a:solidFill>
                  <a:prstClr val="black"/>
                </a:solidFill>
              </a:rPr>
              <a:t>apply </a:t>
            </a:r>
            <a:r>
              <a:rPr lang="en-AU" dirty="0" smtClean="0">
                <a:solidFill>
                  <a:prstClr val="black"/>
                </a:solidFill>
              </a:rPr>
              <a:t>to participate in OCs or SHSs; </a:t>
            </a:r>
          </a:p>
          <a:p>
            <a:pPr marL="457200" indent="-457200">
              <a:buFontTx/>
              <a:buAutoNum type="arabicParenBoth"/>
            </a:pPr>
            <a:r>
              <a:rPr lang="en-AU" b="1" dirty="0" smtClean="0">
                <a:solidFill>
                  <a:prstClr val="black"/>
                </a:solidFill>
              </a:rPr>
              <a:t>Nature of the application process </a:t>
            </a:r>
            <a:r>
              <a:rPr lang="en-AU" dirty="0" smtClean="0">
                <a:solidFill>
                  <a:prstClr val="black"/>
                </a:solidFill>
              </a:rPr>
              <a:t>for placement in OCs or SHSs;</a:t>
            </a:r>
          </a:p>
          <a:p>
            <a:pPr marL="457200" indent="-457200">
              <a:buFontTx/>
              <a:buAutoNum type="arabicParenBoth"/>
            </a:pPr>
            <a:r>
              <a:rPr lang="en-AU" dirty="0" smtClean="0">
                <a:solidFill>
                  <a:prstClr val="black"/>
                </a:solidFill>
              </a:rPr>
              <a:t>Drivers of decision-making on whether or not gifted Aboriginal students </a:t>
            </a:r>
            <a:r>
              <a:rPr lang="en-AU" b="1" dirty="0" smtClean="0">
                <a:solidFill>
                  <a:prstClr val="black"/>
                </a:solidFill>
              </a:rPr>
              <a:t>accept or decline </a:t>
            </a:r>
            <a:r>
              <a:rPr lang="en-AU" dirty="0" smtClean="0">
                <a:solidFill>
                  <a:prstClr val="black"/>
                </a:solidFill>
              </a:rPr>
              <a:t>the offer to participate in OC or SHS; and</a:t>
            </a:r>
          </a:p>
          <a:p>
            <a:pPr marL="457200" indent="-457200">
              <a:buFontTx/>
              <a:buAutoNum type="arabicParenBoth"/>
            </a:pPr>
            <a:r>
              <a:rPr lang="en-AU" b="1" dirty="0" smtClean="0">
                <a:solidFill>
                  <a:prstClr val="black"/>
                </a:solidFill>
              </a:rPr>
              <a:t>Underlying factors that influence the under-representation </a:t>
            </a:r>
            <a:r>
              <a:rPr lang="en-AU" dirty="0" smtClean="0">
                <a:solidFill>
                  <a:prstClr val="black"/>
                </a:solidFill>
              </a:rPr>
              <a:t>of gifted Aboriginal students in OC/SHS.</a:t>
            </a:r>
          </a:p>
          <a:p>
            <a:pPr algn="just"/>
            <a:endParaRPr lang="en-AU" sz="2000" dirty="0" smtClean="0">
              <a:solidFill>
                <a:prstClr val="black"/>
              </a:solidFill>
            </a:endParaRPr>
          </a:p>
          <a:p>
            <a:pPr algn="just">
              <a:buFontTx/>
              <a:buChar char="-"/>
            </a:pPr>
            <a:endParaRPr lang="en-AU" sz="2000" dirty="0">
              <a:solidFill>
                <a:prstClr val="black"/>
              </a:solidFill>
            </a:endParaRP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187624" y="332656"/>
            <a:ext cx="5198218" cy="830997"/>
          </a:xfrm>
          <a:prstGeom prst="rect">
            <a:avLst/>
          </a:prstGeom>
        </p:spPr>
        <p:txBody>
          <a:bodyPr wrap="none">
            <a:spAutoFit/>
          </a:bodyPr>
          <a:lstStyle/>
          <a:p>
            <a:pPr algn="ctr"/>
            <a:r>
              <a:rPr lang="en-AU" sz="4800" b="1" dirty="0">
                <a:solidFill>
                  <a:srgbClr val="C0504D">
                    <a:lumMod val="75000"/>
                  </a:srgbClr>
                </a:solidFill>
                <a:effectLst>
                  <a:outerShdw blurRad="38100" dist="38100" dir="2700000" algn="tl">
                    <a:srgbClr val="000000">
                      <a:alpha val="43137"/>
                    </a:srgbClr>
                  </a:outerShdw>
                </a:effectLst>
              </a:rPr>
              <a:t>Research Questions</a:t>
            </a:r>
          </a:p>
        </p:txBody>
      </p:sp>
    </p:spTree>
    <p:custDataLst>
      <p:tags r:id="rId1"/>
    </p:custDataLst>
    <p:extLst>
      <p:ext uri="{BB962C8B-B14F-4D97-AF65-F5344CB8AC3E}">
        <p14:creationId xmlns:p14="http://schemas.microsoft.com/office/powerpoint/2010/main" xmlns="" val="1493145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188640"/>
            <a:ext cx="7920880" cy="2923877"/>
          </a:xfrm>
          <a:prstGeom prst="rect">
            <a:avLst/>
          </a:prstGeom>
          <a:noFill/>
        </p:spPr>
        <p:txBody>
          <a:bodyPr wrap="square" rtlCol="0">
            <a:spAutoFit/>
          </a:bodyPr>
          <a:lstStyle/>
          <a:p>
            <a:pPr algn="ctr"/>
            <a:r>
              <a:rPr lang="en-AU" sz="4400" b="1" dirty="0" smtClean="0">
                <a:solidFill>
                  <a:srgbClr val="C0504D">
                    <a:lumMod val="75000"/>
                  </a:srgbClr>
                </a:solidFill>
                <a:effectLst>
                  <a:outerShdw blurRad="38100" dist="38100" dir="2700000" algn="tl">
                    <a:srgbClr val="000000">
                      <a:alpha val="43137"/>
                    </a:srgbClr>
                  </a:outerShdw>
                </a:effectLst>
              </a:rPr>
              <a:t>Participants</a:t>
            </a:r>
          </a:p>
          <a:p>
            <a:pPr algn="ctr"/>
            <a:endParaRPr lang="en-AU" sz="1200" dirty="0" smtClean="0">
              <a:solidFill>
                <a:prstClr val="black"/>
              </a:solidFill>
            </a:endParaRPr>
          </a:p>
          <a:p>
            <a:pPr algn="just"/>
            <a:endParaRPr lang="en-AU" dirty="0" smtClean="0">
              <a:solidFill>
                <a:prstClr val="black"/>
              </a:solidFill>
            </a:endParaRPr>
          </a:p>
          <a:p>
            <a:pPr algn="just"/>
            <a:r>
              <a:rPr lang="en-AU" dirty="0" smtClean="0">
                <a:solidFill>
                  <a:prstClr val="black"/>
                </a:solidFill>
              </a:rPr>
              <a:t>A total of </a:t>
            </a:r>
            <a:r>
              <a:rPr lang="en-AU" b="1" dirty="0" smtClean="0">
                <a:solidFill>
                  <a:prstClr val="black"/>
                </a:solidFill>
              </a:rPr>
              <a:t>80 interviews </a:t>
            </a:r>
            <a:r>
              <a:rPr lang="en-AU" dirty="0" smtClean="0">
                <a:solidFill>
                  <a:prstClr val="black"/>
                </a:solidFill>
              </a:rPr>
              <a:t>were conducted with 20 students, 21 parents, 28 school staff, and 11 Aboriginal Community Liaison Officers (Table 1). </a:t>
            </a:r>
          </a:p>
          <a:p>
            <a:pPr algn="just">
              <a:buFontTx/>
              <a:buChar char="-"/>
            </a:pPr>
            <a:endParaRPr lang="en-AU" sz="2000" dirty="0" smtClean="0">
              <a:solidFill>
                <a:prstClr val="black"/>
              </a:solidFill>
            </a:endParaRPr>
          </a:p>
          <a:p>
            <a:endParaRPr lang="en-AU" dirty="0" smtClean="0">
              <a:solidFill>
                <a:prstClr val="black"/>
              </a:solidFill>
            </a:endParaRPr>
          </a:p>
          <a:p>
            <a:endParaRPr lang="en-AU" dirty="0">
              <a:solidFill>
                <a:prstClr val="black"/>
              </a:solidFill>
            </a:endParaRPr>
          </a:p>
          <a:p>
            <a:r>
              <a:rPr lang="en-AU" dirty="0" smtClean="0">
                <a:solidFill>
                  <a:prstClr val="black"/>
                </a:solidFill>
              </a:rPr>
              <a:t>Table 1. </a:t>
            </a:r>
            <a:r>
              <a:rPr lang="en-AU" i="1" dirty="0" smtClean="0">
                <a:solidFill>
                  <a:prstClr val="black"/>
                </a:solidFill>
              </a:rPr>
              <a:t>Profile of Interviewees</a:t>
            </a:r>
            <a:endParaRPr lang="en-AU" dirty="0" smtClean="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443873290"/>
              </p:ext>
            </p:extLst>
          </p:nvPr>
        </p:nvGraphicFramePr>
        <p:xfrm>
          <a:off x="755576" y="3174073"/>
          <a:ext cx="7920879" cy="2991004"/>
        </p:xfrm>
        <a:graphic>
          <a:graphicData uri="http://schemas.openxmlformats.org/drawingml/2006/table">
            <a:tbl>
              <a:tblPr/>
              <a:tblGrid>
                <a:gridCol w="720080"/>
                <a:gridCol w="1311890"/>
                <a:gridCol w="704334"/>
                <a:gridCol w="1080120"/>
                <a:gridCol w="864096"/>
                <a:gridCol w="1008112"/>
                <a:gridCol w="1080120"/>
                <a:gridCol w="1152127"/>
              </a:tblGrid>
              <a:tr h="482681">
                <a:tc gridSpan="2">
                  <a:txBody>
                    <a:bodyPr/>
                    <a:lstStyle/>
                    <a:p>
                      <a:pPr>
                        <a:spcAft>
                          <a:spcPts val="0"/>
                        </a:spcAft>
                      </a:pPr>
                      <a:endParaRPr lang="en-AU" sz="11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algn="ctr">
                        <a:spcAft>
                          <a:spcPts val="0"/>
                        </a:spcAft>
                      </a:pPr>
                      <a:r>
                        <a:rPr lang="en-AU" sz="1600" b="1" dirty="0">
                          <a:latin typeface="Times New Roman"/>
                          <a:ea typeface="Times New Roman"/>
                          <a:cs typeface="Times New Roman"/>
                        </a:rPr>
                        <a:t>Primary</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algn="ctr">
                        <a:spcAft>
                          <a:spcPts val="0"/>
                        </a:spcAft>
                      </a:pPr>
                      <a:r>
                        <a:rPr lang="en-AU" sz="1600" b="1" dirty="0">
                          <a:latin typeface="Times New Roman"/>
                          <a:ea typeface="Times New Roman"/>
                          <a:cs typeface="Times New Roman"/>
                        </a:rPr>
                        <a:t>Secondary</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algn="ctr">
                        <a:spcAft>
                          <a:spcPts val="0"/>
                        </a:spcAft>
                      </a:pPr>
                      <a:r>
                        <a:rPr lang="en-AU" sz="1600" b="1" dirty="0">
                          <a:latin typeface="Times New Roman"/>
                          <a:ea typeface="Times New Roman"/>
                          <a:cs typeface="Times New Roman"/>
                        </a:rPr>
                        <a:t>Identity</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r>
              <a:tr h="653416">
                <a:tc gridSpan="2">
                  <a:txBody>
                    <a:bodyPr/>
                    <a:lstStyle/>
                    <a:p>
                      <a:pPr>
                        <a:spcAft>
                          <a:spcPts val="0"/>
                        </a:spcAft>
                      </a:pPr>
                      <a:endParaRPr lang="en-AU" sz="14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gn="ctr">
                        <a:spcAft>
                          <a:spcPts val="0"/>
                        </a:spcAft>
                      </a:pPr>
                      <a:r>
                        <a:rPr lang="en-AU" sz="1600" dirty="0">
                          <a:latin typeface="Times New Roman"/>
                          <a:ea typeface="Times New Roman"/>
                          <a:cs typeface="Times New Roman"/>
                        </a:rPr>
                        <a:t>OC</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Non-OC</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SHS</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Non-SHS</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Aboriginal</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Non-Aboriginal</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26708">
                <a:tc gridSpan="2">
                  <a:txBody>
                    <a:bodyPr/>
                    <a:lstStyle/>
                    <a:p>
                      <a:pPr>
                        <a:spcAft>
                          <a:spcPts val="0"/>
                        </a:spcAft>
                      </a:pPr>
                      <a:r>
                        <a:rPr lang="en-AU" sz="1600" b="1" dirty="0">
                          <a:latin typeface="Times New Roman"/>
                          <a:ea typeface="Times New Roman"/>
                          <a:cs typeface="Times New Roman"/>
                        </a:rPr>
                        <a:t>Student (20)</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gn="ctr">
                        <a:spcAft>
                          <a:spcPts val="0"/>
                        </a:spcAft>
                      </a:pPr>
                      <a:r>
                        <a:rPr lang="en-AU" sz="1600" dirty="0">
                          <a:latin typeface="Times New Roman"/>
                          <a:ea typeface="Times New Roman"/>
                          <a:cs typeface="Times New Roman"/>
                        </a:rPr>
                        <a:t>8</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4</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6</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12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8</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26708">
                <a:tc gridSpan="2">
                  <a:txBody>
                    <a:bodyPr/>
                    <a:lstStyle/>
                    <a:p>
                      <a:pPr>
                        <a:spcAft>
                          <a:spcPts val="0"/>
                        </a:spcAft>
                      </a:pPr>
                      <a:r>
                        <a:rPr lang="en-AU" sz="1600" b="1" dirty="0">
                          <a:latin typeface="Times New Roman"/>
                          <a:ea typeface="Times New Roman"/>
                          <a:cs typeface="Times New Roman"/>
                        </a:rPr>
                        <a:t>Parent (21)</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gn="ctr">
                        <a:spcAft>
                          <a:spcPts val="0"/>
                        </a:spcAft>
                      </a:pPr>
                      <a:r>
                        <a:rPr lang="en-AU" sz="1600" dirty="0">
                          <a:latin typeface="Times New Roman"/>
                          <a:ea typeface="Times New Roman"/>
                          <a:cs typeface="Times New Roman"/>
                        </a:rPr>
                        <a:t>9</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4</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6</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13</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8</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2735">
                <a:tc rowSpan="2">
                  <a:txBody>
                    <a:bodyPr/>
                    <a:lstStyle/>
                    <a:p>
                      <a:pPr algn="ctr">
                        <a:spcAft>
                          <a:spcPts val="0"/>
                        </a:spcAft>
                      </a:pPr>
                      <a:r>
                        <a:rPr lang="en-AU" sz="1600" b="1" dirty="0">
                          <a:latin typeface="Times New Roman"/>
                          <a:ea typeface="Times New Roman"/>
                          <a:cs typeface="Times New Roman"/>
                        </a:rPr>
                        <a:t>School staff </a:t>
                      </a:r>
                      <a:endParaRPr lang="en-AU" sz="1600" dirty="0">
                        <a:latin typeface="Times New Roman"/>
                        <a:ea typeface="Times New Roman"/>
                        <a:cs typeface="Times New Roman"/>
                      </a:endParaRPr>
                    </a:p>
                  </a:txBody>
                  <a:tcPr marL="67208" marR="672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spcAft>
                          <a:spcPts val="0"/>
                        </a:spcAft>
                      </a:pPr>
                      <a:r>
                        <a:rPr lang="en-AU" sz="1600" b="1" dirty="0">
                          <a:latin typeface="Times New Roman"/>
                          <a:ea typeface="Times New Roman"/>
                          <a:cs typeface="Times New Roman"/>
                        </a:rPr>
                        <a:t>Principal (14)</a:t>
                      </a:r>
                      <a:endParaRPr lang="en-AU" sz="1600" dirty="0">
                        <a:latin typeface="Times New Roman"/>
                        <a:ea typeface="Times New Roman"/>
                        <a:cs typeface="Times New Roman"/>
                      </a:endParaRPr>
                    </a:p>
                    <a:p>
                      <a:pPr>
                        <a:spcAft>
                          <a:spcPts val="0"/>
                        </a:spcAft>
                      </a:pPr>
                      <a:r>
                        <a:rPr lang="en-AU" sz="1600" b="1" dirty="0" smtClean="0">
                          <a:latin typeface="Times New Roman"/>
                          <a:ea typeface="Times New Roman"/>
                          <a:cs typeface="Times New Roman"/>
                        </a:rPr>
                        <a:t>Teacher </a:t>
                      </a:r>
                      <a:r>
                        <a:rPr lang="en-AU" sz="1600" b="1" dirty="0">
                          <a:latin typeface="Times New Roman"/>
                          <a:ea typeface="Times New Roman"/>
                          <a:cs typeface="Times New Roman"/>
                        </a:rPr>
                        <a:t>(14)</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7</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4</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1</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2048">
                <a:tc vMerge="1">
                  <a:txBody>
                    <a:bodyPr/>
                    <a:lstStyle/>
                    <a:p>
                      <a:endParaRPr lang="en-AU"/>
                    </a:p>
                  </a:txBody>
                  <a:tcPr/>
                </a:tc>
                <a:tc vMerge="1">
                  <a:txBody>
                    <a:bodyPr/>
                    <a:lstStyle/>
                    <a:p>
                      <a:endParaRPr lang="en-AU"/>
                    </a:p>
                  </a:txBody>
                  <a:tcPr/>
                </a:tc>
                <a:tc>
                  <a:txBody>
                    <a:bodyPr/>
                    <a:lstStyle/>
                    <a:p>
                      <a:pPr algn="ctr">
                        <a:spcAft>
                          <a:spcPts val="0"/>
                        </a:spcAft>
                      </a:pPr>
                      <a:r>
                        <a:rPr lang="en-AU" sz="1600" dirty="0">
                          <a:latin typeface="Times New Roman"/>
                          <a:ea typeface="Times New Roman"/>
                          <a:cs typeface="Times New Roman"/>
                        </a:rPr>
                        <a:t>8</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3</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1</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26708">
                <a:tc gridSpan="2">
                  <a:txBody>
                    <a:bodyPr/>
                    <a:lstStyle/>
                    <a:p>
                      <a:pPr>
                        <a:spcAft>
                          <a:spcPts val="0"/>
                        </a:spcAft>
                      </a:pPr>
                      <a:r>
                        <a:rPr lang="en-AU" sz="1600" b="1" dirty="0">
                          <a:latin typeface="Times New Roman"/>
                          <a:ea typeface="Times New Roman"/>
                          <a:cs typeface="Times New Roman"/>
                        </a:rPr>
                        <a:t>ACLO (11)</a:t>
                      </a: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gn="ctr">
                        <a:spcAft>
                          <a:spcPts val="0"/>
                        </a:spcAft>
                      </a:pPr>
                      <a:r>
                        <a:rPr lang="en-AU" sz="1600">
                          <a:latin typeface="Times New Roman"/>
                          <a:ea typeface="Times New Roman"/>
                          <a:cs typeface="Times New Roman"/>
                        </a:rPr>
                        <a:t>4</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4</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a:latin typeface="Times New Roman"/>
                          <a:ea typeface="Times New Roman"/>
                          <a:cs typeface="Times New Roman"/>
                        </a:rPr>
                        <a:t>2</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AU" sz="1600" dirty="0">
                          <a:latin typeface="Times New Roman"/>
                          <a:ea typeface="Times New Roman"/>
                          <a:cs typeface="Times New Roman"/>
                        </a:rPr>
                        <a:t>1</a:t>
                      </a: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AU" sz="1600" dirty="0">
                        <a:latin typeface="Times New Roman"/>
                        <a:ea typeface="Times New Roman"/>
                        <a:cs typeface="Times New Roman"/>
                      </a:endParaRPr>
                    </a:p>
                  </a:txBody>
                  <a:tcPr marL="67208" marR="672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895242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9746" y="1556792"/>
            <a:ext cx="7777062" cy="1569660"/>
          </a:xfrm>
          <a:prstGeom prst="rect">
            <a:avLst/>
          </a:prstGeom>
          <a:noFill/>
        </p:spPr>
        <p:txBody>
          <a:bodyPr wrap="square" rtlCol="0">
            <a:spAutoFit/>
          </a:bodyPr>
          <a:lstStyle/>
          <a:p>
            <a:pPr marL="457200" indent="-457200"/>
            <a:r>
              <a:rPr lang="en-AU" dirty="0" smtClean="0">
                <a:solidFill>
                  <a:prstClr val="black"/>
                </a:solidFill>
              </a:rPr>
              <a:t>	</a:t>
            </a:r>
            <a:r>
              <a:rPr lang="en-AU" sz="3200" dirty="0" smtClean="0">
                <a:solidFill>
                  <a:prstClr val="black"/>
                </a:solidFill>
              </a:rPr>
              <a:t>What are the drivers of decision-making on whether or not gifted Aboriginal students </a:t>
            </a:r>
            <a:r>
              <a:rPr lang="en-AU" sz="3200" b="1" dirty="0" smtClean="0">
                <a:solidFill>
                  <a:prstClr val="black"/>
                </a:solidFill>
              </a:rPr>
              <a:t>apply </a:t>
            </a:r>
            <a:r>
              <a:rPr lang="en-AU" sz="3200" dirty="0" smtClean="0">
                <a:solidFill>
                  <a:prstClr val="black"/>
                </a:solidFill>
              </a:rPr>
              <a:t>to participate in OCs or SHSs? </a:t>
            </a: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403648" y="317007"/>
            <a:ext cx="5096075" cy="769441"/>
          </a:xfrm>
          <a:prstGeom prst="rect">
            <a:avLst/>
          </a:prstGeom>
        </p:spPr>
        <p:txBody>
          <a:bodyPr wrap="none">
            <a:spAutoFit/>
          </a:bodyPr>
          <a:lstStyle/>
          <a:p>
            <a:pPr algn="ctr"/>
            <a:r>
              <a:rPr lang="en-AU" sz="4400" b="1" dirty="0">
                <a:solidFill>
                  <a:srgbClr val="C0504D">
                    <a:lumMod val="75000"/>
                  </a:srgbClr>
                </a:solidFill>
                <a:effectLst>
                  <a:outerShdw blurRad="38100" dist="38100" dir="2700000" algn="tl">
                    <a:srgbClr val="000000">
                      <a:alpha val="43137"/>
                    </a:srgbClr>
                  </a:outerShdw>
                </a:effectLst>
              </a:rPr>
              <a:t>Research Question 1 </a:t>
            </a:r>
          </a:p>
        </p:txBody>
      </p:sp>
      <p:pic>
        <p:nvPicPr>
          <p:cNvPr id="6" name="Picture 5" descr="22.jpg"/>
          <p:cNvPicPr/>
          <p:nvPr/>
        </p:nvPicPr>
        <p:blipFill>
          <a:blip r:embed="rId4" cstate="print"/>
          <a:stretch>
            <a:fillRect/>
          </a:stretch>
        </p:blipFill>
        <p:spPr>
          <a:xfrm>
            <a:off x="2477404" y="3356992"/>
            <a:ext cx="4032250" cy="2291715"/>
          </a:xfrm>
          <a:prstGeom prst="rect">
            <a:avLst/>
          </a:prstGeom>
        </p:spPr>
      </p:pic>
    </p:spTree>
    <p:custDataLst>
      <p:tags r:id="rId1"/>
    </p:custDataLst>
    <p:extLst>
      <p:ext uri="{BB962C8B-B14F-4D97-AF65-F5344CB8AC3E}">
        <p14:creationId xmlns:p14="http://schemas.microsoft.com/office/powerpoint/2010/main" xmlns="" val="3050588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404664"/>
            <a:ext cx="676875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Overview</a:t>
            </a:r>
          </a:p>
          <a:p>
            <a:pPr algn="ctr">
              <a:spcAft>
                <a:spcPts val="600"/>
              </a:spcAft>
            </a:pPr>
            <a:endParaRPr lang="en-AU" sz="2400" b="1" dirty="0">
              <a:latin typeface="Times New Roman" pitchFamily="18" charset="0"/>
              <a:cs typeface="Times New Roman" pitchFamily="18" charset="0"/>
            </a:endParaRPr>
          </a:p>
          <a:p>
            <a:pPr marL="514350" indent="-514350">
              <a:spcAft>
                <a:spcPts val="600"/>
              </a:spcAft>
              <a:buAutoNum type="arabicPeriod"/>
            </a:pPr>
            <a:r>
              <a:rPr lang="en-AU" sz="2400" dirty="0" smtClean="0">
                <a:cs typeface="Times New Roman" pitchFamily="18" charset="0"/>
              </a:rPr>
              <a:t>Background: Positive research directions</a:t>
            </a:r>
          </a:p>
          <a:p>
            <a:pPr marL="514350" indent="-514350">
              <a:spcAft>
                <a:spcPts val="600"/>
              </a:spcAft>
              <a:buAutoNum type="arabicPeriod"/>
            </a:pPr>
            <a:r>
              <a:rPr lang="en-AU" sz="2400" dirty="0" smtClean="0">
                <a:cs typeface="Times New Roman" pitchFamily="18" charset="0"/>
              </a:rPr>
              <a:t>Methodology</a:t>
            </a:r>
          </a:p>
          <a:p>
            <a:pPr marL="514350" indent="-514350">
              <a:spcAft>
                <a:spcPts val="600"/>
              </a:spcAft>
              <a:buAutoNum type="arabicPeriod"/>
            </a:pPr>
            <a:r>
              <a:rPr lang="en-AU" sz="2400" dirty="0" smtClean="0">
                <a:cs typeface="Times New Roman" pitchFamily="18" charset="0"/>
              </a:rPr>
              <a:t>Academic Self-concepts</a:t>
            </a:r>
          </a:p>
          <a:p>
            <a:pPr marL="514350" indent="-514350">
              <a:spcAft>
                <a:spcPts val="600"/>
              </a:spcAft>
              <a:buAutoNum type="arabicPeriod"/>
            </a:pPr>
            <a:r>
              <a:rPr lang="en-AU" sz="2400" dirty="0" smtClean="0">
                <a:cs typeface="Times New Roman" pitchFamily="18" charset="0"/>
              </a:rPr>
              <a:t>Teaching Strategies</a:t>
            </a:r>
          </a:p>
          <a:p>
            <a:pPr marL="514350" indent="-514350">
              <a:spcAft>
                <a:spcPts val="600"/>
              </a:spcAft>
              <a:buAutoNum type="arabicPeriod"/>
            </a:pPr>
            <a:r>
              <a:rPr lang="en-AU" sz="2400" dirty="0" smtClean="0">
                <a:cs typeface="Times New Roman" pitchFamily="18" charset="0"/>
              </a:rPr>
              <a:t> Classroom Climate</a:t>
            </a:r>
          </a:p>
          <a:p>
            <a:pPr marL="514350" indent="-514350">
              <a:spcAft>
                <a:spcPts val="600"/>
              </a:spcAft>
              <a:buAutoNum type="arabicPeriod"/>
            </a:pPr>
            <a:r>
              <a:rPr lang="en-AU" sz="2400" dirty="0" smtClean="0">
                <a:cs typeface="Times New Roman" pitchFamily="18" charset="0"/>
              </a:rPr>
              <a:t>Cultural &amp; Aboriginal Education</a:t>
            </a:r>
          </a:p>
          <a:p>
            <a:pPr marL="514350" indent="-514350">
              <a:spcAft>
                <a:spcPts val="600"/>
              </a:spcAft>
              <a:buAutoNum type="arabicPeriod"/>
            </a:pPr>
            <a:r>
              <a:rPr lang="en-AU" sz="2400" dirty="0" smtClean="0">
                <a:cs typeface="Times New Roman" pitchFamily="18" charset="0"/>
              </a:rPr>
              <a:t>Causal Ordering</a:t>
            </a:r>
          </a:p>
          <a:p>
            <a:pPr marL="514350" indent="-514350">
              <a:spcAft>
                <a:spcPts val="600"/>
              </a:spcAft>
              <a:buAutoNum type="arabicPeriod"/>
            </a:pPr>
            <a:r>
              <a:rPr lang="en-AU" sz="2400" dirty="0" smtClean="0">
                <a:cs typeface="Times New Roman" pitchFamily="18" charset="0"/>
              </a:rPr>
              <a:t>Conclusions and Recommendations</a:t>
            </a:r>
          </a:p>
        </p:txBody>
      </p:sp>
    </p:spTree>
    <p:custDataLst>
      <p:tags r:id="rId1"/>
    </p:custDataLst>
    <p:extLst>
      <p:ext uri="{BB962C8B-B14F-4D97-AF65-F5344CB8AC3E}">
        <p14:creationId xmlns:p14="http://schemas.microsoft.com/office/powerpoint/2010/main" xmlns="" val="3030160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3416320"/>
          </a:xfrm>
          <a:prstGeom prst="rect">
            <a:avLst/>
          </a:prstGeom>
          <a:noFill/>
        </p:spPr>
        <p:txBody>
          <a:bodyPr wrap="square" rtlCol="0">
            <a:spAutoFit/>
          </a:bodyPr>
          <a:lstStyle/>
          <a:p>
            <a:pPr marL="342900" indent="-342900" algn="just">
              <a:buFontTx/>
              <a:buAutoNum type="arabicParenBoth"/>
            </a:pP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Aboriginal </a:t>
            </a:r>
            <a:r>
              <a:rPr lang="en-AU" b="1" dirty="0" smtClean="0">
                <a:solidFill>
                  <a:prstClr val="black"/>
                </a:solidFill>
              </a:rPr>
              <a:t>students emphasised that they themselves made the decision to apply for OC/SHS</a:t>
            </a:r>
            <a:r>
              <a:rPr lang="en-AU" dirty="0" smtClean="0">
                <a:solidFill>
                  <a:prstClr val="black"/>
                </a:solidFill>
              </a:rPr>
              <a:t>. In contrast, non-Aboriginal students were more likely to report that their parents had a strong influence on their application for OC/SHS.</a:t>
            </a:r>
          </a:p>
          <a:p>
            <a:pPr marL="285750" indent="-285750">
              <a:buFont typeface="Arial" panose="020B0604020202020204" pitchFamily="34" charset="0"/>
              <a:buChar char="•"/>
            </a:pP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Parents, both Aboriginal and non-Aboriginal, seemed to perceive a balanced role of stakeholders in the decision to apply for placement. However, </a:t>
            </a:r>
            <a:r>
              <a:rPr lang="en-AU" b="1" dirty="0" smtClean="0">
                <a:solidFill>
                  <a:prstClr val="black"/>
                </a:solidFill>
              </a:rPr>
              <a:t>parents of Aboriginal students seemed to emphasise the role of the school more </a:t>
            </a:r>
            <a:r>
              <a:rPr lang="en-AU" dirty="0" smtClean="0">
                <a:solidFill>
                  <a:prstClr val="black"/>
                </a:solidFill>
              </a:rPr>
              <a:t>than parents of non-Aboriginal students. </a:t>
            </a:r>
          </a:p>
          <a:p>
            <a:pPr marL="285750" indent="-285750">
              <a:buFont typeface="Arial" panose="020B0604020202020204" pitchFamily="34" charset="0"/>
              <a:buChar char="•"/>
            </a:pPr>
            <a:endParaRPr lang="en-AU" dirty="0" smtClean="0">
              <a:solidFill>
                <a:prstClr val="black"/>
              </a:solidFill>
            </a:endParaRPr>
          </a:p>
          <a:p>
            <a:pPr marL="285750" indent="-285750">
              <a:buFont typeface="Arial" panose="020B0604020202020204" pitchFamily="34" charset="0"/>
              <a:buChar char="•"/>
            </a:pPr>
            <a:r>
              <a:rPr lang="en-AU" dirty="0" smtClean="0">
                <a:solidFill>
                  <a:prstClr val="black"/>
                </a:solidFill>
              </a:rPr>
              <a:t>Staff members from schools seemed to emphasise decision-making of both parents of Aboriginal and non-Aboriginal students. </a:t>
            </a: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38676" y="548679"/>
            <a:ext cx="6551281" cy="646331"/>
          </a:xfrm>
          <a:prstGeom prst="rect">
            <a:avLst/>
          </a:prstGeom>
        </p:spPr>
        <p:txBody>
          <a:bodyPr wrap="none">
            <a:spAutoFit/>
          </a:bodyPr>
          <a:lstStyle/>
          <a:p>
            <a:pPr indent="-342900" algn="ctr"/>
            <a:r>
              <a:rPr lang="en-AU" sz="3600" b="1" dirty="0" smtClean="0">
                <a:solidFill>
                  <a:srgbClr val="C0504D">
                    <a:lumMod val="75000"/>
                  </a:srgbClr>
                </a:solidFill>
                <a:effectLst>
                  <a:outerShdw blurRad="38100" dist="38100" dir="2700000" algn="tl">
                    <a:srgbClr val="000000">
                      <a:alpha val="43137"/>
                    </a:srgbClr>
                  </a:outerShdw>
                </a:effectLst>
              </a:rPr>
              <a:t>Results: </a:t>
            </a:r>
            <a:r>
              <a:rPr lang="en-AU" sz="3600" b="1" dirty="0">
                <a:solidFill>
                  <a:srgbClr val="C0504D">
                    <a:lumMod val="75000"/>
                  </a:srgbClr>
                </a:solidFill>
                <a:effectLst>
                  <a:outerShdw blurRad="38100" dist="38100" dir="2700000" algn="tl">
                    <a:srgbClr val="000000">
                      <a:alpha val="43137"/>
                    </a:srgbClr>
                  </a:outerShdw>
                </a:effectLst>
              </a:rPr>
              <a:t>Primary Decision Makers</a:t>
            </a:r>
          </a:p>
        </p:txBody>
      </p:sp>
    </p:spTree>
    <p:custDataLst>
      <p:tags r:id="rId1"/>
    </p:custDataLst>
    <p:extLst>
      <p:ext uri="{BB962C8B-B14F-4D97-AF65-F5344CB8AC3E}">
        <p14:creationId xmlns:p14="http://schemas.microsoft.com/office/powerpoint/2010/main" xmlns="" val="116953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5160" y="1484784"/>
            <a:ext cx="8447319" cy="707886"/>
          </a:xfrm>
          <a:prstGeom prst="rect">
            <a:avLst/>
          </a:prstGeom>
          <a:noFill/>
        </p:spPr>
        <p:txBody>
          <a:bodyPr wrap="square" rtlCol="0">
            <a:spAutoFit/>
          </a:bodyPr>
          <a:lstStyle/>
          <a:p>
            <a:pPr marL="342900"/>
            <a:r>
              <a:rPr lang="en-AU" sz="2000" dirty="0" smtClean="0">
                <a:solidFill>
                  <a:prstClr val="black"/>
                </a:solidFill>
              </a:rPr>
              <a:t>The majority of Aboriginal (25/36) and non-Aboriginal stakeholders (29/44) identified student desire to apply a key driver of decision-making</a:t>
            </a:r>
            <a:endParaRPr lang="en-AU" sz="2000" b="1" dirty="0" smtClean="0">
              <a:solidFill>
                <a:prstClr val="black"/>
              </a:solidFill>
            </a:endParaRPr>
          </a:p>
        </p:txBody>
      </p:sp>
      <p:graphicFrame>
        <p:nvGraphicFramePr>
          <p:cNvPr id="6" name="Chart 5"/>
          <p:cNvGraphicFramePr/>
          <p:nvPr>
            <p:extLst>
              <p:ext uri="{D42A27DB-BD31-4B8C-83A1-F6EECF244321}">
                <p14:modId xmlns:p14="http://schemas.microsoft.com/office/powerpoint/2010/main" xmlns="" val="116869234"/>
              </p:ext>
            </p:extLst>
          </p:nvPr>
        </p:nvGraphicFramePr>
        <p:xfrm>
          <a:off x="3275856" y="2564904"/>
          <a:ext cx="5472608"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69633" name="Rectangle 1"/>
          <p:cNvSpPr>
            <a:spLocks noChangeArrowheads="1"/>
          </p:cNvSpPr>
          <p:nvPr/>
        </p:nvSpPr>
        <p:spPr bwMode="auto">
          <a:xfrm>
            <a:off x="251520" y="2513802"/>
            <a:ext cx="2664296" cy="3816429"/>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AU" altLang="zh-CN" sz="2400" i="1" dirty="0" smtClean="0">
              <a:solidFill>
                <a:prstClr val="black"/>
              </a:solidFill>
              <a:ea typeface="Times New Roman" pitchFamily="18" charset="0"/>
              <a:cs typeface="Times New Roman" pitchFamily="18" charset="0"/>
            </a:endParaRPr>
          </a:p>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I was just going to do it. I didn't really mind whether I got in or not (Non-Aboriginal Student 09).</a:t>
            </a:r>
          </a:p>
          <a:p>
            <a:pPr algn="just" fontAlgn="base">
              <a:spcBef>
                <a:spcPct val="0"/>
              </a:spcBef>
              <a:spcAft>
                <a:spcPct val="0"/>
              </a:spcAft>
            </a:pPr>
            <a:endParaRPr lang="en-AU" altLang="zh-CN" sz="1600" dirty="0" smtClean="0">
              <a:solidFill>
                <a:prstClr val="black"/>
              </a:solidFill>
              <a:cs typeface="Arial" pitchFamily="34" charset="0"/>
            </a:endParaRPr>
          </a:p>
          <a:p>
            <a:pPr algn="just" fontAlgn="base">
              <a:spcBef>
                <a:spcPct val="0"/>
              </a:spcBef>
              <a:spcAft>
                <a:spcPct val="0"/>
              </a:spcAft>
            </a:pPr>
            <a:endParaRPr lang="en-AU" altLang="zh-CN" sz="1600" dirty="0" smtClean="0">
              <a:solidFill>
                <a:prstClr val="black"/>
              </a:solidFill>
              <a:cs typeface="Arial" pitchFamily="34" charset="0"/>
            </a:endParaRPr>
          </a:p>
          <a:p>
            <a:pPr algn="just" eaLnBrk="0" fontAlgn="base" hangingPunct="0">
              <a:spcBef>
                <a:spcPct val="0"/>
              </a:spcBef>
              <a:spcAft>
                <a:spcPct val="0"/>
              </a:spcAft>
            </a:pPr>
            <a:r>
              <a:rPr lang="en-AU" altLang="zh-CN" sz="1600" i="1" dirty="0" smtClean="0">
                <a:solidFill>
                  <a:prstClr val="black"/>
                </a:solidFill>
                <a:ea typeface="Times New Roman" pitchFamily="18" charset="0"/>
                <a:cs typeface="Times New Roman" pitchFamily="18" charset="0"/>
              </a:rPr>
              <a:t>Well, I wanted to see if I could get into that class because I was thinking that it would be really great to have a challenge to go to that school (Aboriginal Student 01).</a:t>
            </a:r>
            <a:endParaRPr lang="en-AU" altLang="zh-CN" sz="1600" dirty="0" smtClean="0">
              <a:solidFill>
                <a:prstClr val="black"/>
              </a:solidFill>
              <a:cs typeface="Arial" pitchFamily="34" charset="0"/>
            </a:endParaRPr>
          </a:p>
          <a:p>
            <a:pPr eaLnBrk="0" fontAlgn="base" hangingPunct="0">
              <a:spcBef>
                <a:spcPct val="0"/>
              </a:spcBef>
              <a:spcAft>
                <a:spcPct val="0"/>
              </a:spcAft>
            </a:pPr>
            <a:endParaRPr lang="en-AU" altLang="zh-CN" dirty="0" smtClean="0">
              <a:solidFill>
                <a:prstClr val="black"/>
              </a:solidFill>
              <a:latin typeface="Arial" pitchFamily="34" charset="0"/>
              <a:cs typeface="Arial" pitchFamily="34" charset="0"/>
            </a:endParaRPr>
          </a:p>
        </p:txBody>
      </p:sp>
      <p:sp>
        <p:nvSpPr>
          <p:cNvPr id="8" name="Rectangle 7"/>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07504" y="246498"/>
            <a:ext cx="6840760" cy="1077218"/>
          </a:xfrm>
          <a:prstGeom prst="rect">
            <a:avLst/>
          </a:prstGeom>
        </p:spPr>
        <p:txBody>
          <a:bodyPr wrap="square">
            <a:spAutoFit/>
          </a:bodyPr>
          <a:lstStyle/>
          <a:p>
            <a:pPr indent="-342900" algn="ctr"/>
            <a:r>
              <a:rPr lang="en-AU" sz="3200" b="1" dirty="0" smtClean="0">
                <a:solidFill>
                  <a:srgbClr val="C0504D">
                    <a:lumMod val="75000"/>
                  </a:srgbClr>
                </a:solidFill>
                <a:effectLst>
                  <a:outerShdw blurRad="38100" dist="38100" dir="2700000" algn="tl">
                    <a:srgbClr val="000000">
                      <a:alpha val="43137"/>
                    </a:srgbClr>
                  </a:outerShdw>
                </a:effectLst>
              </a:rPr>
              <a:t>Results: Students</a:t>
            </a:r>
            <a:r>
              <a:rPr lang="en-AU" sz="3200" b="1" dirty="0">
                <a:solidFill>
                  <a:srgbClr val="C0504D">
                    <a:lumMod val="75000"/>
                  </a:srgbClr>
                </a:solidFill>
                <a:effectLst>
                  <a:outerShdw blurRad="38100" dist="38100" dir="2700000" algn="tl">
                    <a:srgbClr val="000000">
                      <a:alpha val="43137"/>
                    </a:srgbClr>
                  </a:outerShdw>
                </a:effectLst>
              </a:rPr>
              <a:t>’ Desire to Apply for Placement</a:t>
            </a:r>
          </a:p>
        </p:txBody>
      </p:sp>
    </p:spTree>
    <p:custDataLst>
      <p:tags r:id="rId1"/>
    </p:custDataLst>
    <p:extLst>
      <p:ext uri="{BB962C8B-B14F-4D97-AF65-F5344CB8AC3E}">
        <p14:creationId xmlns:p14="http://schemas.microsoft.com/office/powerpoint/2010/main" xmlns="" val="3819738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166"/>
            <a:ext cx="7092280" cy="2000548"/>
          </a:xfrm>
          <a:prstGeom prst="rect">
            <a:avLst/>
          </a:prstGeom>
          <a:noFill/>
        </p:spPr>
        <p:txBody>
          <a:bodyPr wrap="square" rtlCol="0">
            <a:spAutoFit/>
          </a:bodyPr>
          <a:lstStyle/>
          <a:p>
            <a:pPr algn="ctr"/>
            <a:endParaRPr lang="en-AU" sz="1200" dirty="0" smtClean="0">
              <a:solidFill>
                <a:prstClr val="black"/>
              </a:solidFill>
            </a:endParaRPr>
          </a:p>
          <a:p>
            <a:pPr indent="-342900" algn="ctr"/>
            <a:r>
              <a:rPr lang="en-AU" sz="3600" b="1" dirty="0" smtClean="0">
                <a:solidFill>
                  <a:srgbClr val="C0504D">
                    <a:lumMod val="75000"/>
                  </a:srgbClr>
                </a:solidFill>
                <a:effectLst>
                  <a:outerShdw blurRad="38100" dist="38100" dir="2700000" algn="tl">
                    <a:srgbClr val="000000">
                      <a:alpha val="43137"/>
                    </a:srgbClr>
                  </a:outerShdw>
                </a:effectLst>
              </a:rPr>
              <a:t>Results: Multiple Sources of Influence</a:t>
            </a:r>
          </a:p>
          <a:p>
            <a:pPr marL="457200" indent="-457200" algn="just">
              <a:buFontTx/>
              <a:buAutoNum type="arabicParenBoth"/>
            </a:pPr>
            <a:endParaRPr lang="en-AU" sz="2000" dirty="0" smtClean="0">
              <a:solidFill>
                <a:prstClr val="black"/>
              </a:solidFill>
            </a:endParaRPr>
          </a:p>
          <a:p>
            <a:pPr algn="just">
              <a:buFontTx/>
              <a:buChar char="-"/>
            </a:pPr>
            <a:endParaRPr lang="en-AU" sz="2000" dirty="0">
              <a:solidFill>
                <a:prstClr val="black"/>
              </a:solidFill>
            </a:endParaRPr>
          </a:p>
        </p:txBody>
      </p:sp>
      <p:sp>
        <p:nvSpPr>
          <p:cNvPr id="84993" name="Rectangle 1"/>
          <p:cNvSpPr>
            <a:spLocks noChangeArrowheads="1"/>
          </p:cNvSpPr>
          <p:nvPr/>
        </p:nvSpPr>
        <p:spPr bwMode="auto">
          <a:xfrm>
            <a:off x="874538" y="1613281"/>
            <a:ext cx="691276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My school recommended it at first, but then my Mum stepped in and said that she really wanted me to go there, because she thought that it would be a great opportunity (Aboriginal Student 07).</a:t>
            </a:r>
            <a:r>
              <a:rPr lang="en-AU" sz="1600" i="1" dirty="0" smtClean="0">
                <a:solidFill>
                  <a:prstClr val="black"/>
                </a:solidFill>
              </a:rPr>
              <a:t> </a:t>
            </a:r>
          </a:p>
          <a:p>
            <a:pPr algn="just" fontAlgn="base">
              <a:spcBef>
                <a:spcPct val="0"/>
              </a:spcBef>
              <a:spcAft>
                <a:spcPct val="0"/>
              </a:spcAft>
            </a:pPr>
            <a:endParaRPr lang="en-AU" sz="1600" i="1" dirty="0" smtClean="0">
              <a:solidFill>
                <a:prstClr val="black"/>
              </a:solidFill>
            </a:endParaRPr>
          </a:p>
          <a:p>
            <a:pPr algn="just" fontAlgn="base">
              <a:spcBef>
                <a:spcPct val="0"/>
              </a:spcBef>
              <a:spcAft>
                <a:spcPct val="0"/>
              </a:spcAft>
            </a:pPr>
            <a:r>
              <a:rPr lang="en-AU" sz="1600" i="1" dirty="0" smtClean="0">
                <a:solidFill>
                  <a:prstClr val="black"/>
                </a:solidFill>
              </a:rPr>
              <a:t>The choice was up to Jade if she wanted to. We gave her the option. Notes were sent home to apply for it, and I guess her teacher had a little bit of a part in it as well (Parent with Aboriginal child 03). </a:t>
            </a:r>
          </a:p>
          <a:p>
            <a:pPr algn="just" fontAlgn="base">
              <a:spcBef>
                <a:spcPct val="0"/>
              </a:spcBef>
              <a:spcAft>
                <a:spcPct val="0"/>
              </a:spcAft>
            </a:pPr>
            <a:endParaRPr lang="en-AU" sz="1600" i="1" dirty="0" smtClean="0">
              <a:solidFill>
                <a:prstClr val="black"/>
              </a:solidFill>
            </a:endParaRPr>
          </a:p>
          <a:p>
            <a:pPr algn="just" fontAlgn="base">
              <a:spcBef>
                <a:spcPct val="0"/>
              </a:spcBef>
              <a:spcAft>
                <a:spcPct val="0"/>
              </a:spcAft>
            </a:pPr>
            <a:r>
              <a:rPr lang="en-AU" sz="1600" i="1" dirty="0" smtClean="0">
                <a:solidFill>
                  <a:prstClr val="black"/>
                </a:solidFill>
              </a:rPr>
              <a:t>I think it is a collaborative approach where our students are seen from an Aboriginal point of view. I see our students achieving above the means and for x High School we've got two students at this high school and I think it's from the parent, the student, and the teacher - or the teachers they've got have put them up because they've seen the excellence in their work, their ethics, their leadership (ACLO 03). </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3028074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556792"/>
            <a:ext cx="7920880" cy="1046440"/>
          </a:xfrm>
          <a:prstGeom prst="rect">
            <a:avLst/>
          </a:prstGeom>
          <a:noFill/>
        </p:spPr>
        <p:txBody>
          <a:bodyPr wrap="square" rtlCol="0">
            <a:spAutoFit/>
          </a:bodyPr>
          <a:lstStyle/>
          <a:p>
            <a:pPr marL="342900" indent="-342900" algn="just"/>
            <a:endParaRPr lang="en-AU" sz="2000" dirty="0" smtClean="0">
              <a:solidFill>
                <a:prstClr val="black"/>
              </a:solidFill>
            </a:endParaRPr>
          </a:p>
          <a:p>
            <a:pPr marL="342900" indent="-342900" algn="just"/>
            <a:endParaRPr lang="en-AU" sz="600" i="1" dirty="0" smtClean="0">
              <a:solidFill>
                <a:prstClr val="black"/>
              </a:solidFill>
            </a:endParaRPr>
          </a:p>
          <a:p>
            <a:pPr marL="342900" indent="-342900" algn="just"/>
            <a:r>
              <a:rPr lang="en-AU" dirty="0" smtClean="0">
                <a:solidFill>
                  <a:prstClr val="black"/>
                </a:solidFill>
              </a:rPr>
              <a:t>       School staff (13 school staff and 3 ACLOs) suggested that a key driver of decision-making was parental encouragement to apply for an OC or SHS.</a:t>
            </a:r>
            <a:endParaRPr lang="en-AU" i="1" dirty="0" smtClean="0">
              <a:solidFill>
                <a:prstClr val="black"/>
              </a:solidFill>
            </a:endParaRPr>
          </a:p>
        </p:txBody>
      </p:sp>
      <p:sp>
        <p:nvSpPr>
          <p:cNvPr id="40961" name="Rectangle 1"/>
          <p:cNvSpPr>
            <a:spLocks noChangeArrowheads="1"/>
          </p:cNvSpPr>
          <p:nvPr/>
        </p:nvSpPr>
        <p:spPr bwMode="auto">
          <a:xfrm>
            <a:off x="1043608" y="2852936"/>
            <a:ext cx="69847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With parental encouragement, yes I think so. I mean sometimes students can be reluctant, but the leadership around the issues comes from parents generally (Principal 03).</a:t>
            </a:r>
          </a:p>
          <a:p>
            <a:pPr algn="just" fontAlgn="base">
              <a:spcBef>
                <a:spcPct val="0"/>
              </a:spcBef>
              <a:spcAft>
                <a:spcPct val="0"/>
              </a:spcAft>
            </a:pPr>
            <a:endParaRPr lang="en-AU" altLang="zh-CN" sz="1600" dirty="0" smtClean="0">
              <a:solidFill>
                <a:prstClr val="black"/>
              </a:solidFill>
              <a:cs typeface="Arial" pitchFamily="34" charset="0"/>
            </a:endParaRPr>
          </a:p>
          <a:p>
            <a:pPr algn="just" eaLnBrk="0" fontAlgn="base" hangingPunct="0">
              <a:spcBef>
                <a:spcPct val="0"/>
              </a:spcBef>
              <a:spcAft>
                <a:spcPct val="0"/>
              </a:spcAft>
            </a:pPr>
            <a:r>
              <a:rPr lang="en-AU" altLang="zh-CN" sz="1600" i="1" dirty="0" smtClean="0">
                <a:solidFill>
                  <a:prstClr val="black"/>
                </a:solidFill>
                <a:ea typeface="Times New Roman" pitchFamily="18" charset="0"/>
                <a:cs typeface="Times New Roman" pitchFamily="18" charset="0"/>
              </a:rPr>
              <a:t>I guess maybe parents … they think that they've [the students]got something extra that they have got to give that they're not going to get through mainstream or, I suppose, the normal day-to-day class or it could get them further, I guess, in their education or their achievements apart from the normal class. They might be pushed a bit harder (ACLO 11).</a:t>
            </a:r>
            <a:r>
              <a:rPr lang="en-AU" altLang="zh-CN" sz="1600" i="1" dirty="0" smtClean="0">
                <a:solidFill>
                  <a:srgbClr val="FF0000"/>
                </a:solidFill>
                <a:ea typeface="Times New Roman" pitchFamily="18" charset="0"/>
                <a:cs typeface="Times New Roman" pitchFamily="18" charset="0"/>
              </a:rPr>
              <a:t> </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467544" y="836712"/>
            <a:ext cx="6725886" cy="646331"/>
          </a:xfrm>
          <a:prstGeom prst="rect">
            <a:avLst/>
          </a:prstGeom>
        </p:spPr>
        <p:txBody>
          <a:bodyPr wrap="square">
            <a:spAutoFit/>
          </a:bodyPr>
          <a:lstStyle/>
          <a:p>
            <a:pPr marL="342900" indent="-342900" algn="ctr"/>
            <a:r>
              <a:rPr lang="en-AU" sz="3600" b="1" dirty="0" smtClean="0">
                <a:solidFill>
                  <a:srgbClr val="C0504D">
                    <a:lumMod val="75000"/>
                  </a:srgbClr>
                </a:solidFill>
                <a:effectLst>
                  <a:outerShdw blurRad="38100" dist="38100" dir="2700000" algn="tl">
                    <a:srgbClr val="000000">
                      <a:alpha val="43137"/>
                    </a:srgbClr>
                  </a:outerShdw>
                </a:effectLst>
              </a:rPr>
              <a:t>Results: Parental </a:t>
            </a:r>
            <a:r>
              <a:rPr lang="en-AU" sz="3600" b="1" dirty="0">
                <a:solidFill>
                  <a:srgbClr val="C0504D">
                    <a:lumMod val="75000"/>
                  </a:srgbClr>
                </a:solidFill>
                <a:effectLst>
                  <a:outerShdw blurRad="38100" dist="38100" dir="2700000" algn="tl">
                    <a:srgbClr val="000000">
                      <a:alpha val="43137"/>
                    </a:srgbClr>
                  </a:outerShdw>
                </a:effectLst>
              </a:rPr>
              <a:t>Encouragement</a:t>
            </a:r>
          </a:p>
        </p:txBody>
      </p:sp>
    </p:spTree>
    <p:custDataLst>
      <p:tags r:id="rId1"/>
    </p:custDataLst>
    <p:extLst>
      <p:ext uri="{BB962C8B-B14F-4D97-AF65-F5344CB8AC3E}">
        <p14:creationId xmlns:p14="http://schemas.microsoft.com/office/powerpoint/2010/main" xmlns="" val="3705358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564" y="1772816"/>
            <a:ext cx="7920880" cy="2123658"/>
          </a:xfrm>
          <a:prstGeom prst="rect">
            <a:avLst/>
          </a:prstGeom>
          <a:noFill/>
        </p:spPr>
        <p:txBody>
          <a:bodyPr wrap="square" rtlCol="0">
            <a:spAutoFit/>
          </a:bodyPr>
          <a:lstStyle/>
          <a:p>
            <a:pPr marL="342900" indent="-342900" algn="just"/>
            <a:endParaRPr lang="en-AU" sz="600" i="1" dirty="0" smtClean="0">
              <a:solidFill>
                <a:prstClr val="black"/>
              </a:solidFill>
            </a:endParaRPr>
          </a:p>
          <a:p>
            <a:pPr marL="342900" indent="-342900" algn="just">
              <a:buFontTx/>
              <a:buChar char="-"/>
            </a:pPr>
            <a:r>
              <a:rPr lang="en-AU" dirty="0" smtClean="0">
                <a:solidFill>
                  <a:prstClr val="black"/>
                </a:solidFill>
              </a:rPr>
              <a:t>In contrast to school staff’s perception of parents as the major source of influence, Aboriginal stakeholders’ reported that school staff (mainly teachers) primarily encouraged students to apply for OC or SHS. </a:t>
            </a:r>
          </a:p>
          <a:p>
            <a:pPr marL="342900" indent="-342900" algn="just">
              <a:buFontTx/>
              <a:buChar char="-"/>
            </a:pPr>
            <a:endParaRPr lang="en-AU" dirty="0" smtClean="0">
              <a:solidFill>
                <a:prstClr val="black"/>
              </a:solidFill>
            </a:endParaRPr>
          </a:p>
          <a:p>
            <a:pPr marL="342900" indent="-342900" algn="just">
              <a:buFontTx/>
              <a:buChar char="-"/>
            </a:pPr>
            <a:r>
              <a:rPr lang="en-AU" dirty="0" smtClean="0">
                <a:solidFill>
                  <a:prstClr val="black"/>
                </a:solidFill>
              </a:rPr>
              <a:t>Aboriginal stakeholders also emphasised that good communication with teachers was important as, due to the limited information communicated to parents, </a:t>
            </a:r>
            <a:r>
              <a:rPr lang="en-AU" b="1" dirty="0" smtClean="0">
                <a:solidFill>
                  <a:prstClr val="black"/>
                </a:solidFill>
              </a:rPr>
              <a:t>some parents of Aboriginal children did not receive the information</a:t>
            </a:r>
            <a:r>
              <a:rPr lang="en-AU" dirty="0" smtClean="0">
                <a:solidFill>
                  <a:prstClr val="black"/>
                </a:solidFill>
              </a:rPr>
              <a:t>. </a:t>
            </a:r>
          </a:p>
        </p:txBody>
      </p:sp>
      <p:sp>
        <p:nvSpPr>
          <p:cNvPr id="87042" name="Rectangle 2"/>
          <p:cNvSpPr>
            <a:spLocks noChangeArrowheads="1"/>
          </p:cNvSpPr>
          <p:nvPr/>
        </p:nvSpPr>
        <p:spPr bwMode="auto">
          <a:xfrm>
            <a:off x="1259632" y="4221088"/>
            <a:ext cx="66967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Yeah, there was not really much advertising of the OC. It was just probably one letter and then if you missed that, you've missed everything...I talked to some parents about why they didn't let their kids apply to the OC class as well; they didn't know about it (Parent with Aboriginal child 17).</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539552" y="332656"/>
            <a:ext cx="6408712" cy="1200329"/>
          </a:xfrm>
          <a:prstGeom prst="rect">
            <a:avLst/>
          </a:prstGeom>
        </p:spPr>
        <p:txBody>
          <a:bodyPr wrap="square">
            <a:spAutoFit/>
          </a:bodyPr>
          <a:lstStyle/>
          <a:p>
            <a:pPr marL="342900" indent="-342900" algn="ctr"/>
            <a:r>
              <a:rPr lang="en-AU" sz="3600" b="1" dirty="0">
                <a:solidFill>
                  <a:srgbClr val="C0504D">
                    <a:lumMod val="75000"/>
                  </a:srgbClr>
                </a:solidFill>
                <a:effectLst>
                  <a:outerShdw blurRad="38100" dist="38100" dir="2700000" algn="tl">
                    <a:srgbClr val="000000">
                      <a:alpha val="43137"/>
                    </a:srgbClr>
                  </a:outerShdw>
                </a:effectLst>
              </a:rPr>
              <a:t>Results: School Encouragement and Communication </a:t>
            </a:r>
          </a:p>
        </p:txBody>
      </p:sp>
    </p:spTree>
    <p:custDataLst>
      <p:tags r:id="rId1"/>
    </p:custDataLst>
    <p:extLst>
      <p:ext uri="{BB962C8B-B14F-4D97-AF65-F5344CB8AC3E}">
        <p14:creationId xmlns:p14="http://schemas.microsoft.com/office/powerpoint/2010/main" xmlns="" val="3384627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260648"/>
            <a:ext cx="6552728" cy="3416320"/>
          </a:xfrm>
          <a:prstGeom prst="rect">
            <a:avLst/>
          </a:prstGeom>
          <a:noFill/>
        </p:spPr>
        <p:txBody>
          <a:bodyPr wrap="square" rtlCol="0">
            <a:spAutoFit/>
          </a:bodyPr>
          <a:lstStyle/>
          <a:p>
            <a:pPr marL="342900" indent="-342900" algn="ctr"/>
            <a:r>
              <a:rPr lang="en-AU" sz="3600" b="1" i="1" dirty="0" smtClean="0">
                <a:solidFill>
                  <a:srgbClr val="C0504D">
                    <a:lumMod val="75000"/>
                  </a:srgbClr>
                </a:solidFill>
                <a:effectLst>
                  <a:outerShdw blurRad="38100" dist="38100" dir="2700000" algn="tl">
                    <a:srgbClr val="000000">
                      <a:alpha val="43137"/>
                    </a:srgbClr>
                  </a:outerShdw>
                </a:effectLst>
              </a:rPr>
              <a:t>Implications: Drivers of Decision-Making in Applying for OC/SHS Placement</a:t>
            </a:r>
          </a:p>
          <a:p>
            <a:pPr marL="342900" indent="-342900" algn="just"/>
            <a:endParaRPr lang="en-AU" sz="1200" dirty="0" smtClean="0">
              <a:solidFill>
                <a:prstClr val="black"/>
              </a:solidFill>
            </a:endParaRPr>
          </a:p>
          <a:p>
            <a:pPr marL="342900" indent="-342900" algn="just"/>
            <a:endParaRPr lang="en-AU" dirty="0" smtClean="0">
              <a:solidFill>
                <a:prstClr val="black"/>
              </a:solidFill>
            </a:endParaRPr>
          </a:p>
          <a:p>
            <a:pPr marL="342900" indent="-342900" algn="just"/>
            <a:r>
              <a:rPr lang="en-AU" dirty="0" smtClean="0">
                <a:solidFill>
                  <a:prstClr val="black"/>
                </a:solidFill>
              </a:rPr>
              <a:t>These results suggest that: </a:t>
            </a:r>
          </a:p>
          <a:p>
            <a:pPr marL="457200" indent="-457200" algn="just">
              <a:buFontTx/>
              <a:buAutoNum type="arabicParenBoth"/>
            </a:pPr>
            <a:endParaRPr lang="en-AU" sz="2000" dirty="0" smtClean="0">
              <a:solidFill>
                <a:prstClr val="black"/>
              </a:solidFill>
            </a:endParaRPr>
          </a:p>
          <a:p>
            <a:pPr marL="457200" indent="-457200" algn="just">
              <a:buFontTx/>
              <a:buAutoNum type="arabicParenBoth"/>
            </a:pPr>
            <a:endParaRPr lang="en-AU" sz="2000" dirty="0" smtClean="0">
              <a:solidFill>
                <a:prstClr val="black"/>
              </a:solidFill>
            </a:endParaRPr>
          </a:p>
          <a:p>
            <a:pPr algn="just">
              <a:buFontTx/>
              <a:buChar char="-"/>
            </a:pPr>
            <a:endParaRPr lang="en-AU" sz="2000" dirty="0">
              <a:solidFill>
                <a:prstClr val="black"/>
              </a:solidFill>
            </a:endParaRPr>
          </a:p>
        </p:txBody>
      </p:sp>
      <p:sp>
        <p:nvSpPr>
          <p:cNvPr id="8" name="Rectangle 7"/>
          <p:cNvSpPr/>
          <p:nvPr/>
        </p:nvSpPr>
        <p:spPr>
          <a:xfrm>
            <a:off x="539552" y="2780928"/>
            <a:ext cx="7920880" cy="923330"/>
          </a:xfrm>
          <a:prstGeom prst="rect">
            <a:avLst/>
          </a:prstGeom>
          <a:solidFill>
            <a:schemeClr val="accent2">
              <a:lumMod val="60000"/>
              <a:lumOff val="40000"/>
            </a:schemeClr>
          </a:solidFill>
        </p:spPr>
        <p:txBody>
          <a:bodyPr wrap="square">
            <a:spAutoFit/>
          </a:bodyPr>
          <a:lstStyle/>
          <a:p>
            <a:pPr algn="just">
              <a:defRPr/>
            </a:pPr>
            <a:r>
              <a:rPr lang="en-AU" i="1" dirty="0" smtClean="0">
                <a:solidFill>
                  <a:prstClr val="black"/>
                </a:solidFill>
              </a:rPr>
              <a:t>To promote Aboriginal applications, </a:t>
            </a:r>
            <a:r>
              <a:rPr lang="en-AU" b="1" i="1" dirty="0" smtClean="0">
                <a:solidFill>
                  <a:prstClr val="black"/>
                </a:solidFill>
              </a:rPr>
              <a:t>information should target both Aboriginal students and parents</a:t>
            </a:r>
            <a:r>
              <a:rPr lang="en-AU" i="1" dirty="0" smtClean="0">
                <a:solidFill>
                  <a:prstClr val="black"/>
                </a:solidFill>
              </a:rPr>
              <a:t> to increase their awareness and understanding of the benefits of attending OCs and SHSs and the application process. </a:t>
            </a:r>
          </a:p>
        </p:txBody>
      </p:sp>
      <p:sp>
        <p:nvSpPr>
          <p:cNvPr id="9" name="Rectangle 8"/>
          <p:cNvSpPr/>
          <p:nvPr/>
        </p:nvSpPr>
        <p:spPr>
          <a:xfrm>
            <a:off x="539552" y="4005064"/>
            <a:ext cx="7920880" cy="1200329"/>
          </a:xfrm>
          <a:prstGeom prst="rect">
            <a:avLst/>
          </a:prstGeom>
          <a:solidFill>
            <a:schemeClr val="accent2">
              <a:lumMod val="60000"/>
              <a:lumOff val="40000"/>
            </a:schemeClr>
          </a:solidFill>
        </p:spPr>
        <p:txBody>
          <a:bodyPr wrap="square">
            <a:spAutoFit/>
          </a:bodyPr>
          <a:lstStyle/>
          <a:p>
            <a:pPr algn="just"/>
            <a:r>
              <a:rPr lang="en-AU" i="1" dirty="0" smtClean="0">
                <a:solidFill>
                  <a:prstClr val="black"/>
                </a:solidFill>
              </a:rPr>
              <a:t>As most of the stakeholders mentioned a combination of influences for making a decision to apply for OC/SHS, Aboriginal students and their parents may benefit from: (1) </a:t>
            </a:r>
            <a:r>
              <a:rPr lang="en-AU" b="1" i="1" dirty="0" smtClean="0">
                <a:solidFill>
                  <a:prstClr val="black"/>
                </a:solidFill>
              </a:rPr>
              <a:t>greater encouragement from schools to apply</a:t>
            </a:r>
            <a:r>
              <a:rPr lang="en-AU" i="1" dirty="0" smtClean="0">
                <a:solidFill>
                  <a:prstClr val="black"/>
                </a:solidFill>
              </a:rPr>
              <a:t>; and (2) </a:t>
            </a:r>
            <a:r>
              <a:rPr lang="en-AU" b="1" i="1" dirty="0" smtClean="0">
                <a:solidFill>
                  <a:prstClr val="black"/>
                </a:solidFill>
              </a:rPr>
              <a:t>communication from schools to ensure that families are aware of the application process</a:t>
            </a:r>
            <a:r>
              <a:rPr lang="en-AU" i="1" dirty="0" smtClean="0">
                <a:solidFill>
                  <a:prstClr val="black"/>
                </a:solidFill>
              </a:rPr>
              <a:t>.</a:t>
            </a:r>
            <a:endParaRPr lang="en-AU" i="1" dirty="0">
              <a:solidFill>
                <a:prstClr val="black"/>
              </a:solidFill>
            </a:endParaRP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3897418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268761"/>
            <a:ext cx="7992888" cy="738664"/>
          </a:xfrm>
          <a:prstGeom prst="rect">
            <a:avLst/>
          </a:prstGeom>
          <a:noFill/>
        </p:spPr>
        <p:txBody>
          <a:bodyPr wrap="square" rtlCol="0">
            <a:spAutoFit/>
          </a:bodyPr>
          <a:lstStyle/>
          <a:p>
            <a:pPr marL="342900" indent="-342900" algn="just"/>
            <a:endParaRPr lang="en-AU" sz="1200" dirty="0" smtClean="0">
              <a:solidFill>
                <a:prstClr val="black"/>
              </a:solidFill>
            </a:endParaRPr>
          </a:p>
          <a:p>
            <a:pPr indent="9525" algn="ctr"/>
            <a:r>
              <a:rPr lang="en-AU" sz="2400" b="1" dirty="0" smtClean="0">
                <a:solidFill>
                  <a:srgbClr val="C0504D">
                    <a:lumMod val="75000"/>
                  </a:srgbClr>
                </a:solidFill>
              </a:rPr>
              <a:t> </a:t>
            </a:r>
          </a:p>
          <a:p>
            <a:pPr algn="just"/>
            <a:endParaRPr lang="en-AU" sz="600" i="1" dirty="0" smtClean="0">
              <a:solidFill>
                <a:prstClr val="black"/>
              </a:solidFill>
            </a:endParaRPr>
          </a:p>
        </p:txBody>
      </p:sp>
      <p:sp>
        <p:nvSpPr>
          <p:cNvPr id="5" name="Rectangle 4"/>
          <p:cNvSpPr/>
          <p:nvPr/>
        </p:nvSpPr>
        <p:spPr>
          <a:xfrm>
            <a:off x="755576" y="1638093"/>
            <a:ext cx="7920880" cy="1384995"/>
          </a:xfrm>
          <a:prstGeom prst="rect">
            <a:avLst/>
          </a:prstGeom>
        </p:spPr>
        <p:txBody>
          <a:bodyPr wrap="square">
            <a:spAutoFit/>
          </a:bodyPr>
          <a:lstStyle/>
          <a:p>
            <a:r>
              <a:rPr lang="en-AU" sz="2800" dirty="0" smtClean="0">
                <a:solidFill>
                  <a:prstClr val="black"/>
                </a:solidFill>
              </a:rPr>
              <a:t>What is the nature </a:t>
            </a:r>
            <a:r>
              <a:rPr lang="en-AU" sz="2800" dirty="0">
                <a:solidFill>
                  <a:prstClr val="black"/>
                </a:solidFill>
              </a:rPr>
              <a:t>of the application process for placement in OCs or </a:t>
            </a:r>
            <a:r>
              <a:rPr lang="en-AU" sz="2800" dirty="0" smtClean="0">
                <a:solidFill>
                  <a:prstClr val="black"/>
                </a:solidFill>
              </a:rPr>
              <a:t>SHSs, and how is it viewed by multiple stakeholders?</a:t>
            </a:r>
            <a:endParaRPr lang="en-AU" sz="2800" dirty="0">
              <a:solidFill>
                <a:prstClr val="black"/>
              </a:solidFill>
            </a:endParaRP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07504" y="307975"/>
            <a:ext cx="6912768" cy="769441"/>
          </a:xfrm>
          <a:prstGeom prst="rect">
            <a:avLst/>
          </a:prstGeom>
        </p:spPr>
        <p:txBody>
          <a:bodyPr wrap="square">
            <a:spAutoFit/>
          </a:bodyPr>
          <a:lstStyle/>
          <a:p>
            <a:pPr marL="342900" indent="-342900" algn="ctr"/>
            <a:r>
              <a:rPr lang="en-AU" sz="4400" b="1" i="1" dirty="0" smtClean="0">
                <a:solidFill>
                  <a:srgbClr val="C0504D">
                    <a:lumMod val="75000"/>
                  </a:srgbClr>
                </a:solidFill>
                <a:effectLst>
                  <a:outerShdw blurRad="38100" dist="38100" dir="2700000" algn="tl">
                    <a:srgbClr val="000000">
                      <a:alpha val="43137"/>
                    </a:srgbClr>
                  </a:outerShdw>
                </a:effectLst>
              </a:rPr>
              <a:t>Research Question 2</a:t>
            </a:r>
            <a:endParaRPr lang="en-AU" sz="4400" b="1" i="1" dirty="0">
              <a:solidFill>
                <a:srgbClr val="C0504D">
                  <a:lumMod val="75000"/>
                </a:srgbClr>
              </a:solidFill>
              <a:effectLst>
                <a:outerShdw blurRad="38100" dist="38100" dir="2700000" algn="tl">
                  <a:srgbClr val="000000">
                    <a:alpha val="43137"/>
                  </a:srgbClr>
                </a:outerShdw>
              </a:effectLst>
            </a:endParaRPr>
          </a:p>
        </p:txBody>
      </p:sp>
      <p:pic>
        <p:nvPicPr>
          <p:cNvPr id="3" name="Picture 2" descr="http://www.growthcorp.com/portals/0/images/headers/header-Lenders-Page-Application-process.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592" y="3429000"/>
            <a:ext cx="6804248" cy="156497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6569953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826240"/>
            <a:ext cx="7992888" cy="738664"/>
          </a:xfrm>
          <a:prstGeom prst="rect">
            <a:avLst/>
          </a:prstGeom>
          <a:noFill/>
        </p:spPr>
        <p:txBody>
          <a:bodyPr wrap="square" rtlCol="0">
            <a:spAutoFit/>
          </a:bodyPr>
          <a:lstStyle/>
          <a:p>
            <a:pPr marL="285750" indent="-285750">
              <a:buFont typeface="Arial" panose="020B0604020202020204" pitchFamily="34" charset="0"/>
              <a:buChar char="•"/>
              <a:defRPr/>
            </a:pPr>
            <a:r>
              <a:rPr lang="en-AU" dirty="0" smtClean="0">
                <a:solidFill>
                  <a:prstClr val="black"/>
                </a:solidFill>
              </a:rPr>
              <a:t>Some teachers and Aboriginal Community Liaison Officers were not aware of the process at all. </a:t>
            </a:r>
          </a:p>
          <a:p>
            <a:pPr algn="just"/>
            <a:endParaRPr lang="en-AU" sz="600" i="1" dirty="0" smtClean="0">
              <a:solidFill>
                <a:prstClr val="black"/>
              </a:solidFill>
            </a:endParaRPr>
          </a:p>
        </p:txBody>
      </p:sp>
      <p:sp>
        <p:nvSpPr>
          <p:cNvPr id="5" name="Rectangle 4"/>
          <p:cNvSpPr/>
          <p:nvPr/>
        </p:nvSpPr>
        <p:spPr>
          <a:xfrm>
            <a:off x="1043608" y="4509120"/>
            <a:ext cx="7704856" cy="646331"/>
          </a:xfrm>
          <a:prstGeom prst="rect">
            <a:avLst/>
          </a:prstGeom>
        </p:spPr>
        <p:txBody>
          <a:bodyPr wrap="square">
            <a:spAutoFit/>
          </a:bodyPr>
          <a:lstStyle/>
          <a:p>
            <a:pPr algn="just">
              <a:defRPr/>
            </a:pPr>
            <a:r>
              <a:rPr lang="en-AU" b="1" i="1" dirty="0" smtClean="0">
                <a:solidFill>
                  <a:prstClr val="black"/>
                </a:solidFill>
              </a:rPr>
              <a:t>These findings imply that teachers and ACLOs could benefit from professional development in relation to the application process for OC and SHS entry.</a:t>
            </a: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23528" y="116632"/>
            <a:ext cx="6912768" cy="1323439"/>
          </a:xfrm>
          <a:prstGeom prst="rect">
            <a:avLst/>
          </a:prstGeom>
        </p:spPr>
        <p:txBody>
          <a:bodyPr wrap="square">
            <a:spAutoFit/>
          </a:bodyPr>
          <a:lstStyle/>
          <a:p>
            <a:pPr marL="342900" indent="-342900" algn="ctr"/>
            <a:r>
              <a:rPr lang="en-AU" sz="4000" b="1" i="1" dirty="0" smtClean="0">
                <a:solidFill>
                  <a:srgbClr val="C0504D">
                    <a:lumMod val="75000"/>
                  </a:srgbClr>
                </a:solidFill>
                <a:effectLst>
                  <a:outerShdw blurRad="38100" dist="38100" dir="2700000" algn="tl">
                    <a:srgbClr val="000000">
                      <a:alpha val="43137"/>
                    </a:srgbClr>
                  </a:outerShdw>
                </a:effectLst>
              </a:rPr>
              <a:t>Results: Knowledge of the Application Process</a:t>
            </a:r>
            <a:endParaRPr lang="en-AU" sz="4000" b="1" i="1" dirty="0">
              <a:solidFill>
                <a:srgbClr val="C0504D">
                  <a:lumMod val="75000"/>
                </a:srgbClr>
              </a:solidFill>
              <a:effectLst>
                <a:outerShdw blurRad="38100" dist="38100" dir="2700000" algn="tl">
                  <a:srgbClr val="000000">
                    <a:alpha val="43137"/>
                  </a:srgbClr>
                </a:outerShdw>
              </a:effectLst>
            </a:endParaRPr>
          </a:p>
        </p:txBody>
      </p:sp>
      <p:pic>
        <p:nvPicPr>
          <p:cNvPr id="1026" name="Picture 2" descr="http://ilm.com.pk/wp-content/uploads/2014/02/How-to-Apply-for-Degree-Certificate-in-AIOU-Download-Application-Form.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832" y="2420888"/>
            <a:ext cx="3243931" cy="166738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272709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484784"/>
            <a:ext cx="7992888" cy="2585323"/>
          </a:xfrm>
          <a:prstGeom prst="rect">
            <a:avLst/>
          </a:prstGeom>
          <a:noFill/>
        </p:spPr>
        <p:txBody>
          <a:bodyPr wrap="square" rtlCol="0">
            <a:spAutoFit/>
          </a:bodyPr>
          <a:lstStyle/>
          <a:p>
            <a:pPr indent="9525" algn="just"/>
            <a:endParaRPr lang="en-AU" i="1" dirty="0" smtClean="0">
              <a:solidFill>
                <a:prstClr val="black"/>
              </a:solidFill>
            </a:endParaRPr>
          </a:p>
          <a:p>
            <a:pPr algn="just"/>
            <a:r>
              <a:rPr lang="en-AU" dirty="0" smtClean="0">
                <a:solidFill>
                  <a:prstClr val="black"/>
                </a:solidFill>
              </a:rPr>
              <a:t>Half of the total sample (40 of 80 interviewees) reported that the application process was straightforward. </a:t>
            </a:r>
          </a:p>
          <a:p>
            <a:pPr algn="just"/>
            <a:endParaRPr lang="en-AU" dirty="0">
              <a:solidFill>
                <a:prstClr val="black"/>
              </a:solidFill>
            </a:endParaRPr>
          </a:p>
          <a:p>
            <a:pPr algn="just"/>
            <a:endParaRPr lang="en-AU" dirty="0">
              <a:solidFill>
                <a:prstClr val="black"/>
              </a:solidFill>
            </a:endParaRPr>
          </a:p>
          <a:p>
            <a:pPr algn="just"/>
            <a:endParaRPr lang="en-AU" dirty="0" smtClean="0">
              <a:solidFill>
                <a:prstClr val="black"/>
              </a:solidFill>
            </a:endParaRPr>
          </a:p>
          <a:p>
            <a:pPr algn="just"/>
            <a:endParaRPr lang="en-AU" dirty="0">
              <a:solidFill>
                <a:prstClr val="black"/>
              </a:solidFill>
            </a:endParaRPr>
          </a:p>
          <a:p>
            <a:pPr algn="just"/>
            <a:r>
              <a:rPr lang="en-AU" dirty="0" smtClean="0">
                <a:solidFill>
                  <a:prstClr val="black"/>
                </a:solidFill>
              </a:rPr>
              <a:t>The remaining interviewees (40) reported some concerns regarding the application process. The majority of these concerns were suggested by school staff or ACLOs. </a:t>
            </a:r>
          </a:p>
        </p:txBody>
      </p:sp>
      <p:sp>
        <p:nvSpPr>
          <p:cNvPr id="4" name="Rectangle 3"/>
          <p:cNvSpPr/>
          <p:nvPr/>
        </p:nvSpPr>
        <p:spPr>
          <a:xfrm>
            <a:off x="969337" y="2580924"/>
            <a:ext cx="6840760" cy="584775"/>
          </a:xfrm>
          <a:prstGeom prst="rect">
            <a:avLst/>
          </a:prstGeom>
        </p:spPr>
        <p:txBody>
          <a:bodyPr wrap="square">
            <a:spAutoFit/>
          </a:bodyPr>
          <a:lstStyle/>
          <a:p>
            <a:pPr algn="just">
              <a:tabLst>
                <a:tab pos="7172325" algn="l"/>
                <a:tab pos="7264400" algn="l"/>
              </a:tabLst>
            </a:pPr>
            <a:r>
              <a:rPr lang="en-AU" sz="1600" i="1" dirty="0" smtClean="0">
                <a:solidFill>
                  <a:prstClr val="black"/>
                </a:solidFill>
              </a:rPr>
              <a:t>It was pretty straightforward, I thought. Yes, just - I thought it was pretty - just fill out the form, send it off (Parent with Aboriginal child 03).</a:t>
            </a:r>
            <a:endParaRPr lang="en-AU" sz="1600" dirty="0" smtClean="0">
              <a:solidFill>
                <a:prstClr val="black"/>
              </a:solidFill>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539552" y="188640"/>
            <a:ext cx="5832648" cy="1200329"/>
          </a:xfrm>
          <a:prstGeom prst="rect">
            <a:avLst/>
          </a:prstGeom>
        </p:spPr>
        <p:txBody>
          <a:bodyPr wrap="square">
            <a:spAutoFit/>
          </a:bodyPr>
          <a:lstStyle/>
          <a:p>
            <a:pPr indent="9525" algn="ctr"/>
            <a:r>
              <a:rPr lang="en-AU" sz="3600" b="1" i="1" dirty="0" smtClean="0">
                <a:solidFill>
                  <a:srgbClr val="C0504D">
                    <a:lumMod val="75000"/>
                  </a:srgbClr>
                </a:solidFill>
                <a:effectLst>
                  <a:outerShdw blurRad="38100" dist="38100" dir="2700000" algn="tl">
                    <a:srgbClr val="000000">
                      <a:alpha val="43137"/>
                    </a:srgbClr>
                  </a:outerShdw>
                </a:effectLst>
              </a:rPr>
              <a:t>Results: Nature </a:t>
            </a:r>
            <a:r>
              <a:rPr lang="en-AU" sz="3600" b="1" i="1" dirty="0">
                <a:solidFill>
                  <a:srgbClr val="C0504D">
                    <a:lumMod val="75000"/>
                  </a:srgbClr>
                </a:solidFill>
                <a:effectLst>
                  <a:outerShdw blurRad="38100" dist="38100" dir="2700000" algn="tl">
                    <a:srgbClr val="000000">
                      <a:alpha val="43137"/>
                    </a:srgbClr>
                  </a:outerShdw>
                </a:effectLst>
              </a:rPr>
              <a:t>of </a:t>
            </a:r>
            <a:r>
              <a:rPr lang="en-AU" sz="3600" b="1" i="1" dirty="0" smtClean="0">
                <a:solidFill>
                  <a:srgbClr val="C0504D">
                    <a:lumMod val="75000"/>
                  </a:srgbClr>
                </a:solidFill>
                <a:effectLst>
                  <a:outerShdw blurRad="38100" dist="38100" dir="2700000" algn="tl">
                    <a:srgbClr val="000000">
                      <a:alpha val="43137"/>
                    </a:srgbClr>
                  </a:outerShdw>
                </a:effectLst>
              </a:rPr>
              <a:t>the Application </a:t>
            </a:r>
            <a:r>
              <a:rPr lang="en-AU" sz="3600" b="1" i="1" dirty="0">
                <a:solidFill>
                  <a:srgbClr val="C0504D">
                    <a:lumMod val="75000"/>
                  </a:srgbClr>
                </a:solidFill>
                <a:effectLst>
                  <a:outerShdw blurRad="38100" dist="38100" dir="2700000" algn="tl">
                    <a:srgbClr val="000000">
                      <a:alpha val="43137"/>
                    </a:srgbClr>
                  </a:outerShdw>
                </a:effectLst>
              </a:rPr>
              <a:t>Process</a:t>
            </a:r>
          </a:p>
        </p:txBody>
      </p:sp>
      <p:pic>
        <p:nvPicPr>
          <p:cNvPr id="8" name="Picture 7" descr="http://www.switchmyloan.com.au/blog/wp-content/uploads/application.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350828"/>
            <a:ext cx="5275760" cy="1708397"/>
          </a:xfrm>
          <a:prstGeom prst="rect">
            <a:avLst/>
          </a:prstGeom>
          <a:noFill/>
          <a:ln>
            <a:noFill/>
          </a:ln>
        </p:spPr>
      </p:pic>
    </p:spTree>
    <p:custDataLst>
      <p:tags r:id="rId1"/>
    </p:custDataLst>
    <p:extLst>
      <p:ext uri="{BB962C8B-B14F-4D97-AF65-F5344CB8AC3E}">
        <p14:creationId xmlns:p14="http://schemas.microsoft.com/office/powerpoint/2010/main" xmlns="" val="2754804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854" y="1916832"/>
            <a:ext cx="8496944" cy="4247317"/>
          </a:xfrm>
          <a:prstGeom prst="rect">
            <a:avLst/>
          </a:prstGeom>
          <a:solidFill>
            <a:schemeClr val="accent1">
              <a:lumMod val="20000"/>
              <a:lumOff val="80000"/>
            </a:schemeClr>
          </a:solidFill>
        </p:spPr>
        <p:txBody>
          <a:bodyPr wrap="square" rtlCol="0">
            <a:spAutoFit/>
          </a:bodyPr>
          <a:lstStyle/>
          <a:p>
            <a:pPr indent="9525" algn="just">
              <a:buFontTx/>
              <a:buChar char="-"/>
            </a:pPr>
            <a:r>
              <a:rPr lang="en-AU" dirty="0" smtClean="0">
                <a:solidFill>
                  <a:prstClr val="black"/>
                </a:solidFill>
              </a:rPr>
              <a:t> More than half of school staff (16/28) and the vast majority of ACLOs (10/11) emphasised that additional support would be beneficial for parents of Aboriginal students. They reported that many parents of Aboriginal children were not aware of the OC or SHS process and would experience difficulty completing the form. </a:t>
            </a:r>
          </a:p>
          <a:p>
            <a:pPr indent="9525" algn="just"/>
            <a:endParaRPr lang="en-AU" dirty="0" smtClean="0">
              <a:solidFill>
                <a:prstClr val="black"/>
              </a:solidFill>
            </a:endParaRPr>
          </a:p>
          <a:p>
            <a:pPr indent="9525" algn="just"/>
            <a:endParaRPr lang="en-AU" dirty="0" smtClean="0">
              <a:solidFill>
                <a:prstClr val="black"/>
              </a:solidFill>
            </a:endParaRPr>
          </a:p>
          <a:p>
            <a:pPr indent="9525" algn="just"/>
            <a:endParaRPr lang="en-AU" dirty="0" smtClean="0">
              <a:solidFill>
                <a:prstClr val="black"/>
              </a:solidFill>
            </a:endParaRPr>
          </a:p>
          <a:p>
            <a:pPr indent="9525" algn="just"/>
            <a:endParaRPr lang="en-AU" dirty="0" smtClean="0">
              <a:solidFill>
                <a:prstClr val="black"/>
              </a:solidFill>
            </a:endParaRPr>
          </a:p>
          <a:p>
            <a:pPr indent="9525" algn="just">
              <a:buFontTx/>
              <a:buChar char="-"/>
            </a:pPr>
            <a:endParaRPr lang="en-AU" dirty="0" smtClean="0">
              <a:solidFill>
                <a:prstClr val="black"/>
              </a:solidFill>
            </a:endParaRPr>
          </a:p>
          <a:p>
            <a:pPr indent="9525" algn="just"/>
            <a:endParaRPr lang="en-AU" dirty="0" smtClean="0">
              <a:solidFill>
                <a:prstClr val="black"/>
              </a:solidFill>
            </a:endParaRPr>
          </a:p>
          <a:p>
            <a:pPr indent="9525" algn="just"/>
            <a:endParaRPr lang="en-AU" dirty="0" smtClean="0">
              <a:solidFill>
                <a:prstClr val="black"/>
              </a:solidFill>
            </a:endParaRPr>
          </a:p>
          <a:p>
            <a:pPr indent="9525" algn="just"/>
            <a:endParaRPr lang="en-AU" dirty="0" smtClean="0">
              <a:solidFill>
                <a:prstClr val="black"/>
              </a:solidFill>
            </a:endParaRPr>
          </a:p>
          <a:p>
            <a:pPr indent="9525" algn="just"/>
            <a:r>
              <a:rPr lang="en-AU" i="1" dirty="0" smtClean="0">
                <a:solidFill>
                  <a:prstClr val="black"/>
                </a:solidFill>
              </a:rPr>
              <a:t>- </a:t>
            </a:r>
            <a:r>
              <a:rPr lang="en-AU" dirty="0" smtClean="0">
                <a:solidFill>
                  <a:prstClr val="black"/>
                </a:solidFill>
              </a:rPr>
              <a:t>School staff and ACLOs also suggested that even when parents of Aboriginal students were aware of the application process they would need specific explanations and guidance on how to complete the forms.</a:t>
            </a:r>
            <a:endParaRPr lang="en-AU" sz="2000" dirty="0" smtClean="0">
              <a:solidFill>
                <a:prstClr val="black"/>
              </a:solidFill>
            </a:endParaRPr>
          </a:p>
        </p:txBody>
      </p:sp>
      <p:sp>
        <p:nvSpPr>
          <p:cNvPr id="32769" name="Rectangle 1"/>
          <p:cNvSpPr>
            <a:spLocks noChangeArrowheads="1"/>
          </p:cNvSpPr>
          <p:nvPr/>
        </p:nvSpPr>
        <p:spPr bwMode="auto">
          <a:xfrm>
            <a:off x="1103308" y="3573016"/>
            <a:ext cx="68407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I think it would vary between Aboriginal parents. Once again, there would be a proportion of Aboriginal parents where that process probably isn’t a great problem, but I would imagine - well I know - there are lots of parents that would need support to run through that process if that's what they wanted to do. They'd have trouble doing it independently (Principal 02).</a:t>
            </a:r>
            <a:endParaRPr lang="en-AU" altLang="zh-CN" sz="1600" dirty="0" smtClean="0">
              <a:solidFill>
                <a:prstClr val="black"/>
              </a:solidFill>
              <a:cs typeface="Arial" pitchFamily="34" charset="0"/>
            </a:endParaRPr>
          </a:p>
        </p:txBody>
      </p:sp>
      <p:sp>
        <p:nvSpPr>
          <p:cNvPr id="2" name="Rectangle 1"/>
          <p:cNvSpPr/>
          <p:nvPr/>
        </p:nvSpPr>
        <p:spPr>
          <a:xfrm>
            <a:off x="179512" y="332656"/>
            <a:ext cx="6912768" cy="1200329"/>
          </a:xfrm>
          <a:prstGeom prst="rect">
            <a:avLst/>
          </a:prstGeom>
        </p:spPr>
        <p:txBody>
          <a:bodyPr wrap="square">
            <a:spAutoFit/>
          </a:bodyPr>
          <a:lstStyle/>
          <a:p>
            <a:pPr algn="ctr"/>
            <a:r>
              <a:rPr lang="en-AU" sz="3600" b="1" i="1" dirty="0">
                <a:solidFill>
                  <a:srgbClr val="C0504D">
                    <a:lumMod val="75000"/>
                  </a:srgbClr>
                </a:solidFill>
                <a:effectLst>
                  <a:outerShdw blurRad="38100" dist="38100" dir="2700000" algn="tl">
                    <a:srgbClr val="000000">
                      <a:alpha val="43137"/>
                    </a:srgbClr>
                  </a:outerShdw>
                </a:effectLst>
              </a:rPr>
              <a:t>Additional Support for Aboriginal Families</a:t>
            </a:r>
            <a:endParaRPr lang="en-AU" sz="3600" dirty="0">
              <a:solidFill>
                <a:prstClr val="black"/>
              </a:solidFill>
            </a:endParaRP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79761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260648"/>
            <a:ext cx="7772400" cy="792088"/>
          </a:xfrm>
          <a:prstGeom prst="rect">
            <a:avLst/>
          </a:prstGeom>
        </p:spPr>
        <p:txBody>
          <a:bodyPr>
            <a:noAutofit/>
          </a:bodyPr>
          <a:lstStyle>
            <a:lvl1pPr algn="l" rtl="0" eaLnBrk="1" latinLnBrk="0" hangingPunct="1">
              <a:spcBef>
                <a:spcPct val="0"/>
              </a:spcBef>
              <a:buNone/>
              <a:defRPr sz="4400" kern="1200">
                <a:solidFill>
                  <a:schemeClr val="tx2"/>
                </a:solidFill>
                <a:latin typeface="+mj-lt"/>
                <a:ea typeface="+mj-ea"/>
                <a:cs typeface="+mj-cs"/>
              </a:defRPr>
            </a:lvl1pPr>
          </a:lstStyle>
          <a:p>
            <a:pPr algn="ctr"/>
            <a:r>
              <a:rPr lang="en-AU" sz="3200" b="1" i="1" dirty="0" smtClean="0">
                <a:solidFill>
                  <a:schemeClr val="tx1"/>
                </a:solidFill>
                <a:latin typeface="Times New Roman" pitchFamily="18" charset="0"/>
                <a:cs typeface="Times New Roman" pitchFamily="18" charset="0"/>
              </a:rPr>
              <a:t> </a:t>
            </a:r>
            <a:r>
              <a:rPr lang="en-AU" b="1" dirty="0">
                <a:solidFill>
                  <a:srgbClr val="0066FF"/>
                </a:solidFill>
                <a:effectLst>
                  <a:outerShdw blurRad="38100" dist="38100" dir="2700000" algn="tl">
                    <a:srgbClr val="000000">
                      <a:alpha val="43137"/>
                    </a:srgbClr>
                  </a:outerShdw>
                </a:effectLst>
                <a:ea typeface="+mn-ea"/>
                <a:cs typeface="Times New Roman" pitchFamily="18" charset="0"/>
              </a:rPr>
              <a:t>Purpose  </a:t>
            </a:r>
          </a:p>
        </p:txBody>
      </p:sp>
      <p:sp>
        <p:nvSpPr>
          <p:cNvPr id="3" name="Subtitle 2"/>
          <p:cNvSpPr txBox="1">
            <a:spLocks/>
          </p:cNvSpPr>
          <p:nvPr/>
        </p:nvSpPr>
        <p:spPr>
          <a:xfrm>
            <a:off x="522437" y="1124744"/>
            <a:ext cx="7776864" cy="108012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2000" dirty="0" smtClean="0">
                <a:latin typeface="Times New Roman" pitchFamily="18" charset="0"/>
                <a:cs typeface="Times New Roman" pitchFamily="18" charset="0"/>
              </a:rPr>
              <a:t>To identify and test the salience of an array of positively orientated educational and psycho-social variables that may seed success for Aboriginal students</a:t>
            </a:r>
            <a:endParaRPr lang="en-AU" sz="2000" dirty="0"/>
          </a:p>
        </p:txBody>
      </p:sp>
      <p:sp>
        <p:nvSpPr>
          <p:cNvPr id="4" name="Rectangle 3"/>
          <p:cNvSpPr/>
          <p:nvPr/>
        </p:nvSpPr>
        <p:spPr>
          <a:xfrm>
            <a:off x="395536" y="2699722"/>
            <a:ext cx="8587333" cy="2185214"/>
          </a:xfrm>
          <a:prstGeom prst="rect">
            <a:avLst/>
          </a:prstGeom>
        </p:spPr>
        <p:txBody>
          <a:bodyPr wrap="square">
            <a:spAutoFit/>
          </a:bodyPr>
          <a:lstStyle/>
          <a:p>
            <a:pPr>
              <a:spcBef>
                <a:spcPct val="0"/>
              </a:spcBef>
            </a:pP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Positive research directions</a:t>
            </a:r>
          </a:p>
          <a:p>
            <a:pPr algn="ctr"/>
            <a:endParaRPr lang="en-AU" sz="1600" b="1" dirty="0">
              <a:latin typeface="Times New Roman" pitchFamily="18" charset="0"/>
              <a:cs typeface="Times New Roman" pitchFamily="18" charset="0"/>
            </a:endParaRPr>
          </a:p>
          <a:p>
            <a:pPr marL="342900" indent="-342900">
              <a:buFont typeface="Arial" pitchFamily="34" charset="0"/>
              <a:buChar char="•"/>
            </a:pPr>
            <a:r>
              <a:rPr lang="en-AU" sz="2000" dirty="0" smtClean="0">
                <a:latin typeface="Times New Roman" pitchFamily="18" charset="0"/>
                <a:cs typeface="Times New Roman" pitchFamily="18" charset="0"/>
              </a:rPr>
              <a:t>Aboriginal Educational Research has traditionally been too focused on reactionary deficit orientations </a:t>
            </a:r>
            <a:r>
              <a:rPr lang="en-AU" sz="1600" dirty="0">
                <a:latin typeface="Times New Roman" pitchFamily="18" charset="0"/>
                <a:cs typeface="Times New Roman" pitchFamily="18" charset="0"/>
              </a:rPr>
              <a:t>(Mellor &amp; Corrigan, 2004</a:t>
            </a:r>
            <a:r>
              <a:rPr lang="en-AU" sz="1600" dirty="0" smtClean="0">
                <a:latin typeface="Times New Roman" pitchFamily="18" charset="0"/>
                <a:cs typeface="Times New Roman" pitchFamily="18" charset="0"/>
              </a:rPr>
              <a:t>).  </a:t>
            </a:r>
          </a:p>
          <a:p>
            <a:pPr marL="342900" indent="-342900">
              <a:buFont typeface="Arial" pitchFamily="34" charset="0"/>
              <a:buChar char="•"/>
            </a:pPr>
            <a:endParaRPr lang="en-AU" sz="800" dirty="0" smtClean="0">
              <a:latin typeface="Times New Roman" pitchFamily="18" charset="0"/>
              <a:cs typeface="Times New Roman" pitchFamily="18" charset="0"/>
            </a:endParaRPr>
          </a:p>
          <a:p>
            <a:pPr marL="342900" indent="-342900">
              <a:buFont typeface="Arial" pitchFamily="34" charset="0"/>
              <a:buChar char="•"/>
            </a:pPr>
            <a:endParaRPr lang="en-AU" sz="800" dirty="0">
              <a:latin typeface="Times New Roman" pitchFamily="18" charset="0"/>
              <a:cs typeface="Times New Roman" pitchFamily="18" charset="0"/>
            </a:endParaRPr>
          </a:p>
          <a:p>
            <a:pPr marL="342900" indent="-342900">
              <a:buFont typeface="Arial" pitchFamily="34" charset="0"/>
              <a:buChar char="•"/>
            </a:pPr>
            <a:r>
              <a:rPr lang="en-AU" sz="2000" dirty="0" smtClean="0">
                <a:latin typeface="Times New Roman" pitchFamily="18" charset="0"/>
                <a:cs typeface="Times New Roman" pitchFamily="18" charset="0"/>
              </a:rPr>
              <a:t>Simply continue to (re)identify deficits? Or adopt a </a:t>
            </a:r>
            <a:r>
              <a:rPr lang="en-AU" sz="2000" i="1" dirty="0" smtClean="0">
                <a:latin typeface="Times New Roman" pitchFamily="18" charset="0"/>
                <a:cs typeface="Times New Roman" pitchFamily="18" charset="0"/>
              </a:rPr>
              <a:t>strengths</a:t>
            </a:r>
            <a:r>
              <a:rPr lang="en-AU" sz="2000" dirty="0" smtClean="0">
                <a:latin typeface="Times New Roman" pitchFamily="18" charset="0"/>
                <a:cs typeface="Times New Roman" pitchFamily="18" charset="0"/>
              </a:rPr>
              <a:t> based approach ? </a:t>
            </a:r>
          </a:p>
        </p:txBody>
      </p:sp>
      <p:pic>
        <p:nvPicPr>
          <p:cNvPr id="4098" name="Picture 2" descr="http://chrisakins.com/wp-content/themes/thesis_17/images/PositivePsycholog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4027" y="2060848"/>
            <a:ext cx="1567817" cy="157633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7767171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268759"/>
            <a:ext cx="7920880" cy="1200329"/>
          </a:xfrm>
          <a:prstGeom prst="rect">
            <a:avLst/>
          </a:prstGeom>
          <a:noFill/>
        </p:spPr>
        <p:txBody>
          <a:bodyPr wrap="square" rtlCol="0">
            <a:spAutoFit/>
          </a:bodyPr>
          <a:lstStyle/>
          <a:p>
            <a:pPr indent="9525" algn="just"/>
            <a:r>
              <a:rPr lang="en-AU" dirty="0" smtClean="0">
                <a:solidFill>
                  <a:prstClr val="black"/>
                </a:solidFill>
              </a:rPr>
              <a:t>Interestingly, only 1 Aboriginal student, 3 parents of Aboriginal children, and 1 non-Aboriginal student reported applying on-line. School staff and ACLOs also raised the issue that many Aboriginal families did not have access to a computer or the internet. </a:t>
            </a:r>
            <a:endParaRPr lang="en-AU" sz="2000" dirty="0" smtClean="0">
              <a:solidFill>
                <a:prstClr val="black"/>
              </a:solidFill>
            </a:endParaRPr>
          </a:p>
        </p:txBody>
      </p:sp>
      <p:sp>
        <p:nvSpPr>
          <p:cNvPr id="30721" name="Rectangle 1"/>
          <p:cNvSpPr>
            <a:spLocks noChangeArrowheads="1"/>
          </p:cNvSpPr>
          <p:nvPr/>
        </p:nvSpPr>
        <p:spPr bwMode="auto">
          <a:xfrm>
            <a:off x="6588224" y="2525415"/>
            <a:ext cx="165618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Well, the majority of Koori families...don't have access at home to internet facilities. So there's a sort of decline in getting applications filled out in that sense (ACLO 05).</a:t>
            </a:r>
            <a:endParaRPr lang="en-AU" altLang="zh-CN" sz="1600" dirty="0" smtClean="0">
              <a:solidFill>
                <a:prstClr val="black"/>
              </a:solidFill>
              <a:cs typeface="Arial" pitchFamily="34" charset="0"/>
            </a:endParaRP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061970" y="260648"/>
            <a:ext cx="4793556" cy="646331"/>
          </a:xfrm>
          <a:prstGeom prst="rect">
            <a:avLst/>
          </a:prstGeom>
        </p:spPr>
        <p:txBody>
          <a:bodyPr wrap="none">
            <a:spAutoFit/>
          </a:bodyPr>
          <a:lstStyle/>
          <a:p>
            <a:pPr indent="9525" algn="ctr"/>
            <a:r>
              <a:rPr lang="en-AU" sz="3600" b="1" i="1" dirty="0">
                <a:solidFill>
                  <a:srgbClr val="C0504D">
                    <a:lumMod val="75000"/>
                  </a:srgbClr>
                </a:solidFill>
                <a:effectLst>
                  <a:outerShdw blurRad="38100" dist="38100" dir="2700000" algn="tl">
                    <a:srgbClr val="000000">
                      <a:alpha val="43137"/>
                    </a:srgbClr>
                  </a:outerShdw>
                </a:effectLst>
              </a:rPr>
              <a:t>Few Online Applications</a:t>
            </a:r>
          </a:p>
        </p:txBody>
      </p:sp>
      <p:pic>
        <p:nvPicPr>
          <p:cNvPr id="3074" name="Picture 2" descr="http://sowkweb.usc.edu/sites/default/files/3.%20Application%20process_0.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 y="2780928"/>
            <a:ext cx="6353175" cy="268605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570719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0689" y="2492896"/>
            <a:ext cx="7920880" cy="369332"/>
          </a:xfrm>
          <a:prstGeom prst="rect">
            <a:avLst/>
          </a:prstGeom>
          <a:noFill/>
        </p:spPr>
        <p:txBody>
          <a:bodyPr wrap="square" rtlCol="0">
            <a:spAutoFit/>
          </a:bodyPr>
          <a:lstStyle/>
          <a:p>
            <a:pPr indent="9525" algn="just"/>
            <a:r>
              <a:rPr lang="en-AU" i="1" dirty="0" smtClean="0">
                <a:solidFill>
                  <a:prstClr val="black"/>
                </a:solidFill>
              </a:rPr>
              <a:t>These results suggest that:</a:t>
            </a:r>
            <a:endParaRPr lang="en-AU" sz="2000" dirty="0" smtClean="0">
              <a:solidFill>
                <a:prstClr val="black"/>
              </a:solidFill>
            </a:endParaRPr>
          </a:p>
        </p:txBody>
      </p:sp>
      <p:sp>
        <p:nvSpPr>
          <p:cNvPr id="4" name="Rectangle 3"/>
          <p:cNvSpPr/>
          <p:nvPr/>
        </p:nvSpPr>
        <p:spPr>
          <a:xfrm>
            <a:off x="620689" y="3212976"/>
            <a:ext cx="7920880" cy="2862322"/>
          </a:xfrm>
          <a:prstGeom prst="rect">
            <a:avLst/>
          </a:prstGeom>
          <a:solidFill>
            <a:schemeClr val="accent2">
              <a:lumMod val="60000"/>
              <a:lumOff val="40000"/>
            </a:schemeClr>
          </a:solidFill>
        </p:spPr>
        <p:txBody>
          <a:bodyPr wrap="square">
            <a:spAutoFit/>
          </a:bodyPr>
          <a:lstStyle/>
          <a:p>
            <a:pPr algn="just"/>
            <a:r>
              <a:rPr lang="en-AU" dirty="0" smtClean="0">
                <a:solidFill>
                  <a:prstClr val="black"/>
                </a:solidFill>
              </a:rPr>
              <a:t>It seems vital to ensure that </a:t>
            </a:r>
            <a:r>
              <a:rPr lang="en-AU" b="1" dirty="0" smtClean="0">
                <a:solidFill>
                  <a:prstClr val="black"/>
                </a:solidFill>
              </a:rPr>
              <a:t>teachers and ACLOs are aware of the application process</a:t>
            </a:r>
            <a:r>
              <a:rPr lang="en-AU" dirty="0" smtClean="0">
                <a:solidFill>
                  <a:prstClr val="black"/>
                </a:solidFill>
              </a:rPr>
              <a:t>, to ensure information is effectively communicated to Aboriginal students and their parents. </a:t>
            </a:r>
          </a:p>
          <a:p>
            <a:pPr algn="just"/>
            <a:endParaRPr lang="en-AU" dirty="0" smtClean="0">
              <a:solidFill>
                <a:prstClr val="black"/>
              </a:solidFill>
            </a:endParaRPr>
          </a:p>
          <a:p>
            <a:pPr algn="just"/>
            <a:r>
              <a:rPr lang="en-AU" b="1" dirty="0" smtClean="0">
                <a:solidFill>
                  <a:prstClr val="black"/>
                </a:solidFill>
              </a:rPr>
              <a:t>More information needs to flow to families about the on-line process </a:t>
            </a:r>
            <a:r>
              <a:rPr lang="en-AU" dirty="0" smtClean="0">
                <a:solidFill>
                  <a:prstClr val="black"/>
                </a:solidFill>
              </a:rPr>
              <a:t>and that it may be helpful for schools to assist parents with access to the internet as well as make paper copies of the application available. </a:t>
            </a:r>
          </a:p>
          <a:p>
            <a:pPr algn="just"/>
            <a:endParaRPr lang="en-AU" dirty="0" smtClean="0">
              <a:solidFill>
                <a:prstClr val="black"/>
              </a:solidFill>
            </a:endParaRPr>
          </a:p>
          <a:p>
            <a:pPr algn="just"/>
            <a:r>
              <a:rPr lang="en-AU" b="1" dirty="0" smtClean="0">
                <a:solidFill>
                  <a:prstClr val="black"/>
                </a:solidFill>
              </a:rPr>
              <a:t>Better communication and awareness strategies </a:t>
            </a:r>
            <a:r>
              <a:rPr lang="en-AU" dirty="0" smtClean="0">
                <a:solidFill>
                  <a:prstClr val="black"/>
                </a:solidFill>
              </a:rPr>
              <a:t>about the application process for Aboriginal students and their parents may be useful.  </a:t>
            </a:r>
            <a:endParaRPr lang="en-AU" dirty="0">
              <a:solidFill>
                <a:prstClr val="black"/>
              </a:solidFill>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289782" y="116632"/>
            <a:ext cx="6552728" cy="1754326"/>
          </a:xfrm>
          <a:prstGeom prst="rect">
            <a:avLst/>
          </a:prstGeom>
        </p:spPr>
        <p:txBody>
          <a:bodyPr wrap="square">
            <a:spAutoFit/>
          </a:bodyPr>
          <a:lstStyle/>
          <a:p>
            <a:pPr indent="9525" algn="ctr"/>
            <a:r>
              <a:rPr lang="en-AU" sz="3600" b="1" i="1" dirty="0">
                <a:solidFill>
                  <a:srgbClr val="C0504D">
                    <a:lumMod val="75000"/>
                  </a:srgbClr>
                </a:solidFill>
                <a:effectLst>
                  <a:outerShdw blurRad="38100" dist="38100" dir="2700000" algn="tl">
                    <a:srgbClr val="000000">
                      <a:alpha val="43137"/>
                    </a:srgbClr>
                  </a:outerShdw>
                </a:effectLst>
              </a:rPr>
              <a:t>Implications: Multiple Stakeholders’ Views of the Application Process</a:t>
            </a:r>
          </a:p>
        </p:txBody>
      </p:sp>
    </p:spTree>
    <p:custDataLst>
      <p:tags r:id="rId1"/>
    </p:custDataLst>
    <p:extLst>
      <p:ext uri="{BB962C8B-B14F-4D97-AF65-F5344CB8AC3E}">
        <p14:creationId xmlns:p14="http://schemas.microsoft.com/office/powerpoint/2010/main" xmlns="" val="35100680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2862322"/>
          </a:xfrm>
          <a:prstGeom prst="rect">
            <a:avLst/>
          </a:prstGeom>
          <a:noFill/>
        </p:spPr>
        <p:txBody>
          <a:bodyPr wrap="square" rtlCol="0">
            <a:spAutoFit/>
          </a:bodyPr>
          <a:lstStyle/>
          <a:p>
            <a:pPr algn="just"/>
            <a:endParaRPr lang="en-AU" sz="1200" b="1" dirty="0" smtClean="0">
              <a:solidFill>
                <a:srgbClr val="C0504D">
                  <a:lumMod val="75000"/>
                </a:srgbClr>
              </a:solidFill>
              <a:effectLst>
                <a:outerShdw blurRad="38100" dist="38100" dir="2700000" algn="tl">
                  <a:srgbClr val="000000">
                    <a:alpha val="43137"/>
                  </a:srgbClr>
                </a:outerShdw>
              </a:effectLst>
            </a:endParaRPr>
          </a:p>
          <a:p>
            <a:pPr marL="457200" indent="-457200"/>
            <a:r>
              <a:rPr lang="en-AU" dirty="0" smtClean="0">
                <a:solidFill>
                  <a:prstClr val="black"/>
                </a:solidFill>
              </a:rPr>
              <a:t>	</a:t>
            </a:r>
            <a:r>
              <a:rPr lang="en-AU" sz="3200" dirty="0" smtClean="0">
                <a:solidFill>
                  <a:prstClr val="black"/>
                </a:solidFill>
              </a:rPr>
              <a:t>What are the drivers of decision-making on whether or not gifted Aboriginal students </a:t>
            </a:r>
            <a:r>
              <a:rPr lang="en-AU" sz="3200" b="1" dirty="0" smtClean="0">
                <a:solidFill>
                  <a:prstClr val="black"/>
                </a:solidFill>
              </a:rPr>
              <a:t>accept or decline </a:t>
            </a:r>
            <a:r>
              <a:rPr lang="en-AU" sz="3200" dirty="0" smtClean="0">
                <a:solidFill>
                  <a:prstClr val="black"/>
                </a:solidFill>
              </a:rPr>
              <a:t>the offer to participate in OC or SHS?</a:t>
            </a:r>
          </a:p>
          <a:p>
            <a:pPr algn="just"/>
            <a:endParaRPr lang="en-AU" sz="2000" dirty="0" smtClean="0">
              <a:solidFill>
                <a:prstClr val="black"/>
              </a:solidFill>
            </a:endParaRPr>
          </a:p>
          <a:p>
            <a:pPr algn="just">
              <a:buFontTx/>
              <a:buChar char="-"/>
            </a:pPr>
            <a:endParaRPr lang="en-AU" sz="2000" dirty="0">
              <a:solidFill>
                <a:prstClr val="black"/>
              </a:solidFill>
            </a:endParaRP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pic>
        <p:nvPicPr>
          <p:cNvPr id="5" name="Picture 4" descr="http://tfosuccess.com/wp-content/uploads/2013/12/Decision-Making.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7863" y="3140968"/>
            <a:ext cx="4089891" cy="2567364"/>
          </a:xfrm>
          <a:prstGeom prst="rect">
            <a:avLst/>
          </a:prstGeom>
          <a:noFill/>
          <a:ln>
            <a:noFill/>
          </a:ln>
        </p:spPr>
      </p:pic>
      <p:sp>
        <p:nvSpPr>
          <p:cNvPr id="2" name="Rectangle 1"/>
          <p:cNvSpPr/>
          <p:nvPr/>
        </p:nvSpPr>
        <p:spPr>
          <a:xfrm>
            <a:off x="1787207" y="404664"/>
            <a:ext cx="4538743" cy="707886"/>
          </a:xfrm>
          <a:prstGeom prst="rect">
            <a:avLst/>
          </a:prstGeom>
        </p:spPr>
        <p:txBody>
          <a:bodyPr wrap="none">
            <a:spAutoFit/>
          </a:bodyPr>
          <a:lstStyle/>
          <a:p>
            <a:pPr algn="ctr"/>
            <a:r>
              <a:rPr lang="en-AU" sz="4000" b="1" dirty="0">
                <a:solidFill>
                  <a:srgbClr val="C0504D">
                    <a:lumMod val="75000"/>
                  </a:srgbClr>
                </a:solidFill>
                <a:effectLst>
                  <a:outerShdw blurRad="38100" dist="38100" dir="2700000" algn="tl">
                    <a:srgbClr val="000000">
                      <a:alpha val="43137"/>
                    </a:srgbClr>
                  </a:outerShdw>
                </a:effectLst>
              </a:rPr>
              <a:t>Research Question 3</a:t>
            </a:r>
          </a:p>
        </p:txBody>
      </p:sp>
    </p:spTree>
    <p:custDataLst>
      <p:tags r:id="rId1"/>
    </p:custDataLst>
    <p:extLst>
      <p:ext uri="{BB962C8B-B14F-4D97-AF65-F5344CB8AC3E}">
        <p14:creationId xmlns:p14="http://schemas.microsoft.com/office/powerpoint/2010/main" xmlns="" val="6645999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3262432"/>
          </a:xfrm>
          <a:prstGeom prst="rect">
            <a:avLst/>
          </a:prstGeom>
          <a:noFill/>
        </p:spPr>
        <p:txBody>
          <a:bodyPr wrap="square" rtlCol="0">
            <a:spAutoFit/>
          </a:bodyPr>
          <a:lstStyle/>
          <a:p>
            <a:endParaRPr lang="en-AU" dirty="0" smtClean="0">
              <a:solidFill>
                <a:prstClr val="black"/>
              </a:solidFill>
            </a:endParaRPr>
          </a:p>
          <a:p>
            <a:r>
              <a:rPr lang="en-AU" dirty="0" smtClean="0">
                <a:solidFill>
                  <a:prstClr val="black"/>
                </a:solidFill>
              </a:rPr>
              <a:t>Almost half of the Aboriginal students and the parents of Aboriginal children declined the offer for an OC or SHS placement. In contrast, no non-Aboriginal students or parents of non-Aboriginal children declined the offer. </a:t>
            </a:r>
          </a:p>
          <a:p>
            <a:pPr marL="342900" indent="-342900" algn="just"/>
            <a:endParaRPr lang="en-AU" sz="1200"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sz="600" i="1" dirty="0" smtClean="0">
              <a:solidFill>
                <a:prstClr val="black"/>
              </a:solidFill>
            </a:endParaRPr>
          </a:p>
          <a:p>
            <a:pPr indent="9525" algn="just"/>
            <a:endParaRPr lang="en-AU" sz="600" i="1" dirty="0" smtClean="0">
              <a:solidFill>
                <a:prstClr val="black"/>
              </a:solidFill>
            </a:endParaRPr>
          </a:p>
          <a:p>
            <a:pPr marL="342900" indent="-342900" algn="just"/>
            <a:endParaRPr lang="en-AU" i="1" dirty="0" smtClean="0">
              <a:solidFill>
                <a:prstClr val="black"/>
              </a:solidFill>
            </a:endParaRPr>
          </a:p>
          <a:p>
            <a:pPr marL="457200" indent="-457200" algn="just"/>
            <a:endParaRPr lang="en-AU" sz="2000" dirty="0" smtClean="0">
              <a:solidFill>
                <a:prstClr val="black"/>
              </a:solidFill>
            </a:endParaRPr>
          </a:p>
        </p:txBody>
      </p:sp>
      <p:graphicFrame>
        <p:nvGraphicFramePr>
          <p:cNvPr id="6" name="Chart 5"/>
          <p:cNvGraphicFramePr/>
          <p:nvPr>
            <p:extLst>
              <p:ext uri="{D42A27DB-BD31-4B8C-83A1-F6EECF244321}">
                <p14:modId xmlns:p14="http://schemas.microsoft.com/office/powerpoint/2010/main" xmlns="" val="1695145775"/>
              </p:ext>
            </p:extLst>
          </p:nvPr>
        </p:nvGraphicFramePr>
        <p:xfrm>
          <a:off x="431540" y="2586976"/>
          <a:ext cx="8136904"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864768" y="6581001"/>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14297" y="116632"/>
            <a:ext cx="6990553" cy="1077218"/>
          </a:xfrm>
          <a:prstGeom prst="rect">
            <a:avLst/>
          </a:prstGeom>
        </p:spPr>
        <p:txBody>
          <a:bodyPr wrap="square">
            <a:spAutoFit/>
          </a:bodyPr>
          <a:lstStyle/>
          <a:p>
            <a:pPr algn="ctr"/>
            <a:r>
              <a:rPr lang="en-AU" sz="3200" b="1" i="1" dirty="0">
                <a:solidFill>
                  <a:srgbClr val="C0504D">
                    <a:lumMod val="75000"/>
                  </a:srgbClr>
                </a:solidFill>
                <a:effectLst>
                  <a:outerShdw blurRad="38100" dist="38100" dir="2700000" algn="tl">
                    <a:srgbClr val="000000">
                      <a:alpha val="43137"/>
                    </a:srgbClr>
                  </a:outerShdw>
                </a:effectLst>
              </a:rPr>
              <a:t>Accepting or Declining an OC/SHS Placement</a:t>
            </a:r>
          </a:p>
        </p:txBody>
      </p:sp>
    </p:spTree>
    <p:custDataLst>
      <p:tags r:id="rId1"/>
    </p:custDataLst>
    <p:extLst>
      <p:ext uri="{BB962C8B-B14F-4D97-AF65-F5344CB8AC3E}">
        <p14:creationId xmlns:p14="http://schemas.microsoft.com/office/powerpoint/2010/main" xmlns="" val="3717671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484784"/>
            <a:ext cx="7920880" cy="2985433"/>
          </a:xfrm>
          <a:prstGeom prst="rect">
            <a:avLst/>
          </a:prstGeom>
          <a:noFill/>
        </p:spPr>
        <p:txBody>
          <a:bodyPr wrap="square" rtlCol="0">
            <a:spAutoFit/>
          </a:bodyPr>
          <a:lstStyle/>
          <a:p>
            <a:r>
              <a:rPr lang="en-AU" dirty="0" smtClean="0">
                <a:solidFill>
                  <a:prstClr val="black"/>
                </a:solidFill>
              </a:rPr>
              <a:t>Both Aboriginal and non-Aboriginal students were more likely to report that they were the ones to make the decision to either accept or decline the offer, as opposed to their parents making the decision. </a:t>
            </a:r>
          </a:p>
          <a:p>
            <a:pPr marL="342900" indent="-342900" algn="just"/>
            <a:endParaRPr lang="en-AU" sz="1200"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i="1" dirty="0" smtClean="0">
              <a:solidFill>
                <a:prstClr val="black"/>
              </a:solidFill>
            </a:endParaRPr>
          </a:p>
          <a:p>
            <a:pPr indent="9525" algn="just"/>
            <a:endParaRPr lang="en-AU" sz="600" i="1" dirty="0" smtClean="0">
              <a:solidFill>
                <a:prstClr val="black"/>
              </a:solidFill>
            </a:endParaRPr>
          </a:p>
          <a:p>
            <a:pPr indent="9525" algn="just"/>
            <a:endParaRPr lang="en-AU" sz="600" i="1" dirty="0" smtClean="0">
              <a:solidFill>
                <a:prstClr val="black"/>
              </a:solidFill>
            </a:endParaRPr>
          </a:p>
          <a:p>
            <a:pPr marL="342900" indent="-342900" algn="just"/>
            <a:endParaRPr lang="en-AU" i="1" dirty="0" smtClean="0">
              <a:solidFill>
                <a:prstClr val="black"/>
              </a:solidFill>
            </a:endParaRPr>
          </a:p>
          <a:p>
            <a:pPr marL="457200" indent="-457200" algn="just"/>
            <a:endParaRPr lang="en-AU" sz="2000" dirty="0" smtClean="0">
              <a:solidFill>
                <a:prstClr val="black"/>
              </a:solidFill>
            </a:endParaRPr>
          </a:p>
        </p:txBody>
      </p:sp>
      <p:graphicFrame>
        <p:nvGraphicFramePr>
          <p:cNvPr id="8" name="Chart 7"/>
          <p:cNvGraphicFramePr/>
          <p:nvPr>
            <p:extLst>
              <p:ext uri="{D42A27DB-BD31-4B8C-83A1-F6EECF244321}">
                <p14:modId xmlns:p14="http://schemas.microsoft.com/office/powerpoint/2010/main" xmlns="" val="807948446"/>
              </p:ext>
            </p:extLst>
          </p:nvPr>
        </p:nvGraphicFramePr>
        <p:xfrm>
          <a:off x="539552" y="2526001"/>
          <a:ext cx="7992888"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904705" y="6471689"/>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79512" y="188640"/>
            <a:ext cx="6984776" cy="954107"/>
          </a:xfrm>
          <a:prstGeom prst="rect">
            <a:avLst/>
          </a:prstGeom>
        </p:spPr>
        <p:txBody>
          <a:bodyPr wrap="square">
            <a:spAutoFit/>
          </a:bodyPr>
          <a:lstStyle/>
          <a:p>
            <a:pPr algn="ctr"/>
            <a:r>
              <a:rPr lang="en-AU" sz="2800" b="1" i="1" dirty="0">
                <a:solidFill>
                  <a:srgbClr val="C0504D">
                    <a:lumMod val="75000"/>
                  </a:srgbClr>
                </a:solidFill>
                <a:effectLst>
                  <a:outerShdw blurRad="38100" dist="38100" dir="2700000" algn="tl">
                    <a:srgbClr val="000000">
                      <a:alpha val="43137"/>
                    </a:srgbClr>
                  </a:outerShdw>
                </a:effectLst>
              </a:rPr>
              <a:t>Drivers of Decision-Making in Regard to </a:t>
            </a:r>
            <a:r>
              <a:rPr lang="en-AU" sz="2800" b="1" i="1" dirty="0" smtClean="0">
                <a:solidFill>
                  <a:srgbClr val="C0504D">
                    <a:lumMod val="75000"/>
                  </a:srgbClr>
                </a:solidFill>
                <a:effectLst>
                  <a:outerShdw blurRad="38100" dist="38100" dir="2700000" algn="tl">
                    <a:srgbClr val="000000">
                      <a:alpha val="43137"/>
                    </a:srgbClr>
                  </a:outerShdw>
                </a:effectLst>
              </a:rPr>
              <a:t>Accepting </a:t>
            </a:r>
            <a:r>
              <a:rPr lang="en-AU" sz="2800" b="1" i="1" dirty="0">
                <a:solidFill>
                  <a:srgbClr val="C0504D">
                    <a:lumMod val="75000"/>
                  </a:srgbClr>
                </a:solidFill>
                <a:effectLst>
                  <a:outerShdw blurRad="38100" dist="38100" dir="2700000" algn="tl">
                    <a:srgbClr val="000000">
                      <a:alpha val="43137"/>
                    </a:srgbClr>
                  </a:outerShdw>
                </a:effectLst>
              </a:rPr>
              <a:t>or Declining an OC/SHS Placement</a:t>
            </a:r>
            <a:endParaRPr lang="en-AU" sz="2800" dirty="0">
              <a:solidFill>
                <a:prstClr val="black"/>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xmlns="" val="315722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420888"/>
            <a:ext cx="7128792" cy="2308324"/>
          </a:xfrm>
          <a:prstGeom prst="rect">
            <a:avLst/>
          </a:prstGeom>
          <a:solidFill>
            <a:schemeClr val="accent2">
              <a:lumMod val="60000"/>
              <a:lumOff val="40000"/>
            </a:schemeClr>
          </a:solidFill>
        </p:spPr>
        <p:txBody>
          <a:bodyPr wrap="square">
            <a:spAutoFit/>
          </a:bodyPr>
          <a:lstStyle/>
          <a:p>
            <a:r>
              <a:rPr lang="en-AU" dirty="0" smtClean="0">
                <a:solidFill>
                  <a:prstClr val="black"/>
                </a:solidFill>
              </a:rPr>
              <a:t>These findings imply that it may be useful to:</a:t>
            </a:r>
          </a:p>
          <a:p>
            <a:endParaRPr lang="en-AU" b="1" i="1" dirty="0" smtClean="0">
              <a:solidFill>
                <a:prstClr val="black"/>
              </a:solidFill>
            </a:endParaRPr>
          </a:p>
          <a:p>
            <a:pPr>
              <a:buFont typeface="Arial" pitchFamily="34" charset="0"/>
              <a:buChar char="•"/>
            </a:pPr>
            <a:r>
              <a:rPr lang="en-AU" b="1" i="1" dirty="0" smtClean="0">
                <a:solidFill>
                  <a:prstClr val="black"/>
                </a:solidFill>
              </a:rPr>
              <a:t> </a:t>
            </a:r>
            <a:r>
              <a:rPr lang="en-AU" b="1" dirty="0">
                <a:solidFill>
                  <a:prstClr val="black"/>
                </a:solidFill>
              </a:rPr>
              <a:t>E</a:t>
            </a:r>
            <a:r>
              <a:rPr lang="en-AU" b="1" dirty="0" smtClean="0">
                <a:solidFill>
                  <a:prstClr val="black"/>
                </a:solidFill>
              </a:rPr>
              <a:t>nsure that Aboriginal students are better educated about the benefits of OC/SHS settings. </a:t>
            </a:r>
          </a:p>
          <a:p>
            <a:pPr>
              <a:buFont typeface="Arial" pitchFamily="34" charset="0"/>
              <a:buChar char="•"/>
            </a:pPr>
            <a:endParaRPr lang="en-AU" b="1" dirty="0" smtClean="0">
              <a:solidFill>
                <a:prstClr val="black"/>
              </a:solidFill>
            </a:endParaRPr>
          </a:p>
          <a:p>
            <a:pPr>
              <a:buFont typeface="Arial" pitchFamily="34" charset="0"/>
              <a:buChar char="•"/>
            </a:pPr>
            <a:r>
              <a:rPr lang="en-AU" b="1" dirty="0">
                <a:solidFill>
                  <a:prstClr val="black"/>
                </a:solidFill>
              </a:rPr>
              <a:t> </a:t>
            </a:r>
            <a:r>
              <a:rPr lang="en-AU" b="1" dirty="0" smtClean="0">
                <a:solidFill>
                  <a:prstClr val="black"/>
                </a:solidFill>
              </a:rPr>
              <a:t>Educate parents of Aboriginal students about the benefits of OC and SHS so that they are better positioned to assist their children make an informed decision.</a:t>
            </a:r>
            <a:endParaRPr lang="en-AU" b="1" dirty="0">
              <a:solidFill>
                <a:prstClr val="black"/>
              </a:solidFill>
            </a:endParaRPr>
          </a:p>
        </p:txBody>
      </p:sp>
      <p:sp>
        <p:nvSpPr>
          <p:cNvPr id="3" name="Rectangle 2"/>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179512" y="188640"/>
            <a:ext cx="6696744" cy="1661993"/>
          </a:xfrm>
          <a:prstGeom prst="rect">
            <a:avLst/>
          </a:prstGeom>
        </p:spPr>
        <p:txBody>
          <a:bodyPr wrap="square">
            <a:spAutoFit/>
          </a:bodyPr>
          <a:lstStyle/>
          <a:p>
            <a:pPr algn="ctr"/>
            <a:r>
              <a:rPr lang="en-AU" sz="2800" b="1" i="1" dirty="0">
                <a:solidFill>
                  <a:srgbClr val="C0504D">
                    <a:lumMod val="75000"/>
                  </a:srgbClr>
                </a:solidFill>
                <a:effectLst>
                  <a:outerShdw blurRad="38100" dist="38100" dir="2700000" algn="tl">
                    <a:srgbClr val="000000">
                      <a:alpha val="43137"/>
                    </a:srgbClr>
                  </a:outerShdw>
                </a:effectLst>
              </a:rPr>
              <a:t>Implications of Drivers of Decision-Making in Regard to Accepting or Declining an OC/SHS Placement</a:t>
            </a:r>
            <a:endParaRPr lang="en-AU" sz="2800" b="1" dirty="0">
              <a:solidFill>
                <a:prstClr val="black"/>
              </a:solidFill>
              <a:effectLst>
                <a:outerShdw blurRad="38100" dist="38100" dir="2700000" algn="tl">
                  <a:srgbClr val="000000">
                    <a:alpha val="43137"/>
                  </a:srgbClr>
                </a:outerShdw>
              </a:effectLst>
            </a:endParaRPr>
          </a:p>
          <a:p>
            <a:pPr algn="ctr"/>
            <a:endParaRPr lang="en-AU" b="1" i="1" dirty="0">
              <a:solidFill>
                <a:prstClr val="black"/>
              </a:solidFill>
            </a:endParaRPr>
          </a:p>
        </p:txBody>
      </p:sp>
    </p:spTree>
    <p:custDataLst>
      <p:tags r:id="rId1"/>
    </p:custDataLst>
    <p:extLst>
      <p:ext uri="{BB962C8B-B14F-4D97-AF65-F5344CB8AC3E}">
        <p14:creationId xmlns:p14="http://schemas.microsoft.com/office/powerpoint/2010/main" xmlns="" val="1335517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1772816"/>
            <a:ext cx="7920880" cy="3508653"/>
          </a:xfrm>
          <a:prstGeom prst="rect">
            <a:avLst/>
          </a:prstGeom>
          <a:solidFill>
            <a:schemeClr val="accent1">
              <a:lumMod val="20000"/>
              <a:lumOff val="80000"/>
            </a:schemeClr>
          </a:solidFill>
        </p:spPr>
        <p:txBody>
          <a:bodyPr wrap="square" rtlCol="0">
            <a:spAutoFit/>
          </a:bodyPr>
          <a:lstStyle/>
          <a:p>
            <a:endParaRPr lang="en-AU" b="1" i="1" dirty="0" smtClean="0">
              <a:solidFill>
                <a:srgbClr val="C0504D">
                  <a:lumMod val="75000"/>
                </a:srgbClr>
              </a:solidFill>
            </a:endParaRPr>
          </a:p>
          <a:p>
            <a:pPr algn="just"/>
            <a:r>
              <a:rPr lang="en-AU" dirty="0" smtClean="0">
                <a:solidFill>
                  <a:prstClr val="black"/>
                </a:solidFill>
              </a:rPr>
              <a:t>Most Aboriginal students and parents of Aboriginal children and their non-Aboriginal peers accepted the offer because of: </a:t>
            </a:r>
          </a:p>
          <a:p>
            <a:pPr algn="just"/>
            <a:endParaRPr lang="en-AU" dirty="0" smtClean="0">
              <a:solidFill>
                <a:prstClr val="black"/>
              </a:solidFill>
            </a:endParaRPr>
          </a:p>
          <a:p>
            <a:pPr marL="342900" indent="-342900" algn="just">
              <a:buFontTx/>
              <a:buAutoNum type="arabicParenBoth"/>
            </a:pPr>
            <a:r>
              <a:rPr lang="en-AU" dirty="0" smtClean="0">
                <a:solidFill>
                  <a:prstClr val="black"/>
                </a:solidFill>
              </a:rPr>
              <a:t>the stimulating educational environment offered; and </a:t>
            </a:r>
          </a:p>
          <a:p>
            <a:pPr marL="342900" indent="-342900" algn="just"/>
            <a:r>
              <a:rPr lang="en-AU" dirty="0" smtClean="0">
                <a:solidFill>
                  <a:prstClr val="black"/>
                </a:solidFill>
              </a:rPr>
              <a:t>(2) the intellectual challenges and opportunities for students. </a:t>
            </a:r>
          </a:p>
          <a:p>
            <a:endParaRPr lang="en-AU" i="1" dirty="0" smtClean="0">
              <a:solidFill>
                <a:prstClr val="black"/>
              </a:solidFill>
            </a:endParaRPr>
          </a:p>
          <a:p>
            <a:pPr>
              <a:buFontTx/>
              <a:buChar char="-"/>
            </a:pPr>
            <a:endParaRPr lang="en-AU" i="1" dirty="0" smtClean="0">
              <a:solidFill>
                <a:prstClr val="black"/>
              </a:solidFill>
            </a:endParaRPr>
          </a:p>
          <a:p>
            <a:pPr>
              <a:buFontTx/>
              <a:buChar char="-"/>
            </a:pPr>
            <a:endParaRPr lang="en-AU" i="1" dirty="0" smtClean="0">
              <a:solidFill>
                <a:prstClr val="black"/>
              </a:solidFill>
            </a:endParaRPr>
          </a:p>
          <a:p>
            <a:pPr>
              <a:buFontTx/>
              <a:buChar char="-"/>
            </a:pPr>
            <a:endParaRPr lang="en-AU" sz="2400" i="1" dirty="0" smtClean="0">
              <a:solidFill>
                <a:prstClr val="black"/>
              </a:solidFill>
            </a:endParaRPr>
          </a:p>
          <a:p>
            <a:pPr algn="just"/>
            <a:r>
              <a:rPr lang="en-AU" dirty="0" smtClean="0">
                <a:solidFill>
                  <a:prstClr val="black"/>
                </a:solidFill>
              </a:rPr>
              <a:t>Aboriginal and non-Aboriginal students also emphasised the importance of making like-minded friends that were as intelligent as they were when accepting an offer.</a:t>
            </a:r>
          </a:p>
        </p:txBody>
      </p:sp>
      <p:sp>
        <p:nvSpPr>
          <p:cNvPr id="26625" name="Rectangle 1"/>
          <p:cNvSpPr>
            <a:spLocks noChangeArrowheads="1"/>
          </p:cNvSpPr>
          <p:nvPr/>
        </p:nvSpPr>
        <p:spPr bwMode="auto">
          <a:xfrm>
            <a:off x="975971" y="3645024"/>
            <a:ext cx="66247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277938" algn="l"/>
              </a:tabLst>
            </a:pPr>
            <a:r>
              <a:rPr lang="en-AU" altLang="zh-CN" sz="1600" i="1" dirty="0" smtClean="0">
                <a:solidFill>
                  <a:prstClr val="black"/>
                </a:solidFill>
                <a:ea typeface="Times New Roman" pitchFamily="18" charset="0"/>
                <a:cs typeface="Times New Roman" pitchFamily="18" charset="0"/>
              </a:rPr>
              <a:t>Well first off it’s a selective high school so you get to learn a lot more and challenge yourself mentally because most high schools only do the basic stuff but x does the excelled programs (Aboriginal Student 07).</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62359" y="188640"/>
            <a:ext cx="6801929" cy="1446550"/>
          </a:xfrm>
          <a:prstGeom prst="rect">
            <a:avLst/>
          </a:prstGeom>
        </p:spPr>
        <p:txBody>
          <a:bodyPr wrap="square">
            <a:spAutoFit/>
          </a:bodyPr>
          <a:lstStyle/>
          <a:p>
            <a:pPr indent="9525" algn="ctr"/>
            <a:r>
              <a:rPr lang="en-AU" sz="4400" b="1" i="1" dirty="0">
                <a:solidFill>
                  <a:srgbClr val="C0504D">
                    <a:lumMod val="75000"/>
                  </a:srgbClr>
                </a:solidFill>
                <a:effectLst>
                  <a:outerShdw blurRad="38100" dist="38100" dir="2700000" algn="tl">
                    <a:srgbClr val="000000">
                      <a:alpha val="43137"/>
                    </a:srgbClr>
                  </a:outerShdw>
                </a:effectLst>
              </a:rPr>
              <a:t>Rationale for Accepting an Offer</a:t>
            </a:r>
          </a:p>
        </p:txBody>
      </p:sp>
    </p:spTree>
    <p:custDataLst>
      <p:tags r:id="rId1"/>
    </p:custDataLst>
    <p:extLst>
      <p:ext uri="{BB962C8B-B14F-4D97-AF65-F5344CB8AC3E}">
        <p14:creationId xmlns:p14="http://schemas.microsoft.com/office/powerpoint/2010/main" xmlns="" val="1821561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6624736" cy="1723549"/>
          </a:xfrm>
          <a:prstGeom prst="rect">
            <a:avLst/>
          </a:prstGeom>
          <a:noFill/>
        </p:spPr>
        <p:txBody>
          <a:bodyPr wrap="square" rtlCol="0">
            <a:spAutoFit/>
          </a:bodyPr>
          <a:lstStyle/>
          <a:p>
            <a:pPr indent="9525" algn="ctr"/>
            <a:r>
              <a:rPr lang="en-AU" sz="4400" b="1" i="1" dirty="0" smtClean="0">
                <a:solidFill>
                  <a:srgbClr val="C0504D">
                    <a:lumMod val="75000"/>
                  </a:srgbClr>
                </a:solidFill>
                <a:effectLst>
                  <a:outerShdw blurRad="38100" dist="38100" dir="2700000" algn="tl">
                    <a:srgbClr val="000000">
                      <a:alpha val="43137"/>
                    </a:srgbClr>
                  </a:outerShdw>
                </a:effectLst>
              </a:rPr>
              <a:t>Rationale for Accepting an Offer (cont.)</a:t>
            </a:r>
          </a:p>
          <a:p>
            <a:endParaRPr lang="en-AU" i="1" dirty="0" smtClean="0">
              <a:solidFill>
                <a:prstClr val="black"/>
              </a:solidFill>
            </a:endParaRPr>
          </a:p>
        </p:txBody>
      </p:sp>
      <p:sp>
        <p:nvSpPr>
          <p:cNvPr id="91137" name="Rectangle 1"/>
          <p:cNvSpPr>
            <a:spLocks noChangeArrowheads="1"/>
          </p:cNvSpPr>
          <p:nvPr/>
        </p:nvSpPr>
        <p:spPr bwMode="auto">
          <a:xfrm>
            <a:off x="1259632" y="3501008"/>
            <a:ext cx="64087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277938" algn="l"/>
              </a:tabLst>
            </a:pPr>
            <a:r>
              <a:rPr lang="en-AU" altLang="zh-CN" sz="1600" i="1" dirty="0" smtClean="0">
                <a:solidFill>
                  <a:prstClr val="black"/>
                </a:solidFill>
                <a:ea typeface="Times New Roman" pitchFamily="18" charset="0"/>
                <a:cs typeface="Times New Roman" pitchFamily="18" charset="0"/>
              </a:rPr>
              <a:t>A couple of good reasons is that children want to be with likeminded students or with students who are operating at a particular kind of academic level and that that sense of belonging to a group of children who are performing and thinking at a fairly different level to a lot of mainstream students, being in that cohesive, that homogenous or that kind of group, where they can find friends that they can communicate with (Teacher 14).</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467544" y="2276872"/>
            <a:ext cx="6840760" cy="923330"/>
          </a:xfrm>
          <a:prstGeom prst="rect">
            <a:avLst/>
          </a:prstGeom>
        </p:spPr>
        <p:txBody>
          <a:bodyPr wrap="square">
            <a:spAutoFit/>
          </a:bodyPr>
          <a:lstStyle/>
          <a:p>
            <a:pPr algn="just"/>
            <a:r>
              <a:rPr lang="en-AU" dirty="0">
                <a:solidFill>
                  <a:prstClr val="black"/>
                </a:solidFill>
              </a:rPr>
              <a:t>School staff and ACLOs also suggested that the supportive school environment fostered higher academic achievement and echoed that the selective setting enabled students to be with like-minded peers. </a:t>
            </a:r>
          </a:p>
        </p:txBody>
      </p:sp>
    </p:spTree>
    <p:custDataLst>
      <p:tags r:id="rId1"/>
    </p:custDataLst>
    <p:extLst>
      <p:ext uri="{BB962C8B-B14F-4D97-AF65-F5344CB8AC3E}">
        <p14:creationId xmlns:p14="http://schemas.microsoft.com/office/powerpoint/2010/main" xmlns="" val="10072488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1424" y="1628800"/>
            <a:ext cx="7920880" cy="4524315"/>
          </a:xfrm>
          <a:prstGeom prst="rect">
            <a:avLst/>
          </a:prstGeom>
          <a:solidFill>
            <a:schemeClr val="accent1">
              <a:lumMod val="20000"/>
              <a:lumOff val="80000"/>
            </a:schemeClr>
          </a:solidFill>
        </p:spPr>
        <p:txBody>
          <a:bodyPr wrap="square" rtlCol="0">
            <a:spAutoFit/>
          </a:bodyPr>
          <a:lstStyle/>
          <a:p>
            <a:pPr algn="just">
              <a:buFontTx/>
              <a:buChar char="-"/>
            </a:pPr>
            <a:r>
              <a:rPr lang="en-AU" dirty="0" smtClean="0">
                <a:solidFill>
                  <a:prstClr val="black"/>
                </a:solidFill>
              </a:rPr>
              <a:t> </a:t>
            </a:r>
            <a:r>
              <a:rPr lang="en-AU" dirty="0">
                <a:solidFill>
                  <a:prstClr val="black"/>
                </a:solidFill>
              </a:rPr>
              <a:t>H</a:t>
            </a:r>
            <a:r>
              <a:rPr lang="en-AU" dirty="0" smtClean="0">
                <a:solidFill>
                  <a:prstClr val="black"/>
                </a:solidFill>
              </a:rPr>
              <a:t>igh intellectual requirements of the OC/SHS environment would preclude them from participating in other non-academic interests;</a:t>
            </a:r>
          </a:p>
          <a:p>
            <a:pPr algn="just">
              <a:buFontTx/>
              <a:buChar char="-"/>
            </a:pPr>
            <a:endParaRPr lang="en-AU" dirty="0" smtClean="0">
              <a:solidFill>
                <a:prstClr val="black"/>
              </a:solidFill>
            </a:endParaRPr>
          </a:p>
          <a:p>
            <a:pPr algn="just">
              <a:buFontTx/>
              <a:buChar char="-"/>
            </a:pPr>
            <a:endParaRPr lang="en-AU" dirty="0" smtClean="0">
              <a:solidFill>
                <a:prstClr val="black"/>
              </a:solidFill>
            </a:endParaRPr>
          </a:p>
          <a:p>
            <a:pPr algn="just">
              <a:buFontTx/>
              <a:buChar char="-"/>
            </a:pPr>
            <a:endParaRPr lang="en-AU" dirty="0" smtClean="0">
              <a:solidFill>
                <a:prstClr val="black"/>
              </a:solidFill>
            </a:endParaRPr>
          </a:p>
          <a:p>
            <a:pPr algn="just">
              <a:buFontTx/>
              <a:buChar char="-"/>
            </a:pPr>
            <a:endParaRPr lang="en-AU" dirty="0" smtClean="0">
              <a:solidFill>
                <a:prstClr val="black"/>
              </a:solidFill>
            </a:endParaRPr>
          </a:p>
          <a:p>
            <a:pPr algn="just">
              <a:buFontTx/>
              <a:buChar char="-"/>
            </a:pPr>
            <a:endParaRPr lang="en-AU" dirty="0" smtClean="0">
              <a:solidFill>
                <a:prstClr val="black"/>
              </a:solidFill>
            </a:endParaRPr>
          </a:p>
          <a:p>
            <a:pPr algn="just"/>
            <a:endParaRPr lang="en-AU" dirty="0" smtClean="0">
              <a:solidFill>
                <a:prstClr val="black"/>
              </a:solidFill>
            </a:endParaRPr>
          </a:p>
          <a:p>
            <a:pPr algn="just"/>
            <a:endParaRPr lang="en-AU" dirty="0" smtClean="0">
              <a:solidFill>
                <a:prstClr val="black"/>
              </a:solidFill>
            </a:endParaRPr>
          </a:p>
          <a:p>
            <a:pPr algn="just">
              <a:buFontTx/>
              <a:buChar char="-"/>
            </a:pPr>
            <a:r>
              <a:rPr lang="en-AU" dirty="0" smtClean="0">
                <a:solidFill>
                  <a:prstClr val="black"/>
                </a:solidFill>
              </a:rPr>
              <a:t>  They wanted to be involved in a particular school program (e.g., sports or music program), which they did not feel would be available in OC or SHS settings;</a:t>
            </a:r>
          </a:p>
          <a:p>
            <a:pPr algn="just">
              <a:buFontTx/>
              <a:buChar char="-"/>
            </a:pPr>
            <a:endParaRPr lang="en-AU" dirty="0" smtClean="0">
              <a:solidFill>
                <a:prstClr val="black"/>
              </a:solidFill>
            </a:endParaRPr>
          </a:p>
          <a:p>
            <a:pPr algn="just">
              <a:buFontTx/>
              <a:buChar char="-"/>
            </a:pPr>
            <a:r>
              <a:rPr lang="en-AU" dirty="0">
                <a:solidFill>
                  <a:prstClr val="black"/>
                </a:solidFill>
              </a:rPr>
              <a:t>R</a:t>
            </a:r>
            <a:r>
              <a:rPr lang="en-AU" dirty="0" smtClean="0">
                <a:solidFill>
                  <a:prstClr val="black"/>
                </a:solidFill>
              </a:rPr>
              <a:t>eluctant to leave their friends;</a:t>
            </a:r>
          </a:p>
          <a:p>
            <a:pPr algn="just">
              <a:buFontTx/>
              <a:buChar char="-"/>
            </a:pPr>
            <a:endParaRPr lang="en-AU" dirty="0" smtClean="0">
              <a:solidFill>
                <a:prstClr val="black"/>
              </a:solidFill>
            </a:endParaRPr>
          </a:p>
          <a:p>
            <a:pPr algn="just">
              <a:buFontTx/>
              <a:buChar char="-"/>
            </a:pPr>
            <a:r>
              <a:rPr lang="en-AU" dirty="0">
                <a:solidFill>
                  <a:prstClr val="black"/>
                </a:solidFill>
              </a:rPr>
              <a:t>T</a:t>
            </a:r>
            <a:r>
              <a:rPr lang="en-AU" dirty="0" smtClean="0">
                <a:solidFill>
                  <a:prstClr val="black"/>
                </a:solidFill>
              </a:rPr>
              <a:t>he need to travel long distances to attend the selective setting; and</a:t>
            </a:r>
          </a:p>
          <a:p>
            <a:pPr algn="just">
              <a:buFontTx/>
              <a:buChar char="-"/>
            </a:pPr>
            <a:r>
              <a:rPr lang="en-AU" dirty="0" smtClean="0">
                <a:solidFill>
                  <a:prstClr val="black"/>
                </a:solidFill>
              </a:rPr>
              <a:t> Some use the offer to negotiate a scholarship into a private school.</a:t>
            </a:r>
          </a:p>
        </p:txBody>
      </p:sp>
      <p:sp>
        <p:nvSpPr>
          <p:cNvPr id="24577" name="Rectangle 1"/>
          <p:cNvSpPr>
            <a:spLocks noChangeArrowheads="1"/>
          </p:cNvSpPr>
          <p:nvPr/>
        </p:nvSpPr>
        <p:spPr bwMode="auto">
          <a:xfrm>
            <a:off x="665210" y="2420888"/>
            <a:ext cx="79208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277938" algn="l"/>
              </a:tabLst>
            </a:pPr>
            <a:r>
              <a:rPr lang="en-AU" altLang="zh-CN" sz="1600" i="1" dirty="0" smtClean="0">
                <a:solidFill>
                  <a:prstClr val="black"/>
                </a:solidFill>
                <a:ea typeface="Times New Roman" pitchFamily="18" charset="0"/>
                <a:cs typeface="Times New Roman" pitchFamily="18" charset="0"/>
              </a:rPr>
              <a:t>He had a talk to some kids that he knew who were there and decided that he didn't want to go because it didn't offer other stuff and that it was too academic. So he didn't want to be just studying. He wanted to be doing other things at school too, like his sport - he's quite involved in drama and stuff like that too. He just felt there wasn't enough of that on offer - that it was too academic for him. So he chose not to go for those reasons (Parent with Aboriginal child 11).</a:t>
            </a:r>
            <a:endParaRPr lang="en-AU" altLang="zh-CN" dirty="0" smtClean="0">
              <a:solidFill>
                <a:prstClr val="black"/>
              </a:solidFill>
              <a:latin typeface="Arial" pitchFamily="34" charset="0"/>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611560" y="332656"/>
            <a:ext cx="6408712" cy="1200329"/>
          </a:xfrm>
          <a:prstGeom prst="rect">
            <a:avLst/>
          </a:prstGeom>
        </p:spPr>
        <p:txBody>
          <a:bodyPr wrap="square">
            <a:spAutoFit/>
          </a:bodyPr>
          <a:lstStyle/>
          <a:p>
            <a:pPr indent="9525" algn="ctr"/>
            <a:r>
              <a:rPr lang="en-AU" sz="3600" b="1" i="1" dirty="0" smtClean="0">
                <a:solidFill>
                  <a:srgbClr val="C0504D">
                    <a:lumMod val="75000"/>
                  </a:srgbClr>
                </a:solidFill>
                <a:effectLst>
                  <a:outerShdw blurRad="38100" dist="38100" dir="2700000" algn="tl">
                    <a:srgbClr val="000000">
                      <a:alpha val="43137"/>
                    </a:srgbClr>
                  </a:outerShdw>
                </a:effectLst>
              </a:rPr>
              <a:t>Rationale </a:t>
            </a:r>
            <a:r>
              <a:rPr lang="en-AU" sz="3600" b="1" i="1" dirty="0">
                <a:solidFill>
                  <a:srgbClr val="C0504D">
                    <a:lumMod val="75000"/>
                  </a:srgbClr>
                </a:solidFill>
                <a:effectLst>
                  <a:outerShdw blurRad="38100" dist="38100" dir="2700000" algn="tl">
                    <a:srgbClr val="000000">
                      <a:alpha val="43137"/>
                    </a:srgbClr>
                  </a:outerShdw>
                </a:effectLst>
              </a:rPr>
              <a:t>for Aboriginal Students Declining an Offer</a:t>
            </a:r>
          </a:p>
        </p:txBody>
      </p:sp>
    </p:spTree>
    <p:custDataLst>
      <p:tags r:id="rId1"/>
    </p:custDataLst>
    <p:extLst>
      <p:ext uri="{BB962C8B-B14F-4D97-AF65-F5344CB8AC3E}">
        <p14:creationId xmlns:p14="http://schemas.microsoft.com/office/powerpoint/2010/main" xmlns="" val="21649098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6768752" cy="1569660"/>
          </a:xfrm>
          <a:prstGeom prst="rect">
            <a:avLst/>
          </a:prstGeom>
          <a:noFill/>
        </p:spPr>
        <p:txBody>
          <a:bodyPr wrap="square" rtlCol="0">
            <a:spAutoFit/>
          </a:bodyPr>
          <a:lstStyle/>
          <a:p>
            <a:pPr indent="9525" algn="ctr"/>
            <a:r>
              <a:rPr lang="en-AU" sz="3200" b="1" i="1" dirty="0" smtClean="0">
                <a:solidFill>
                  <a:srgbClr val="C0504D">
                    <a:lumMod val="75000"/>
                  </a:srgbClr>
                </a:solidFill>
                <a:effectLst>
                  <a:outerShdw blurRad="38100" dist="38100" dir="2700000" algn="tl">
                    <a:srgbClr val="000000">
                      <a:alpha val="43137"/>
                    </a:srgbClr>
                  </a:outerShdw>
                </a:effectLst>
              </a:rPr>
              <a:t>Implications: Drivers of Decision-Making in Regard to Accepting or Declining an OC/SHS Placement</a:t>
            </a:r>
          </a:p>
        </p:txBody>
      </p:sp>
      <p:sp>
        <p:nvSpPr>
          <p:cNvPr id="4" name="Rectangle 3"/>
          <p:cNvSpPr/>
          <p:nvPr/>
        </p:nvSpPr>
        <p:spPr>
          <a:xfrm>
            <a:off x="611560" y="2996952"/>
            <a:ext cx="7920880" cy="923330"/>
          </a:xfrm>
          <a:prstGeom prst="rect">
            <a:avLst/>
          </a:prstGeom>
          <a:solidFill>
            <a:schemeClr val="accent2">
              <a:lumMod val="60000"/>
              <a:lumOff val="40000"/>
            </a:schemeClr>
          </a:solidFill>
        </p:spPr>
        <p:txBody>
          <a:bodyPr wrap="square">
            <a:spAutoFit/>
          </a:bodyPr>
          <a:lstStyle/>
          <a:p>
            <a:pPr algn="just"/>
            <a:r>
              <a:rPr lang="en-AU" dirty="0" smtClean="0">
                <a:solidFill>
                  <a:prstClr val="black"/>
                </a:solidFill>
              </a:rPr>
              <a:t>Given the under-representation of Aboriginal students in selective settings and that some eligible Aboriginal students decline their offers, it seems important to develop strategies to address the reasons for the decline of offers.</a:t>
            </a:r>
            <a:endParaRPr lang="en-AU" dirty="0">
              <a:solidFill>
                <a:prstClr val="black"/>
              </a:solidFill>
            </a:endParaRPr>
          </a:p>
        </p:txBody>
      </p:sp>
      <p:sp>
        <p:nvSpPr>
          <p:cNvPr id="5" name="Rectangle 4"/>
          <p:cNvSpPr/>
          <p:nvPr/>
        </p:nvSpPr>
        <p:spPr>
          <a:xfrm>
            <a:off x="611560" y="4221088"/>
            <a:ext cx="7920880" cy="1477328"/>
          </a:xfrm>
          <a:prstGeom prst="rect">
            <a:avLst/>
          </a:prstGeom>
          <a:solidFill>
            <a:schemeClr val="accent2">
              <a:lumMod val="60000"/>
              <a:lumOff val="40000"/>
            </a:schemeClr>
          </a:solidFill>
        </p:spPr>
        <p:txBody>
          <a:bodyPr wrap="square">
            <a:spAutoFit/>
          </a:bodyPr>
          <a:lstStyle/>
          <a:p>
            <a:pPr algn="just"/>
            <a:r>
              <a:rPr lang="en-AU" dirty="0" smtClean="0">
                <a:solidFill>
                  <a:prstClr val="black"/>
                </a:solidFill>
              </a:rPr>
              <a:t>It is worthwhile considering the establishment of virtual selective environments to enable more access to a selective setting for Aboriginal students. Providing more access to OCs and SHSs in rural areas may also be worth considering, while e-friend/buddy networks for Aboriginal students in OCs or SHSs may make these settings more attractive.</a:t>
            </a:r>
            <a:endParaRPr lang="en-AU" dirty="0">
              <a:solidFill>
                <a:prstClr val="black"/>
              </a:solidFill>
            </a:endParaRP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722779" y="2276872"/>
            <a:ext cx="2741969" cy="369332"/>
          </a:xfrm>
          <a:prstGeom prst="rect">
            <a:avLst/>
          </a:prstGeom>
        </p:spPr>
        <p:txBody>
          <a:bodyPr wrap="none">
            <a:spAutoFit/>
          </a:bodyPr>
          <a:lstStyle/>
          <a:p>
            <a:pPr algn="just"/>
            <a:r>
              <a:rPr lang="en-AU" b="1" i="1" dirty="0">
                <a:solidFill>
                  <a:prstClr val="black"/>
                </a:solidFill>
              </a:rPr>
              <a:t>These results suggest that:</a:t>
            </a:r>
          </a:p>
        </p:txBody>
      </p:sp>
    </p:spTree>
    <p:custDataLst>
      <p:tags r:id="rId1"/>
    </p:custDataLst>
    <p:extLst>
      <p:ext uri="{BB962C8B-B14F-4D97-AF65-F5344CB8AC3E}">
        <p14:creationId xmlns:p14="http://schemas.microsoft.com/office/powerpoint/2010/main" xmlns="" val="237773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56792"/>
            <a:ext cx="8712968" cy="1123384"/>
          </a:xfrm>
          <a:prstGeom prst="rect">
            <a:avLst/>
          </a:prstGeom>
        </p:spPr>
        <p:txBody>
          <a:bodyPr wrap="square">
            <a:spAutoFit/>
          </a:bodyPr>
          <a:lstStyle/>
          <a:p>
            <a:r>
              <a:rPr lang="en-AU" sz="2000" b="1" dirty="0" smtClean="0">
                <a:latin typeface="Times New Roman" pitchFamily="18" charset="0"/>
                <a:cs typeface="Times New Roman" pitchFamily="18" charset="0"/>
              </a:rPr>
              <a:t>Three key documents served as guides for this research: </a:t>
            </a:r>
          </a:p>
          <a:p>
            <a:pPr algn="ctr"/>
            <a:endParaRPr lang="en-AU" sz="1100" b="1" dirty="0" smtClean="0">
              <a:latin typeface="Times New Roman" pitchFamily="18" charset="0"/>
              <a:cs typeface="Times New Roman" pitchFamily="18" charset="0"/>
            </a:endParaRPr>
          </a:p>
          <a:p>
            <a:pPr algn="ctr"/>
            <a:r>
              <a:rPr lang="en-AU" sz="2000" dirty="0" smtClean="0">
                <a:latin typeface="Times New Roman" pitchFamily="18" charset="0"/>
                <a:cs typeface="Times New Roman" pitchFamily="18" charset="0"/>
              </a:rPr>
              <a:t>1. Quality Teaching Framework </a:t>
            </a:r>
            <a:r>
              <a:rPr lang="en-AU" sz="2000" dirty="0">
                <a:latin typeface="Times New Roman" pitchFamily="18" charset="0"/>
                <a:cs typeface="Times New Roman" pitchFamily="18" charset="0"/>
              </a:rPr>
              <a:t>– </a:t>
            </a:r>
            <a:r>
              <a:rPr lang="en-AU" sz="2000" dirty="0" smtClean="0">
                <a:latin typeface="Times New Roman" pitchFamily="18" charset="0"/>
                <a:cs typeface="Times New Roman" pitchFamily="18" charset="0"/>
              </a:rPr>
              <a:t>2. Visible </a:t>
            </a:r>
            <a:r>
              <a:rPr lang="en-AU" sz="2000" dirty="0">
                <a:latin typeface="Times New Roman" pitchFamily="18" charset="0"/>
                <a:cs typeface="Times New Roman" pitchFamily="18" charset="0"/>
              </a:rPr>
              <a:t>Learning </a:t>
            </a:r>
            <a:r>
              <a:rPr lang="en-AU" sz="2000" dirty="0" smtClean="0">
                <a:latin typeface="Times New Roman" pitchFamily="18" charset="0"/>
                <a:cs typeface="Times New Roman" pitchFamily="18" charset="0"/>
              </a:rPr>
              <a:t> - 3. Freeing the Spirit </a:t>
            </a:r>
          </a:p>
          <a:p>
            <a:pPr algn="ctr"/>
            <a:r>
              <a:rPr lang="en-AU" sz="1600" dirty="0" smtClean="0">
                <a:latin typeface="Times New Roman" pitchFamily="18" charset="0"/>
                <a:cs typeface="Times New Roman" pitchFamily="18" charset="0"/>
              </a:rPr>
              <a:t>               (NSW DET, 2003)                              (Hattie, 2009)             (NSW AECG, 2004)    </a:t>
            </a:r>
          </a:p>
        </p:txBody>
      </p:sp>
      <p:sp>
        <p:nvSpPr>
          <p:cNvPr id="3" name="Subtitle 2"/>
          <p:cNvSpPr txBox="1">
            <a:spLocks/>
          </p:cNvSpPr>
          <p:nvPr/>
        </p:nvSpPr>
        <p:spPr>
          <a:xfrm>
            <a:off x="270595" y="3176972"/>
            <a:ext cx="9144000" cy="54006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AU" sz="2400" b="1" i="1" dirty="0" smtClean="0">
                <a:latin typeface="Times New Roman" pitchFamily="18" charset="0"/>
                <a:cs typeface="Times New Roman" pitchFamily="18" charset="0"/>
              </a:rPr>
              <a:t>1. Quality Teaching Framework </a:t>
            </a:r>
            <a:endParaRPr lang="en-AU" sz="2400" b="1" i="1" dirty="0"/>
          </a:p>
        </p:txBody>
      </p:sp>
      <p:pic>
        <p:nvPicPr>
          <p:cNvPr id="4" name="Picture 3" descr="QT model"/>
          <p:cNvPicPr/>
          <p:nvPr/>
        </p:nvPicPr>
        <p:blipFill>
          <a:blip r:embed="rId3" cstate="print"/>
          <a:srcRect/>
          <a:stretch>
            <a:fillRect/>
          </a:stretch>
        </p:blipFill>
        <p:spPr bwMode="auto">
          <a:xfrm>
            <a:off x="31292" y="3962095"/>
            <a:ext cx="2982019" cy="2340260"/>
          </a:xfrm>
          <a:prstGeom prst="rect">
            <a:avLst/>
          </a:prstGeom>
          <a:noFill/>
          <a:ln w="9525">
            <a:noFill/>
            <a:miter lim="800000"/>
            <a:headEnd/>
            <a:tailEnd/>
          </a:ln>
        </p:spPr>
      </p:pic>
      <p:sp>
        <p:nvSpPr>
          <p:cNvPr id="5" name="Rectangle 4"/>
          <p:cNvSpPr/>
          <p:nvPr/>
        </p:nvSpPr>
        <p:spPr>
          <a:xfrm>
            <a:off x="251520" y="6597352"/>
            <a:ext cx="3312368" cy="215444"/>
          </a:xfrm>
          <a:prstGeom prst="rect">
            <a:avLst/>
          </a:prstGeom>
        </p:spPr>
        <p:txBody>
          <a:bodyPr wrap="square">
            <a:spAutoFit/>
          </a:bodyPr>
          <a:lstStyle/>
          <a:p>
            <a:r>
              <a:rPr lang="en-AU" sz="800" i="1" dirty="0">
                <a:latin typeface="Times New Roman" pitchFamily="18" charset="0"/>
                <a:cs typeface="Times New Roman" pitchFamily="18" charset="0"/>
              </a:rPr>
              <a:t>Figure 1</a:t>
            </a:r>
            <a:r>
              <a:rPr lang="en-AU" sz="800" dirty="0">
                <a:latin typeface="Times New Roman" pitchFamily="18" charset="0"/>
                <a:cs typeface="Times New Roman" pitchFamily="18" charset="0"/>
              </a:rPr>
              <a:t>. The Quality Teaching Framework Model (NSW DET, 2003, p. 8)</a:t>
            </a:r>
          </a:p>
        </p:txBody>
      </p:sp>
      <p:sp>
        <p:nvSpPr>
          <p:cNvPr id="6" name="Rectangle 5"/>
          <p:cNvSpPr/>
          <p:nvPr/>
        </p:nvSpPr>
        <p:spPr>
          <a:xfrm>
            <a:off x="3300289" y="3717032"/>
            <a:ext cx="5874965" cy="2585323"/>
          </a:xfrm>
          <a:prstGeom prst="rect">
            <a:avLst/>
          </a:prstGeom>
          <a:solidFill>
            <a:schemeClr val="tx2">
              <a:lumMod val="20000"/>
              <a:lumOff val="80000"/>
            </a:schemeClr>
          </a:solidFill>
        </p:spPr>
        <p:txBody>
          <a:bodyPr wrap="square">
            <a:spAutoFit/>
          </a:bodyPr>
          <a:lstStyle/>
          <a:p>
            <a:pPr marL="285750" lvl="0" indent="-285750">
              <a:buFont typeface="Wingdings" pitchFamily="2" charset="2"/>
              <a:buChar char="v"/>
            </a:pPr>
            <a:r>
              <a:rPr lang="en-AU" b="1" i="1" dirty="0">
                <a:latin typeface="Times New Roman" pitchFamily="18" charset="0"/>
                <a:cs typeface="Times New Roman" pitchFamily="18" charset="0"/>
              </a:rPr>
              <a:t>Intellectual </a:t>
            </a:r>
            <a:r>
              <a:rPr lang="en-AU" b="1" i="1" dirty="0" smtClean="0">
                <a:latin typeface="Times New Roman" pitchFamily="18" charset="0"/>
                <a:cs typeface="Times New Roman" pitchFamily="18" charset="0"/>
              </a:rPr>
              <a:t>Quality</a:t>
            </a:r>
            <a:r>
              <a:rPr lang="en-AU" i="1" dirty="0" smtClean="0">
                <a:latin typeface="Times New Roman" pitchFamily="18" charset="0"/>
                <a:cs typeface="Times New Roman" pitchFamily="18" charset="0"/>
              </a:rPr>
              <a:t>:</a:t>
            </a:r>
            <a:r>
              <a:rPr lang="en-AU" dirty="0" smtClean="0">
                <a:latin typeface="Times New Roman" pitchFamily="18" charset="0"/>
                <a:cs typeface="Times New Roman" pitchFamily="18" charset="0"/>
              </a:rPr>
              <a:t> the </a:t>
            </a:r>
            <a:r>
              <a:rPr lang="en-AU" dirty="0">
                <a:latin typeface="Times New Roman" pitchFamily="18" charset="0"/>
                <a:cs typeface="Times New Roman" pitchFamily="18" charset="0"/>
              </a:rPr>
              <a:t>focus is on </a:t>
            </a:r>
            <a:r>
              <a:rPr lang="en-AU" dirty="0" smtClean="0">
                <a:latin typeface="Times New Roman" pitchFamily="18" charset="0"/>
                <a:cs typeface="Times New Roman" pitchFamily="18" charset="0"/>
              </a:rPr>
              <a:t>practices </a:t>
            </a:r>
            <a:r>
              <a:rPr lang="en-AU" dirty="0">
                <a:latin typeface="Times New Roman" pitchFamily="18" charset="0"/>
                <a:cs typeface="Times New Roman" pitchFamily="18" charset="0"/>
              </a:rPr>
              <a:t>that </a:t>
            </a:r>
            <a:r>
              <a:rPr lang="en-AU" dirty="0" smtClean="0">
                <a:latin typeface="Times New Roman" pitchFamily="18" charset="0"/>
                <a:cs typeface="Times New Roman" pitchFamily="18" charset="0"/>
              </a:rPr>
              <a:t>promote higher-order thinking; </a:t>
            </a:r>
            <a:endParaRPr lang="en-AU" dirty="0">
              <a:latin typeface="Times New Roman" pitchFamily="18" charset="0"/>
              <a:cs typeface="Times New Roman" pitchFamily="18" charset="0"/>
            </a:endParaRPr>
          </a:p>
          <a:p>
            <a:pPr marL="285750" indent="-285750">
              <a:buFont typeface="Wingdings" pitchFamily="2" charset="2"/>
              <a:buChar char="v"/>
            </a:pPr>
            <a:r>
              <a:rPr lang="en-AU" dirty="0">
                <a:latin typeface="Times New Roman" pitchFamily="18" charset="0"/>
                <a:cs typeface="Times New Roman" pitchFamily="18" charset="0"/>
              </a:rPr>
              <a:t> </a:t>
            </a:r>
          </a:p>
          <a:p>
            <a:pPr marL="285750" lvl="0" indent="-285750">
              <a:buFont typeface="Wingdings" pitchFamily="2" charset="2"/>
              <a:buChar char="v"/>
            </a:pPr>
            <a:r>
              <a:rPr lang="en-AU" b="1" i="1" dirty="0">
                <a:latin typeface="Times New Roman" pitchFamily="18" charset="0"/>
                <a:cs typeface="Times New Roman" pitchFamily="18" charset="0"/>
              </a:rPr>
              <a:t>Quality Learning </a:t>
            </a:r>
            <a:r>
              <a:rPr lang="en-AU" b="1" i="1" dirty="0" smtClean="0">
                <a:latin typeface="Times New Roman" pitchFamily="18" charset="0"/>
                <a:cs typeface="Times New Roman" pitchFamily="18" charset="0"/>
              </a:rPr>
              <a:t>Environment: </a:t>
            </a:r>
            <a:r>
              <a:rPr lang="en-AU" dirty="0" smtClean="0">
                <a:latin typeface="Times New Roman" pitchFamily="18" charset="0"/>
                <a:cs typeface="Times New Roman" pitchFamily="18" charset="0"/>
              </a:rPr>
              <a:t>the focus is on the </a:t>
            </a:r>
            <a:r>
              <a:rPr lang="en-AU" dirty="0">
                <a:latin typeface="Times New Roman" pitchFamily="18" charset="0"/>
                <a:cs typeface="Times New Roman" pitchFamily="18" charset="0"/>
              </a:rPr>
              <a:t>learning environment that </a:t>
            </a:r>
            <a:r>
              <a:rPr lang="en-AU" dirty="0" smtClean="0">
                <a:latin typeface="Times New Roman" pitchFamily="18" charset="0"/>
                <a:cs typeface="Times New Roman" pitchFamily="18" charset="0"/>
              </a:rPr>
              <a:t>promotes positive </a:t>
            </a:r>
            <a:r>
              <a:rPr lang="en-AU" dirty="0">
                <a:latin typeface="Times New Roman" pitchFamily="18" charset="0"/>
                <a:cs typeface="Times New Roman" pitchFamily="18" charset="0"/>
              </a:rPr>
              <a:t>relations and high </a:t>
            </a:r>
            <a:r>
              <a:rPr lang="en-AU" dirty="0" smtClean="0">
                <a:latin typeface="Times New Roman" pitchFamily="18" charset="0"/>
                <a:cs typeface="Times New Roman" pitchFamily="18" charset="0"/>
              </a:rPr>
              <a:t>expectations; and </a:t>
            </a:r>
            <a:endParaRPr lang="en-AU" dirty="0">
              <a:latin typeface="Times New Roman" pitchFamily="18" charset="0"/>
              <a:cs typeface="Times New Roman" pitchFamily="18" charset="0"/>
            </a:endParaRPr>
          </a:p>
          <a:p>
            <a:pPr marL="285750" indent="-285750">
              <a:buFont typeface="Wingdings" pitchFamily="2" charset="2"/>
              <a:buChar char="v"/>
            </a:pPr>
            <a:r>
              <a:rPr lang="en-AU" dirty="0">
                <a:latin typeface="Times New Roman" pitchFamily="18" charset="0"/>
                <a:cs typeface="Times New Roman" pitchFamily="18" charset="0"/>
              </a:rPr>
              <a:t> </a:t>
            </a:r>
          </a:p>
          <a:p>
            <a:pPr marL="285750" lvl="0" indent="-285750">
              <a:buFont typeface="Wingdings" pitchFamily="2" charset="2"/>
              <a:buChar char="v"/>
            </a:pPr>
            <a:r>
              <a:rPr lang="en-AU" b="1" i="1" dirty="0" smtClean="0">
                <a:latin typeface="Times New Roman" pitchFamily="18" charset="0"/>
                <a:cs typeface="Times New Roman" pitchFamily="18" charset="0"/>
              </a:rPr>
              <a:t>Significance</a:t>
            </a:r>
            <a:r>
              <a:rPr lang="en-AU" i="1" dirty="0" smtClean="0">
                <a:latin typeface="Times New Roman" pitchFamily="18" charset="0"/>
                <a:cs typeface="Times New Roman" pitchFamily="18" charset="0"/>
              </a:rPr>
              <a:t>: </a:t>
            </a:r>
            <a:r>
              <a:rPr lang="en-AU" dirty="0" smtClean="0">
                <a:latin typeface="Times New Roman" pitchFamily="18" charset="0"/>
                <a:cs typeface="Times New Roman" pitchFamily="18" charset="0"/>
              </a:rPr>
              <a:t>the focus where learning </a:t>
            </a:r>
            <a:r>
              <a:rPr lang="en-AU" dirty="0">
                <a:latin typeface="Times New Roman" pitchFamily="18" charset="0"/>
                <a:cs typeface="Times New Roman" pitchFamily="18" charset="0"/>
              </a:rPr>
              <a:t>becomes personally </a:t>
            </a:r>
            <a:r>
              <a:rPr lang="en-AU" dirty="0" smtClean="0">
                <a:latin typeface="Times New Roman" pitchFamily="18" charset="0"/>
                <a:cs typeface="Times New Roman" pitchFamily="18" charset="0"/>
              </a:rPr>
              <a:t>meaningful </a:t>
            </a:r>
            <a:r>
              <a:rPr lang="en-AU" dirty="0">
                <a:latin typeface="Times New Roman" pitchFamily="18" charset="0"/>
                <a:cs typeface="Times New Roman" pitchFamily="18" charset="0"/>
              </a:rPr>
              <a:t>for each </a:t>
            </a:r>
            <a:r>
              <a:rPr lang="en-AU" dirty="0" smtClean="0">
                <a:latin typeface="Times New Roman" pitchFamily="18" charset="0"/>
                <a:cs typeface="Times New Roman" pitchFamily="18" charset="0"/>
              </a:rPr>
              <a:t>student. </a:t>
            </a:r>
            <a:endParaRPr lang="en-AU" dirty="0">
              <a:latin typeface="Times New Roman" pitchFamily="18" charset="0"/>
              <a:cs typeface="Times New Roman" pitchFamily="18" charset="0"/>
            </a:endParaRPr>
          </a:p>
        </p:txBody>
      </p:sp>
      <p:sp>
        <p:nvSpPr>
          <p:cNvPr id="7" name="Rectangle 6"/>
          <p:cNvSpPr/>
          <p:nvPr/>
        </p:nvSpPr>
        <p:spPr>
          <a:xfrm>
            <a:off x="1154" y="476672"/>
            <a:ext cx="7172028" cy="707886"/>
          </a:xfrm>
          <a:prstGeom prst="rect">
            <a:avLst/>
          </a:prstGeom>
        </p:spPr>
        <p:txBody>
          <a:bodyPr wrap="none">
            <a:spAutoFit/>
          </a:bodyPr>
          <a:lstStyle/>
          <a:p>
            <a:pPr algn="ctr"/>
            <a:r>
              <a:rPr lang="en-AU" sz="4000" b="1" dirty="0">
                <a:solidFill>
                  <a:srgbClr val="0066FF"/>
                </a:solidFill>
                <a:effectLst>
                  <a:outerShdw blurRad="38100" dist="38100" dir="2700000" algn="tl">
                    <a:srgbClr val="000000">
                      <a:alpha val="43137"/>
                    </a:srgbClr>
                  </a:outerShdw>
                </a:effectLst>
                <a:cs typeface="Times New Roman" pitchFamily="18" charset="0"/>
              </a:rPr>
              <a:t>Identifying Educational Positivity</a:t>
            </a:r>
          </a:p>
        </p:txBody>
      </p:sp>
    </p:spTree>
    <p:custDataLst>
      <p:tags r:id="rId1"/>
    </p:custDataLst>
    <p:extLst>
      <p:ext uri="{BB962C8B-B14F-4D97-AF65-F5344CB8AC3E}">
        <p14:creationId xmlns:p14="http://schemas.microsoft.com/office/powerpoint/2010/main" xmlns="" val="42877297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980728"/>
            <a:ext cx="7920880" cy="1384995"/>
          </a:xfrm>
          <a:prstGeom prst="rect">
            <a:avLst/>
          </a:prstGeom>
          <a:noFill/>
        </p:spPr>
        <p:txBody>
          <a:bodyPr wrap="square" rtlCol="0">
            <a:spAutoFit/>
          </a:bodyPr>
          <a:lstStyle/>
          <a:p>
            <a:pPr indent="9525" algn="ctr"/>
            <a:endParaRPr lang="en-AU" sz="2800" b="1" i="1" dirty="0">
              <a:solidFill>
                <a:srgbClr val="C0504D">
                  <a:lumMod val="75000"/>
                </a:srgbClr>
              </a:solidFill>
              <a:effectLst>
                <a:outerShdw blurRad="38100" dist="38100" dir="2700000" algn="tl">
                  <a:srgbClr val="000000">
                    <a:alpha val="43137"/>
                  </a:srgbClr>
                </a:outerShdw>
              </a:effectLst>
            </a:endParaRPr>
          </a:p>
          <a:p>
            <a:pPr indent="9525" algn="ctr"/>
            <a:r>
              <a:rPr lang="en-AU" sz="2400" dirty="0" smtClean="0">
                <a:solidFill>
                  <a:prstClr val="black"/>
                </a:solidFill>
                <a:ea typeface="Times New Roman" pitchFamily="18" charset="0"/>
                <a:cs typeface="Times New Roman" pitchFamily="18" charset="0"/>
              </a:rPr>
              <a:t> </a:t>
            </a:r>
            <a:r>
              <a:rPr lang="en-AU" sz="2800" dirty="0">
                <a:solidFill>
                  <a:prstClr val="black"/>
                </a:solidFill>
                <a:ea typeface="Times New Roman" pitchFamily="18" charset="0"/>
                <a:cs typeface="Times New Roman" pitchFamily="18" charset="0"/>
              </a:rPr>
              <a:t>What </a:t>
            </a:r>
            <a:r>
              <a:rPr lang="en-AU" sz="2800" dirty="0" smtClean="0">
                <a:solidFill>
                  <a:prstClr val="black"/>
                </a:solidFill>
                <a:ea typeface="Times New Roman" pitchFamily="18" charset="0"/>
                <a:cs typeface="Times New Roman" pitchFamily="18" charset="0"/>
              </a:rPr>
              <a:t>Factors Influence </a:t>
            </a:r>
            <a:r>
              <a:rPr lang="en-AU" sz="2800" dirty="0">
                <a:solidFill>
                  <a:prstClr val="black"/>
                </a:solidFill>
                <a:ea typeface="Times New Roman" pitchFamily="18" charset="0"/>
                <a:cs typeface="Times New Roman" pitchFamily="18" charset="0"/>
              </a:rPr>
              <a:t>the U</a:t>
            </a:r>
            <a:r>
              <a:rPr lang="en-AU" sz="2800" dirty="0" smtClean="0">
                <a:solidFill>
                  <a:prstClr val="black"/>
                </a:solidFill>
                <a:ea typeface="Times New Roman" pitchFamily="18" charset="0"/>
                <a:cs typeface="Times New Roman" pitchFamily="18" charset="0"/>
              </a:rPr>
              <a:t>nder-representation </a:t>
            </a:r>
            <a:r>
              <a:rPr lang="en-AU" sz="2800" dirty="0">
                <a:solidFill>
                  <a:prstClr val="black"/>
                </a:solidFill>
                <a:ea typeface="Times New Roman" pitchFamily="18" charset="0"/>
                <a:cs typeface="Times New Roman" pitchFamily="18" charset="0"/>
              </a:rPr>
              <a:t>of Gifted Aboriginal Students in </a:t>
            </a:r>
            <a:r>
              <a:rPr lang="en-AU" sz="2800" dirty="0" smtClean="0">
                <a:solidFill>
                  <a:prstClr val="black"/>
                </a:solidFill>
                <a:ea typeface="Times New Roman" pitchFamily="18" charset="0"/>
                <a:cs typeface="Times New Roman" pitchFamily="18" charset="0"/>
              </a:rPr>
              <a:t>OC/SHS?</a:t>
            </a:r>
            <a:endParaRPr lang="en-AU" sz="2800" dirty="0">
              <a:solidFill>
                <a:prstClr val="black"/>
              </a:solidFill>
              <a:ea typeface="Times New Roman" pitchFamily="18" charset="0"/>
              <a:cs typeface="Times New Roman" pitchFamily="18"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pic>
        <p:nvPicPr>
          <p:cNvPr id="8" name="irc_mi" descr="http://donamatthews.files.wordpress.com/2014/05/little-girl-with-diploma.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7825" y="2780928"/>
            <a:ext cx="3240360" cy="2930450"/>
          </a:xfrm>
          <a:prstGeom prst="rect">
            <a:avLst/>
          </a:prstGeom>
          <a:noFill/>
          <a:ln>
            <a:noFill/>
          </a:ln>
        </p:spPr>
      </p:pic>
      <p:sp>
        <p:nvSpPr>
          <p:cNvPr id="2" name="Rectangle 1"/>
          <p:cNvSpPr/>
          <p:nvPr/>
        </p:nvSpPr>
        <p:spPr>
          <a:xfrm>
            <a:off x="1663376" y="194682"/>
            <a:ext cx="4953151" cy="769441"/>
          </a:xfrm>
          <a:prstGeom prst="rect">
            <a:avLst/>
          </a:prstGeom>
        </p:spPr>
        <p:txBody>
          <a:bodyPr wrap="none">
            <a:spAutoFit/>
          </a:bodyPr>
          <a:lstStyle/>
          <a:p>
            <a:pPr indent="9525" algn="ctr"/>
            <a:r>
              <a:rPr lang="en-AU" sz="4400" b="1" i="1" dirty="0">
                <a:solidFill>
                  <a:srgbClr val="C0504D">
                    <a:lumMod val="75000"/>
                  </a:srgbClr>
                </a:solidFill>
                <a:effectLst>
                  <a:outerShdw blurRad="38100" dist="38100" dir="2700000" algn="tl">
                    <a:srgbClr val="000000">
                      <a:alpha val="43137"/>
                    </a:srgbClr>
                  </a:outerShdw>
                </a:effectLst>
              </a:rPr>
              <a:t>Research Question 4</a:t>
            </a:r>
          </a:p>
        </p:txBody>
      </p:sp>
    </p:spTree>
    <p:custDataLst>
      <p:tags r:id="rId1"/>
    </p:custDataLst>
    <p:extLst>
      <p:ext uri="{BB962C8B-B14F-4D97-AF65-F5344CB8AC3E}">
        <p14:creationId xmlns:p14="http://schemas.microsoft.com/office/powerpoint/2010/main" xmlns="" val="42678780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026" y="2060848"/>
            <a:ext cx="7920880" cy="1200329"/>
          </a:xfrm>
          <a:prstGeom prst="rect">
            <a:avLst/>
          </a:prstGeom>
          <a:noFill/>
        </p:spPr>
        <p:txBody>
          <a:bodyPr wrap="square" rtlCol="0">
            <a:spAutoFit/>
          </a:bodyPr>
          <a:lstStyle/>
          <a:p>
            <a:pPr algn="just">
              <a:buFontTx/>
              <a:buChar char="-"/>
            </a:pPr>
            <a:r>
              <a:rPr lang="en-AU" dirty="0" smtClean="0">
                <a:solidFill>
                  <a:prstClr val="black"/>
                </a:solidFill>
              </a:rPr>
              <a:t> All participants stressed that there was an urgent need to effectively provide parents of Aboriginal students and Aboriginal students with more information in general about the advantages of selective settings and more actively publicise the application process. </a:t>
            </a:r>
            <a:endParaRPr lang="en-AU" sz="2000" dirty="0" smtClean="0">
              <a:solidFill>
                <a:prstClr val="black"/>
              </a:solidFill>
            </a:endParaRPr>
          </a:p>
        </p:txBody>
      </p:sp>
      <p:sp>
        <p:nvSpPr>
          <p:cNvPr id="20481" name="Rectangle 1"/>
          <p:cNvSpPr>
            <a:spLocks noChangeArrowheads="1"/>
          </p:cNvSpPr>
          <p:nvPr/>
        </p:nvSpPr>
        <p:spPr bwMode="auto">
          <a:xfrm>
            <a:off x="971600" y="3483972"/>
            <a:ext cx="77048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There's just not enough information out there to the community. Nobody actually knows what an OC class is… We had community thinking it was a class designed for troubled kids and we were bussing them in. Until they actually understood that the OC class is actually for gifted, intelligent students and you have to actually apply in order to get in there, then they understood. But see community don't know anything about selective schools or OC classes, because there's nothing out there. And the schools don't put anything out there to let the community know, let the parents know (ACLO 04).</a:t>
            </a:r>
            <a:endParaRPr lang="en-AU" altLang="zh-CN" dirty="0" smtClean="0">
              <a:solidFill>
                <a:prstClr val="black"/>
              </a:solidFill>
              <a:latin typeface="Arial" pitchFamily="34" charset="0"/>
              <a:cs typeface="Arial" pitchFamily="34" charset="0"/>
            </a:endParaRPr>
          </a:p>
        </p:txBody>
      </p:sp>
      <p:sp>
        <p:nvSpPr>
          <p:cNvPr id="2" name="Rectangle 1"/>
          <p:cNvSpPr/>
          <p:nvPr/>
        </p:nvSpPr>
        <p:spPr>
          <a:xfrm>
            <a:off x="323528" y="188640"/>
            <a:ext cx="6696744" cy="1569660"/>
          </a:xfrm>
          <a:prstGeom prst="rect">
            <a:avLst/>
          </a:prstGeom>
        </p:spPr>
        <p:txBody>
          <a:bodyPr wrap="square">
            <a:spAutoFit/>
          </a:bodyPr>
          <a:lstStyle/>
          <a:p>
            <a:pPr indent="9525" algn="ctr"/>
            <a:r>
              <a:rPr lang="en-AU" sz="3200" b="1" i="1" dirty="0">
                <a:solidFill>
                  <a:srgbClr val="C0504D">
                    <a:lumMod val="75000"/>
                  </a:srgbClr>
                </a:solidFill>
                <a:effectLst>
                  <a:outerShdw blurRad="38100" dist="38100" dir="2700000" algn="tl">
                    <a:srgbClr val="000000">
                      <a:alpha val="43137"/>
                    </a:srgbClr>
                  </a:outerShdw>
                </a:effectLst>
              </a:rPr>
              <a:t>Results: </a:t>
            </a:r>
            <a:r>
              <a:rPr lang="en-AU" sz="3200" b="1" i="1" dirty="0" smtClean="0">
                <a:solidFill>
                  <a:srgbClr val="C0504D">
                    <a:lumMod val="75000"/>
                  </a:srgbClr>
                </a:solidFill>
                <a:effectLst>
                  <a:outerShdw blurRad="38100" dist="38100" dir="2700000" algn="tl">
                    <a:srgbClr val="000000">
                      <a:alpha val="43137"/>
                    </a:srgbClr>
                  </a:outerShdw>
                </a:effectLst>
              </a:rPr>
              <a:t>The Need to Provide Aboriginal </a:t>
            </a:r>
            <a:r>
              <a:rPr lang="en-AU" sz="3200" b="1" i="1" dirty="0">
                <a:solidFill>
                  <a:srgbClr val="C0504D">
                    <a:lumMod val="75000"/>
                  </a:srgbClr>
                </a:solidFill>
                <a:effectLst>
                  <a:outerShdw blurRad="38100" dist="38100" dir="2700000" algn="tl">
                    <a:srgbClr val="000000">
                      <a:alpha val="43137"/>
                    </a:srgbClr>
                  </a:outerShdw>
                </a:effectLst>
              </a:rPr>
              <a:t>Families </a:t>
            </a:r>
            <a:r>
              <a:rPr lang="en-AU" sz="3200" b="1" i="1" dirty="0" smtClean="0">
                <a:solidFill>
                  <a:srgbClr val="C0504D">
                    <a:lumMod val="75000"/>
                  </a:srgbClr>
                </a:solidFill>
                <a:effectLst>
                  <a:outerShdw blurRad="38100" dist="38100" dir="2700000" algn="tl">
                    <a:srgbClr val="000000">
                      <a:alpha val="43137"/>
                    </a:srgbClr>
                  </a:outerShdw>
                </a:effectLst>
              </a:rPr>
              <a:t>With More Information</a:t>
            </a:r>
            <a:endParaRPr lang="en-AU" sz="3200" b="1" i="1" dirty="0">
              <a:solidFill>
                <a:srgbClr val="C0504D">
                  <a:lumMod val="75000"/>
                </a:srgbClr>
              </a:solidFill>
              <a:effectLst>
                <a:outerShdw blurRad="38100" dist="38100" dir="2700000" algn="tl">
                  <a:srgbClr val="000000">
                    <a:alpha val="43137"/>
                  </a:srgbClr>
                </a:outerShdw>
              </a:effectLst>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177405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3908762"/>
          </a:xfrm>
          <a:prstGeom prst="rect">
            <a:avLst/>
          </a:prstGeom>
          <a:noFill/>
        </p:spPr>
        <p:txBody>
          <a:bodyPr wrap="square" rtlCol="0">
            <a:spAutoFit/>
          </a:bodyPr>
          <a:lstStyle/>
          <a:p>
            <a:pPr algn="just"/>
            <a:endParaRPr lang="en-AU" b="1" i="1" dirty="0" smtClean="0">
              <a:solidFill>
                <a:srgbClr val="C0504D">
                  <a:lumMod val="75000"/>
                </a:srgbClr>
              </a:solidFill>
            </a:endParaRPr>
          </a:p>
          <a:p>
            <a:pPr marL="342900" indent="-342900"/>
            <a:endParaRPr lang="en-AU" dirty="0" smtClean="0">
              <a:solidFill>
                <a:prstClr val="black"/>
              </a:solidFill>
            </a:endParaRPr>
          </a:p>
          <a:p>
            <a:pPr algn="just">
              <a:buFontTx/>
              <a:buChar char="-"/>
            </a:pPr>
            <a:r>
              <a:rPr lang="en-AU" dirty="0" smtClean="0">
                <a:solidFill>
                  <a:prstClr val="black"/>
                </a:solidFill>
              </a:rPr>
              <a:t> Some parents of Aboriginal children also noted that there was a reluctance by some school staff to publicise the opportunity to apply for a selective setting as this could result in the school losing teachers. </a:t>
            </a:r>
          </a:p>
          <a:p>
            <a:pPr algn="just">
              <a:buFontTx/>
              <a:buChar char="-"/>
            </a:pPr>
            <a:endParaRPr lang="en-AU" dirty="0" smtClean="0">
              <a:solidFill>
                <a:prstClr val="black"/>
              </a:solidFill>
            </a:endParaRPr>
          </a:p>
          <a:p>
            <a:pPr algn="just">
              <a:buFontTx/>
              <a:buChar char="-"/>
            </a:pPr>
            <a:r>
              <a:rPr lang="en-AU" dirty="0" smtClean="0">
                <a:solidFill>
                  <a:prstClr val="black"/>
                </a:solidFill>
              </a:rPr>
              <a:t> School staff also noted that there may be a reluctance to promote selective settings as the schools do not wish to lose their best students.</a:t>
            </a:r>
          </a:p>
          <a:p>
            <a:pPr marL="342900" indent="-342900"/>
            <a:endParaRPr lang="en-AU" dirty="0" smtClean="0">
              <a:solidFill>
                <a:prstClr val="black"/>
              </a:solidFill>
            </a:endParaRPr>
          </a:p>
          <a:p>
            <a:pPr algn="just"/>
            <a:endParaRPr lang="en-AU" sz="2400" b="1" i="1" dirty="0" smtClean="0">
              <a:solidFill>
                <a:srgbClr val="C0504D">
                  <a:lumMod val="75000"/>
                </a:srgbClr>
              </a:solidFill>
            </a:endParaRPr>
          </a:p>
          <a:p>
            <a:pPr algn="just"/>
            <a:endParaRPr lang="en-AU" sz="2400" i="1" dirty="0" smtClean="0">
              <a:solidFill>
                <a:srgbClr val="C0504D">
                  <a:lumMod val="75000"/>
                </a:srgbClr>
              </a:solidFill>
            </a:endParaRPr>
          </a:p>
          <a:p>
            <a:endParaRPr lang="en-AU" b="1" i="1" dirty="0" smtClean="0">
              <a:solidFill>
                <a:srgbClr val="C0504D">
                  <a:lumMod val="75000"/>
                </a:srgbClr>
              </a:solidFill>
            </a:endParaRPr>
          </a:p>
          <a:p>
            <a:pPr algn="just"/>
            <a:endParaRPr lang="en-AU" sz="2000" dirty="0" smtClean="0">
              <a:solidFill>
                <a:prstClr val="black"/>
              </a:solidFill>
            </a:endParaRPr>
          </a:p>
        </p:txBody>
      </p:sp>
      <p:sp>
        <p:nvSpPr>
          <p:cNvPr id="95233" name="Rectangle 1"/>
          <p:cNvSpPr>
            <a:spLocks noChangeArrowheads="1"/>
          </p:cNvSpPr>
          <p:nvPr/>
        </p:nvSpPr>
        <p:spPr bwMode="auto">
          <a:xfrm>
            <a:off x="1403648" y="3837428"/>
            <a:ext cx="65527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altLang="zh-CN" sz="1600" i="1" dirty="0" smtClean="0">
                <a:solidFill>
                  <a:prstClr val="black"/>
                </a:solidFill>
                <a:ea typeface="Times New Roman" pitchFamily="18" charset="0"/>
                <a:cs typeface="Times New Roman" pitchFamily="18" charset="0"/>
              </a:rPr>
              <a:t>It's such a small, small school. You should think that the message would be out there and it's just not out there at all… this principal didn't want to lose another child. If he lost more children, he was going to lose more classrooms, so obviously he's upset because he's losing another child (Parent of Aboriginal child 16).</a:t>
            </a:r>
            <a:endParaRPr lang="en-AU" altLang="zh-CN" sz="1600" dirty="0" smtClean="0">
              <a:solidFill>
                <a:prstClr val="black"/>
              </a:solidFill>
              <a:cs typeface="Arial" pitchFamily="34" charset="0"/>
            </a:endParaRPr>
          </a:p>
        </p:txBody>
      </p:sp>
      <p:sp>
        <p:nvSpPr>
          <p:cNvPr id="2" name="Rectangle 1"/>
          <p:cNvSpPr/>
          <p:nvPr/>
        </p:nvSpPr>
        <p:spPr>
          <a:xfrm>
            <a:off x="395536" y="404664"/>
            <a:ext cx="6336704" cy="1077218"/>
          </a:xfrm>
          <a:prstGeom prst="rect">
            <a:avLst/>
          </a:prstGeom>
        </p:spPr>
        <p:txBody>
          <a:bodyPr wrap="square">
            <a:spAutoFit/>
          </a:bodyPr>
          <a:lstStyle/>
          <a:p>
            <a:pPr indent="9525" algn="ctr"/>
            <a:r>
              <a:rPr lang="en-AU" sz="3200" b="1" i="1" dirty="0">
                <a:solidFill>
                  <a:srgbClr val="C0504D">
                    <a:lumMod val="75000"/>
                  </a:srgbClr>
                </a:solidFill>
                <a:effectLst>
                  <a:outerShdw blurRad="38100" dist="38100" dir="2700000" algn="tl">
                    <a:srgbClr val="000000">
                      <a:alpha val="43137"/>
                    </a:srgbClr>
                  </a:outerShdw>
                </a:effectLst>
              </a:rPr>
              <a:t>Results: Reluctance of School Staff to Promote Selective Settings</a:t>
            </a:r>
          </a:p>
        </p:txBody>
      </p:sp>
      <p:sp>
        <p:nvSpPr>
          <p:cNvPr id="6" name="Rectangle 5"/>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146653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4185761"/>
          </a:xfrm>
          <a:prstGeom prst="rect">
            <a:avLst/>
          </a:prstGeom>
          <a:noFill/>
        </p:spPr>
        <p:txBody>
          <a:bodyPr wrap="square" rtlCol="0">
            <a:spAutoFit/>
          </a:bodyPr>
          <a:lstStyle/>
          <a:p>
            <a:pPr marL="342900" indent="-342900" algn="just"/>
            <a:endParaRPr lang="en-AU" dirty="0" smtClean="0">
              <a:solidFill>
                <a:prstClr val="black"/>
              </a:solidFill>
            </a:endParaRPr>
          </a:p>
          <a:p>
            <a:pPr algn="just">
              <a:buFontTx/>
              <a:buChar char="-"/>
            </a:pPr>
            <a:r>
              <a:rPr lang="en-AU" dirty="0" smtClean="0">
                <a:solidFill>
                  <a:prstClr val="black"/>
                </a:solidFill>
              </a:rPr>
              <a:t> Data suggested that teacher education could be enhanced to ensure that teachers are aware of the benefits of selective settings and the application process</a:t>
            </a:r>
          </a:p>
          <a:p>
            <a:pPr algn="just">
              <a:buFontTx/>
              <a:buChar char="-"/>
            </a:pPr>
            <a:endParaRPr lang="en-AU" sz="2400" b="1" i="1" dirty="0" smtClean="0">
              <a:solidFill>
                <a:srgbClr val="C0504D">
                  <a:lumMod val="75000"/>
                </a:srgbClr>
              </a:solidFill>
            </a:endParaRPr>
          </a:p>
          <a:p>
            <a:pPr algn="just">
              <a:buFontTx/>
              <a:buChar char="-"/>
            </a:pPr>
            <a:r>
              <a:rPr lang="en-AU" dirty="0" smtClean="0">
                <a:solidFill>
                  <a:prstClr val="black"/>
                </a:solidFill>
              </a:rPr>
              <a:t> Participants also suggested that it would be useful for teachers to be trained on understanding Aboriginal culture and how to identify gifted Aboriginal students</a:t>
            </a:r>
          </a:p>
          <a:p>
            <a:pPr algn="just">
              <a:buFontTx/>
              <a:buChar char="-"/>
            </a:pPr>
            <a:endParaRPr lang="en-AU" b="1" i="1" dirty="0" smtClean="0">
              <a:solidFill>
                <a:srgbClr val="C0504D">
                  <a:lumMod val="75000"/>
                </a:srgbClr>
              </a:solidFill>
            </a:endParaRPr>
          </a:p>
          <a:p>
            <a:pPr algn="just">
              <a:buFontTx/>
              <a:buChar char="-"/>
            </a:pPr>
            <a:r>
              <a:rPr lang="en-AU" dirty="0" smtClean="0">
                <a:solidFill>
                  <a:prstClr val="black"/>
                </a:solidFill>
              </a:rPr>
              <a:t> Some staff also suggested that gifted Aboriginal students needed to be identified at an earlier point and their parents informed about placement well ahead of the application period to allow them access to information to make an informed decision</a:t>
            </a:r>
            <a:endParaRPr lang="en-AU" b="1" i="1" dirty="0" smtClean="0">
              <a:solidFill>
                <a:srgbClr val="C0504D">
                  <a:lumMod val="75000"/>
                </a:srgbClr>
              </a:solidFill>
            </a:endParaRPr>
          </a:p>
          <a:p>
            <a:pPr algn="just"/>
            <a:endParaRPr lang="en-AU" sz="2400" i="1" dirty="0" smtClean="0">
              <a:solidFill>
                <a:srgbClr val="C0504D">
                  <a:lumMod val="75000"/>
                </a:srgbClr>
              </a:solidFill>
            </a:endParaRPr>
          </a:p>
          <a:p>
            <a:endParaRPr lang="en-AU" b="1" i="1" dirty="0" smtClean="0">
              <a:solidFill>
                <a:srgbClr val="C0504D">
                  <a:lumMod val="75000"/>
                </a:srgbClr>
              </a:solidFill>
            </a:endParaRPr>
          </a:p>
          <a:p>
            <a:pPr algn="just"/>
            <a:endParaRPr lang="en-AU" sz="2000" dirty="0" smtClean="0">
              <a:solidFill>
                <a:prstClr val="black"/>
              </a:solidFill>
            </a:endParaRP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043608" y="404664"/>
            <a:ext cx="4974182" cy="707886"/>
          </a:xfrm>
          <a:prstGeom prst="rect">
            <a:avLst/>
          </a:prstGeom>
        </p:spPr>
        <p:txBody>
          <a:bodyPr wrap="none">
            <a:spAutoFit/>
          </a:bodyPr>
          <a:lstStyle/>
          <a:p>
            <a:pPr algn="ctr"/>
            <a:r>
              <a:rPr lang="en-AU" sz="4000" b="1" i="1" dirty="0">
                <a:solidFill>
                  <a:srgbClr val="C0504D">
                    <a:lumMod val="75000"/>
                  </a:srgbClr>
                </a:solidFill>
              </a:rPr>
              <a:t> </a:t>
            </a:r>
            <a:r>
              <a:rPr lang="en-AU" sz="4000" b="1" i="1" dirty="0">
                <a:solidFill>
                  <a:srgbClr val="C0504D">
                    <a:lumMod val="75000"/>
                  </a:srgbClr>
                </a:solidFill>
                <a:effectLst>
                  <a:outerShdw blurRad="38100" dist="38100" dir="2700000" algn="tl">
                    <a:srgbClr val="000000">
                      <a:alpha val="43137"/>
                    </a:srgbClr>
                  </a:outerShdw>
                </a:effectLst>
              </a:rPr>
              <a:t>Teaching the Teachers</a:t>
            </a:r>
          </a:p>
        </p:txBody>
      </p:sp>
    </p:spTree>
    <p:custDataLst>
      <p:tags r:id="rId1"/>
    </p:custDataLst>
    <p:extLst>
      <p:ext uri="{BB962C8B-B14F-4D97-AF65-F5344CB8AC3E}">
        <p14:creationId xmlns:p14="http://schemas.microsoft.com/office/powerpoint/2010/main" xmlns="" val="3050494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2985433"/>
          </a:xfrm>
          <a:prstGeom prst="rect">
            <a:avLst/>
          </a:prstGeom>
          <a:noFill/>
        </p:spPr>
        <p:txBody>
          <a:bodyPr wrap="square" rtlCol="0">
            <a:spAutoFit/>
          </a:bodyPr>
          <a:lstStyle/>
          <a:p>
            <a:pPr algn="ctr"/>
            <a:r>
              <a:rPr lang="en-AU" sz="2400" dirty="0" smtClean="0">
                <a:solidFill>
                  <a:prstClr val="black"/>
                </a:solidFill>
              </a:rPr>
              <a:t> </a:t>
            </a:r>
            <a:endParaRPr lang="en-AU" b="1" i="1" dirty="0" smtClean="0">
              <a:solidFill>
                <a:srgbClr val="C0504D">
                  <a:lumMod val="75000"/>
                </a:srgbClr>
              </a:solidFill>
            </a:endParaRPr>
          </a:p>
          <a:p>
            <a:pPr algn="just">
              <a:buFontTx/>
              <a:buChar char="-"/>
            </a:pPr>
            <a:r>
              <a:rPr lang="en-AU" dirty="0" smtClean="0">
                <a:solidFill>
                  <a:prstClr val="black"/>
                </a:solidFill>
              </a:rPr>
              <a:t> Some stakeholders suggested that it was important for all school staff and students to know more about Aboriginal Australia to address misconceptions about the capabilities of Aboriginal students so that more Aboriginal students are identified and encouraged to apply for selective placement</a:t>
            </a:r>
          </a:p>
          <a:p>
            <a:pPr algn="just">
              <a:buFontTx/>
              <a:buChar char="-"/>
            </a:pPr>
            <a:endParaRPr lang="en-AU" b="1" i="1" dirty="0" smtClean="0">
              <a:solidFill>
                <a:srgbClr val="C0504D">
                  <a:lumMod val="75000"/>
                </a:srgbClr>
              </a:solidFill>
            </a:endParaRPr>
          </a:p>
          <a:p>
            <a:pPr algn="just">
              <a:buFontTx/>
              <a:buChar char="-"/>
            </a:pPr>
            <a:r>
              <a:rPr lang="en-AU" dirty="0" smtClean="0">
                <a:solidFill>
                  <a:prstClr val="black"/>
                </a:solidFill>
              </a:rPr>
              <a:t> ACLOs also suggested that incorporating more Aboriginal perspectives into the curriculum in selective schools may attract Aboriginal students</a:t>
            </a:r>
          </a:p>
          <a:p>
            <a:pPr algn="just">
              <a:buFontTx/>
              <a:buChar char="-"/>
            </a:pPr>
            <a:endParaRPr lang="en-AU" b="1" i="1" dirty="0" smtClean="0">
              <a:solidFill>
                <a:srgbClr val="C0504D">
                  <a:lumMod val="75000"/>
                </a:srgbClr>
              </a:solidFill>
            </a:endParaRPr>
          </a:p>
          <a:p>
            <a:pPr algn="just"/>
            <a:endParaRPr lang="en-AU" sz="2000" dirty="0" smtClean="0">
              <a:solidFill>
                <a:prstClr val="black"/>
              </a:solidFill>
            </a:endParaRPr>
          </a:p>
        </p:txBody>
      </p:sp>
      <p:pic>
        <p:nvPicPr>
          <p:cNvPr id="4" name="Picture 3" descr="423556-aboriginal-students.jpg"/>
          <p:cNvPicPr/>
          <p:nvPr/>
        </p:nvPicPr>
        <p:blipFill>
          <a:blip r:embed="rId4" cstate="print"/>
          <a:stretch>
            <a:fillRect/>
          </a:stretch>
        </p:blipFill>
        <p:spPr>
          <a:xfrm>
            <a:off x="2555776" y="4005064"/>
            <a:ext cx="3888432" cy="2232248"/>
          </a:xfrm>
          <a:prstGeom prst="rect">
            <a:avLst/>
          </a:prstGeom>
        </p:spPr>
      </p:pic>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76733" y="332656"/>
            <a:ext cx="7197005" cy="1200329"/>
          </a:xfrm>
          <a:prstGeom prst="rect">
            <a:avLst/>
          </a:prstGeom>
        </p:spPr>
        <p:txBody>
          <a:bodyPr wrap="square">
            <a:spAutoFit/>
          </a:bodyPr>
          <a:lstStyle/>
          <a:p>
            <a:pPr algn="ctr"/>
            <a:r>
              <a:rPr lang="en-AU" sz="3600" b="1" i="1" dirty="0" smtClean="0">
                <a:solidFill>
                  <a:srgbClr val="C0504D">
                    <a:lumMod val="75000"/>
                  </a:srgbClr>
                </a:solidFill>
                <a:effectLst>
                  <a:outerShdw blurRad="38100" dist="38100" dir="2700000" algn="tl">
                    <a:srgbClr val="000000">
                      <a:alpha val="43137"/>
                    </a:srgbClr>
                  </a:outerShdw>
                </a:effectLst>
              </a:rPr>
              <a:t>Results: Learning </a:t>
            </a:r>
            <a:r>
              <a:rPr lang="en-AU" sz="3600" b="1" i="1" dirty="0">
                <a:solidFill>
                  <a:srgbClr val="C0504D">
                    <a:lumMod val="75000"/>
                  </a:srgbClr>
                </a:solidFill>
                <a:effectLst>
                  <a:outerShdw blurRad="38100" dist="38100" dir="2700000" algn="tl">
                    <a:srgbClr val="000000">
                      <a:alpha val="43137"/>
                    </a:srgbClr>
                  </a:outerShdw>
                </a:effectLst>
              </a:rPr>
              <a:t>More About Aboriginal Australia </a:t>
            </a:r>
          </a:p>
        </p:txBody>
      </p:sp>
    </p:spTree>
    <p:custDataLst>
      <p:tags r:id="rId1"/>
    </p:custDataLst>
    <p:extLst>
      <p:ext uri="{BB962C8B-B14F-4D97-AF65-F5344CB8AC3E}">
        <p14:creationId xmlns:p14="http://schemas.microsoft.com/office/powerpoint/2010/main" xmlns="" val="13758756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1"/>
            <a:ext cx="7920880" cy="1231106"/>
          </a:xfrm>
          <a:prstGeom prst="rect">
            <a:avLst/>
          </a:prstGeom>
          <a:noFill/>
        </p:spPr>
        <p:txBody>
          <a:bodyPr wrap="square" rtlCol="0">
            <a:spAutoFit/>
          </a:bodyPr>
          <a:lstStyle/>
          <a:p>
            <a:pPr algn="just"/>
            <a:endParaRPr lang="en-AU" sz="2000" b="1" i="1" dirty="0" smtClean="0">
              <a:solidFill>
                <a:srgbClr val="C0504D">
                  <a:lumMod val="75000"/>
                </a:srgbClr>
              </a:solidFill>
            </a:endParaRPr>
          </a:p>
          <a:p>
            <a:pPr algn="just">
              <a:buFontTx/>
              <a:buChar char="-"/>
            </a:pPr>
            <a:r>
              <a:rPr lang="en-AU" dirty="0" smtClean="0">
                <a:solidFill>
                  <a:prstClr val="black"/>
                </a:solidFill>
              </a:rPr>
              <a:t> Participants emphasised that many Aboriginal students did not feel their academic abilities were good enough to warrant an OC/SHS placement and there was a need to enhance Aboriginal students’ academic self-concepts. </a:t>
            </a:r>
            <a:endParaRPr lang="en-AU" sz="2000" dirty="0" smtClean="0">
              <a:solidFill>
                <a:prstClr val="black"/>
              </a:solidFill>
            </a:endParaRPr>
          </a:p>
        </p:txBody>
      </p:sp>
      <p:sp>
        <p:nvSpPr>
          <p:cNvPr id="5" name="Rectangle 4"/>
          <p:cNvSpPr/>
          <p:nvPr/>
        </p:nvSpPr>
        <p:spPr>
          <a:xfrm>
            <a:off x="611560" y="2708920"/>
            <a:ext cx="3672408" cy="2308324"/>
          </a:xfrm>
          <a:prstGeom prst="rect">
            <a:avLst/>
          </a:prstGeom>
        </p:spPr>
        <p:txBody>
          <a:bodyPr wrap="square">
            <a:spAutoFit/>
          </a:bodyPr>
          <a:lstStyle/>
          <a:p>
            <a:pPr algn="just">
              <a:tabLst>
                <a:tab pos="7356475" algn="l"/>
                <a:tab pos="7446963" algn="l"/>
              </a:tabLst>
            </a:pPr>
            <a:r>
              <a:rPr lang="en-AU" sz="1600" i="1" dirty="0" smtClean="0">
                <a:solidFill>
                  <a:prstClr val="black"/>
                </a:solidFill>
              </a:rPr>
              <a:t>I would say, just go for it. You know, you never know until you have a try, and you know, really, you don't really know what a child is capable of unless they actually sit down and attempt something. So, and keep their spirits up. Like, always motivate them to do good; praise them, and they will. They'll want to do better with lots of praise (Parent of Aboriginal child 03). </a:t>
            </a:r>
            <a:endParaRPr lang="en-AU" sz="1600" dirty="0" smtClean="0">
              <a:solidFill>
                <a:prstClr val="black"/>
              </a:solidFill>
            </a:endParaRPr>
          </a:p>
        </p:txBody>
      </p:sp>
      <p:pic>
        <p:nvPicPr>
          <p:cNvPr id="6" name="Picture 5" descr="\\ad.uws.edu.au\dfshare\HomesBNK$\30028833\My Documents\Photos GAT\IMG_9572 (2).jpg"/>
          <p:cNvPicPr/>
          <p:nvPr/>
        </p:nvPicPr>
        <p:blipFill>
          <a:blip r:embed="rId4" cstate="print"/>
          <a:srcRect/>
          <a:stretch>
            <a:fillRect/>
          </a:stretch>
        </p:blipFill>
        <p:spPr bwMode="auto">
          <a:xfrm>
            <a:off x="4581225" y="2718328"/>
            <a:ext cx="4572000" cy="2903792"/>
          </a:xfrm>
          <a:prstGeom prst="rect">
            <a:avLst/>
          </a:prstGeom>
          <a:noFill/>
          <a:ln w="9525">
            <a:noFill/>
            <a:miter lim="800000"/>
            <a:headEnd/>
            <a:tailEnd/>
          </a:ln>
        </p:spPr>
      </p:pic>
      <p:sp>
        <p:nvSpPr>
          <p:cNvPr id="2" name="Rectangle 1"/>
          <p:cNvSpPr/>
          <p:nvPr/>
        </p:nvSpPr>
        <p:spPr>
          <a:xfrm>
            <a:off x="334212" y="188640"/>
            <a:ext cx="6037988" cy="1077218"/>
          </a:xfrm>
          <a:prstGeom prst="rect">
            <a:avLst/>
          </a:prstGeom>
        </p:spPr>
        <p:txBody>
          <a:bodyPr wrap="square">
            <a:spAutoFit/>
          </a:bodyPr>
          <a:lstStyle/>
          <a:p>
            <a:pPr algn="ctr"/>
            <a:r>
              <a:rPr lang="en-AU" sz="3200" b="1" i="1" dirty="0">
                <a:solidFill>
                  <a:srgbClr val="C0504D">
                    <a:lumMod val="75000"/>
                  </a:srgbClr>
                </a:solidFill>
                <a:effectLst>
                  <a:outerShdw blurRad="38100" dist="38100" dir="2700000" algn="tl">
                    <a:srgbClr val="000000">
                      <a:alpha val="43137"/>
                    </a:srgbClr>
                  </a:outerShdw>
                </a:effectLst>
              </a:rPr>
              <a:t>Enhancing Aboriginal Students’ Academic Self-concepts</a:t>
            </a:r>
          </a:p>
        </p:txBody>
      </p:sp>
      <p:sp>
        <p:nvSpPr>
          <p:cNvPr id="8" name="Rectangle 7"/>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4289010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68760"/>
            <a:ext cx="7920880" cy="1477328"/>
          </a:xfrm>
          <a:prstGeom prst="rect">
            <a:avLst/>
          </a:prstGeom>
          <a:noFill/>
        </p:spPr>
        <p:txBody>
          <a:bodyPr wrap="square" rtlCol="0">
            <a:spAutoFit/>
          </a:bodyPr>
          <a:lstStyle/>
          <a:p>
            <a:pPr marL="342900" indent="-342900"/>
            <a:endParaRPr lang="en-AU" b="1" i="1" dirty="0" smtClean="0">
              <a:solidFill>
                <a:srgbClr val="C0504D">
                  <a:lumMod val="75000"/>
                </a:srgbClr>
              </a:solidFill>
            </a:endParaRPr>
          </a:p>
          <a:p>
            <a:pPr marL="342900" indent="-342900" algn="just"/>
            <a:endParaRPr lang="en-AU" dirty="0" smtClean="0">
              <a:solidFill>
                <a:prstClr val="black"/>
              </a:solidFill>
            </a:endParaRPr>
          </a:p>
          <a:p>
            <a:pPr algn="just"/>
            <a:r>
              <a:rPr lang="en-AU" dirty="0" smtClean="0">
                <a:solidFill>
                  <a:prstClr val="black"/>
                </a:solidFill>
              </a:rPr>
              <a:t>- School staff also suggested that there was a need to provide Aboriginal students and parents with first-hand information about the benefits of selective settings. </a:t>
            </a:r>
          </a:p>
          <a:p>
            <a:pPr marL="342900" indent="-342900" algn="just"/>
            <a:endParaRPr lang="en-AU" dirty="0" smtClean="0">
              <a:solidFill>
                <a:prstClr val="black"/>
              </a:solidFill>
            </a:endParaRPr>
          </a:p>
        </p:txBody>
      </p:sp>
      <p:sp>
        <p:nvSpPr>
          <p:cNvPr id="68610" name="Rectangle 2"/>
          <p:cNvSpPr>
            <a:spLocks noChangeArrowheads="1"/>
          </p:cNvSpPr>
          <p:nvPr/>
        </p:nvSpPr>
        <p:spPr bwMode="auto">
          <a:xfrm>
            <a:off x="956500" y="2924944"/>
            <a:ext cx="68407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277938" algn="l"/>
              </a:tabLst>
            </a:pPr>
            <a:r>
              <a:rPr lang="en-AU" altLang="zh-CN" sz="1600" i="1" dirty="0" smtClean="0">
                <a:solidFill>
                  <a:prstClr val="black"/>
                </a:solidFill>
                <a:ea typeface="Times New Roman" pitchFamily="18" charset="0"/>
                <a:cs typeface="Times New Roman" pitchFamily="18" charset="0"/>
              </a:rPr>
              <a:t>I think bridging that gap between school community and the parents at home, so having perhaps community members and things employed, or a transition program or something where families can come in… offering it to perhaps all students and things like that so they can see what it's like and experience it and then their peers and things can see what a great thing it is that they're achieving, and also breaking down those barriers of unknown and things like that (Teacher 06).</a:t>
            </a:r>
            <a:endParaRPr lang="en-AU" altLang="zh-CN" sz="1600"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289599" y="476672"/>
            <a:ext cx="6378799" cy="646331"/>
          </a:xfrm>
          <a:prstGeom prst="rect">
            <a:avLst/>
          </a:prstGeom>
        </p:spPr>
        <p:txBody>
          <a:bodyPr wrap="none">
            <a:spAutoFit/>
          </a:bodyPr>
          <a:lstStyle/>
          <a:p>
            <a:pPr marL="342900" indent="-342900" algn="ctr"/>
            <a:r>
              <a:rPr lang="en-AU" sz="3600" b="1" i="1" dirty="0">
                <a:solidFill>
                  <a:srgbClr val="C0504D">
                    <a:lumMod val="75000"/>
                  </a:srgbClr>
                </a:solidFill>
                <a:effectLst>
                  <a:outerShdw blurRad="38100" dist="38100" dir="2700000" algn="tl">
                    <a:srgbClr val="000000">
                      <a:alpha val="43137"/>
                    </a:srgbClr>
                  </a:outerShdw>
                </a:effectLst>
              </a:rPr>
              <a:t>Access to First Hand Information</a:t>
            </a:r>
          </a:p>
        </p:txBody>
      </p:sp>
    </p:spTree>
    <p:custDataLst>
      <p:tags r:id="rId1"/>
    </p:custDataLst>
    <p:extLst>
      <p:ext uri="{BB962C8B-B14F-4D97-AF65-F5344CB8AC3E}">
        <p14:creationId xmlns:p14="http://schemas.microsoft.com/office/powerpoint/2010/main" xmlns="" val="5832300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6840760" cy="1846659"/>
          </a:xfrm>
          <a:prstGeom prst="rect">
            <a:avLst/>
          </a:prstGeom>
          <a:noFill/>
        </p:spPr>
        <p:txBody>
          <a:bodyPr wrap="square" rtlCol="0">
            <a:spAutoFit/>
          </a:bodyPr>
          <a:lstStyle/>
          <a:p>
            <a:pPr marL="342900" indent="-342900" algn="ctr"/>
            <a:r>
              <a:rPr lang="en-AU" sz="3200" b="1" i="1" dirty="0" smtClean="0">
                <a:solidFill>
                  <a:srgbClr val="C0504D">
                    <a:lumMod val="75000"/>
                  </a:srgbClr>
                </a:solidFill>
                <a:effectLst>
                  <a:outerShdw blurRad="38100" dist="38100" dir="2700000" algn="tl">
                    <a:srgbClr val="000000">
                      <a:alpha val="43137"/>
                    </a:srgbClr>
                  </a:outerShdw>
                </a:effectLst>
              </a:rPr>
              <a:t>Implications: Factors Influencing the Under-representation of Gifted Aboriginal Students in OC/SHS</a:t>
            </a:r>
          </a:p>
          <a:p>
            <a:pPr marL="342900" indent="-342900"/>
            <a:endParaRPr lang="en-AU" b="1" i="1" dirty="0" smtClean="0">
              <a:solidFill>
                <a:srgbClr val="C0504D">
                  <a:lumMod val="75000"/>
                </a:srgbClr>
              </a:solidFill>
            </a:endParaRPr>
          </a:p>
        </p:txBody>
      </p:sp>
      <p:sp>
        <p:nvSpPr>
          <p:cNvPr id="5" name="Rectangle 4"/>
          <p:cNvSpPr/>
          <p:nvPr/>
        </p:nvSpPr>
        <p:spPr>
          <a:xfrm>
            <a:off x="611560" y="2564904"/>
            <a:ext cx="7920880" cy="1754326"/>
          </a:xfrm>
          <a:prstGeom prst="rect">
            <a:avLst/>
          </a:prstGeom>
          <a:solidFill>
            <a:schemeClr val="accent2">
              <a:lumMod val="40000"/>
              <a:lumOff val="60000"/>
            </a:schemeClr>
          </a:solidFill>
        </p:spPr>
        <p:txBody>
          <a:bodyPr wrap="square">
            <a:spAutoFit/>
          </a:bodyPr>
          <a:lstStyle/>
          <a:p>
            <a:pPr algn="just"/>
            <a:r>
              <a:rPr lang="en-AU" dirty="0" smtClean="0">
                <a:solidFill>
                  <a:prstClr val="black"/>
                </a:solidFill>
              </a:rPr>
              <a:t>Selective settings could attract more Aboriginal students if they </a:t>
            </a:r>
            <a:r>
              <a:rPr lang="en-AU" b="1" dirty="0" smtClean="0">
                <a:solidFill>
                  <a:prstClr val="black"/>
                </a:solidFill>
              </a:rPr>
              <a:t>publicised their Aboriginal perspectives. </a:t>
            </a:r>
          </a:p>
          <a:p>
            <a:pPr algn="just"/>
            <a:endParaRPr lang="en-AU" b="1" dirty="0" smtClean="0">
              <a:solidFill>
                <a:prstClr val="black"/>
              </a:solidFill>
            </a:endParaRPr>
          </a:p>
          <a:p>
            <a:pPr algn="just"/>
            <a:r>
              <a:rPr lang="en-AU" b="1" dirty="0" smtClean="0">
                <a:solidFill>
                  <a:prstClr val="black"/>
                </a:solidFill>
              </a:rPr>
              <a:t>Teacher education could also be enhanced </a:t>
            </a:r>
            <a:r>
              <a:rPr lang="en-AU" dirty="0" smtClean="0">
                <a:solidFill>
                  <a:prstClr val="black"/>
                </a:solidFill>
              </a:rPr>
              <a:t>to ensure pre-service teachers are knowledgeable about Aboriginal culture and Aboriginal giftedness, and how to identify gifted Aboriginal students.</a:t>
            </a:r>
            <a:endParaRPr lang="en-AU" dirty="0">
              <a:solidFill>
                <a:prstClr val="black"/>
              </a:solidFill>
            </a:endParaRPr>
          </a:p>
        </p:txBody>
      </p:sp>
      <p:sp>
        <p:nvSpPr>
          <p:cNvPr id="6" name="Rectangle 5"/>
          <p:cNvSpPr/>
          <p:nvPr/>
        </p:nvSpPr>
        <p:spPr>
          <a:xfrm>
            <a:off x="611560" y="4581128"/>
            <a:ext cx="7920880" cy="1477328"/>
          </a:xfrm>
          <a:prstGeom prst="rect">
            <a:avLst/>
          </a:prstGeom>
          <a:solidFill>
            <a:schemeClr val="accent2">
              <a:lumMod val="40000"/>
              <a:lumOff val="60000"/>
            </a:schemeClr>
          </a:solidFill>
        </p:spPr>
        <p:txBody>
          <a:bodyPr wrap="square">
            <a:spAutoFit/>
          </a:bodyPr>
          <a:lstStyle/>
          <a:p>
            <a:pPr algn="just">
              <a:defRPr/>
            </a:pPr>
            <a:r>
              <a:rPr lang="en-AU" dirty="0" smtClean="0">
                <a:solidFill>
                  <a:prstClr val="black"/>
                </a:solidFill>
              </a:rPr>
              <a:t>As research evidence demonstrates the importance of academic self-concept and its relation to beneficial educational outcomes, including achievement, </a:t>
            </a:r>
            <a:r>
              <a:rPr lang="en-AU" b="1" dirty="0" smtClean="0">
                <a:solidFill>
                  <a:prstClr val="black"/>
                </a:solidFill>
              </a:rPr>
              <a:t>enhancing Aboriginal students’ academic self-concepts </a:t>
            </a:r>
            <a:r>
              <a:rPr lang="en-AU" dirty="0" smtClean="0">
                <a:solidFill>
                  <a:prstClr val="black"/>
                </a:solidFill>
              </a:rPr>
              <a:t>may be a vital avenue to pursue to encourage more Aboriginal students to apply for selective placement.  </a:t>
            </a:r>
          </a:p>
          <a:p>
            <a:pPr algn="just">
              <a:defRPr/>
            </a:pPr>
            <a:endParaRPr lang="en-AU" dirty="0" smtClean="0">
              <a:solidFill>
                <a:prstClr val="black"/>
              </a:solidFill>
            </a:endParaRPr>
          </a:p>
        </p:txBody>
      </p:sp>
      <p:sp>
        <p:nvSpPr>
          <p:cNvPr id="8" name="Rectangle 7"/>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649455" y="2060848"/>
            <a:ext cx="2653483" cy="369332"/>
          </a:xfrm>
          <a:prstGeom prst="rect">
            <a:avLst/>
          </a:prstGeom>
        </p:spPr>
        <p:txBody>
          <a:bodyPr wrap="none">
            <a:spAutoFit/>
          </a:bodyPr>
          <a:lstStyle/>
          <a:p>
            <a:pPr marL="342900" indent="-342900" algn="just"/>
            <a:r>
              <a:rPr lang="en-AU" b="1" dirty="0" smtClean="0">
                <a:solidFill>
                  <a:prstClr val="black"/>
                </a:solidFill>
              </a:rPr>
              <a:t>The </a:t>
            </a:r>
            <a:r>
              <a:rPr lang="en-AU" b="1" dirty="0">
                <a:solidFill>
                  <a:prstClr val="black"/>
                </a:solidFill>
              </a:rPr>
              <a:t>results suggest that: </a:t>
            </a:r>
          </a:p>
        </p:txBody>
      </p:sp>
    </p:spTree>
    <p:custDataLst>
      <p:tags r:id="rId1"/>
    </p:custDataLst>
    <p:extLst>
      <p:ext uri="{BB962C8B-B14F-4D97-AF65-F5344CB8AC3E}">
        <p14:creationId xmlns:p14="http://schemas.microsoft.com/office/powerpoint/2010/main" xmlns="" val="16070388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4811" y="1844824"/>
            <a:ext cx="7920880" cy="3970318"/>
          </a:xfrm>
          <a:prstGeom prst="rect">
            <a:avLst/>
          </a:prstGeom>
          <a:solidFill>
            <a:schemeClr val="accent1">
              <a:lumMod val="20000"/>
              <a:lumOff val="80000"/>
            </a:schemeClr>
          </a:solidFill>
        </p:spPr>
        <p:txBody>
          <a:bodyPr wrap="square" rtlCol="0">
            <a:spAutoFit/>
          </a:bodyPr>
          <a:lstStyle/>
          <a:p>
            <a:pPr algn="just"/>
            <a:r>
              <a:rPr lang="en-AU" b="1" i="1" dirty="0" smtClean="0">
                <a:solidFill>
                  <a:prstClr val="black"/>
                </a:solidFill>
              </a:rPr>
              <a:t>- </a:t>
            </a:r>
            <a:r>
              <a:rPr lang="en-AU" dirty="0" smtClean="0">
                <a:solidFill>
                  <a:prstClr val="black"/>
                </a:solidFill>
              </a:rPr>
              <a:t>To encourage GAT Aboriginal students who may benefit from selective settings to apply:</a:t>
            </a:r>
          </a:p>
          <a:p>
            <a:pPr algn="just"/>
            <a:endParaRPr lang="en-AU" dirty="0" smtClean="0">
              <a:solidFill>
                <a:prstClr val="black"/>
              </a:solidFill>
            </a:endParaRPr>
          </a:p>
          <a:p>
            <a:pPr marL="342900" indent="-342900" algn="just">
              <a:buFontTx/>
              <a:buAutoNum type="arabicParenBoth"/>
            </a:pPr>
            <a:r>
              <a:rPr lang="en-AU" dirty="0" smtClean="0">
                <a:solidFill>
                  <a:prstClr val="black"/>
                </a:solidFill>
              </a:rPr>
              <a:t>Professional teacher development could focus on ensuring that pre-service teachers, and in-service teachers, are knowledgeable about Aboriginal culture and Aboriginal giftedness, and how to identify gifted Aboriginal students</a:t>
            </a:r>
          </a:p>
          <a:p>
            <a:pPr marL="342900" indent="-342900" algn="just">
              <a:buFontTx/>
              <a:buAutoNum type="arabicParenBoth"/>
            </a:pPr>
            <a:endParaRPr lang="en-AU" b="1" i="1" dirty="0" smtClean="0">
              <a:solidFill>
                <a:prstClr val="black"/>
              </a:solidFill>
            </a:endParaRPr>
          </a:p>
          <a:p>
            <a:pPr marL="342900" indent="-342900" algn="just"/>
            <a:r>
              <a:rPr lang="en-AU" dirty="0" smtClean="0">
                <a:solidFill>
                  <a:prstClr val="black"/>
                </a:solidFill>
              </a:rPr>
              <a:t>(2) More information about the application process and the advantages of attending OCs and SHSs could be provided to teachers and ACLOs  as well as about the benefits of comprehensive settings to help inform Aboriginal students and their parents decision-making</a:t>
            </a:r>
          </a:p>
          <a:p>
            <a:pPr marL="342900" indent="-342900" algn="just"/>
            <a:endParaRPr lang="en-AU" dirty="0" smtClean="0">
              <a:solidFill>
                <a:prstClr val="black"/>
              </a:solidFill>
            </a:endParaRPr>
          </a:p>
          <a:p>
            <a:pPr marL="342900" indent="-342900" algn="just"/>
            <a:r>
              <a:rPr lang="en-AU" dirty="0" smtClean="0">
                <a:solidFill>
                  <a:prstClr val="black"/>
                </a:solidFill>
              </a:rPr>
              <a:t>(3) DEC could consider strategies to promote selective opportunities to principals, teachers, and the families of Aboriginal student</a:t>
            </a: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23528" y="188640"/>
            <a:ext cx="6768752" cy="1384995"/>
          </a:xfrm>
          <a:prstGeom prst="rect">
            <a:avLst/>
          </a:prstGeom>
        </p:spPr>
        <p:txBody>
          <a:bodyPr wrap="square">
            <a:spAutoFit/>
          </a:bodyPr>
          <a:lstStyle/>
          <a:p>
            <a:pPr marL="342900" indent="-342900" algn="ctr"/>
            <a:r>
              <a:rPr lang="en-AU" sz="2800" b="1" i="1" dirty="0">
                <a:solidFill>
                  <a:srgbClr val="C0504D">
                    <a:lumMod val="75000"/>
                  </a:srgbClr>
                </a:solidFill>
                <a:effectLst>
                  <a:outerShdw blurRad="38100" dist="38100" dir="2700000" algn="tl">
                    <a:srgbClr val="000000">
                      <a:alpha val="43137"/>
                    </a:srgbClr>
                  </a:outerShdw>
                </a:effectLst>
              </a:rPr>
              <a:t>Summary and Recommendations Regarding the Decision- Making Process for Gifted Aboriginal Students</a:t>
            </a:r>
          </a:p>
        </p:txBody>
      </p:sp>
    </p:spTree>
    <p:custDataLst>
      <p:tags r:id="rId1"/>
    </p:custDataLst>
    <p:extLst>
      <p:ext uri="{BB962C8B-B14F-4D97-AF65-F5344CB8AC3E}">
        <p14:creationId xmlns:p14="http://schemas.microsoft.com/office/powerpoint/2010/main" xmlns="" val="3577350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4465" y="2096298"/>
            <a:ext cx="7920880" cy="3416320"/>
          </a:xfrm>
          <a:prstGeom prst="rect">
            <a:avLst/>
          </a:prstGeom>
          <a:solidFill>
            <a:schemeClr val="accent1">
              <a:lumMod val="20000"/>
              <a:lumOff val="80000"/>
            </a:schemeClr>
          </a:solidFill>
        </p:spPr>
        <p:txBody>
          <a:bodyPr wrap="square" rtlCol="0">
            <a:spAutoFit/>
          </a:bodyPr>
          <a:lstStyle/>
          <a:p>
            <a:pPr marL="355600" indent="-355600" algn="just"/>
            <a:r>
              <a:rPr lang="en-AU" dirty="0" smtClean="0">
                <a:solidFill>
                  <a:prstClr val="black"/>
                </a:solidFill>
              </a:rPr>
              <a:t>(4) DEC could consider ways to effectively communicate how to apply for OC and SHS placement to all stakeholders</a:t>
            </a:r>
          </a:p>
          <a:p>
            <a:pPr algn="just"/>
            <a:endParaRPr lang="en-AU" dirty="0" smtClean="0">
              <a:solidFill>
                <a:prstClr val="black"/>
              </a:solidFill>
            </a:endParaRPr>
          </a:p>
          <a:p>
            <a:pPr marL="355600" indent="-355600" algn="just"/>
            <a:r>
              <a:rPr lang="en-AU" dirty="0" smtClean="0">
                <a:solidFill>
                  <a:prstClr val="black"/>
                </a:solidFill>
              </a:rPr>
              <a:t>(5) Selective settings could promote a balanced, culturally sensitive curriculum and the nature of their Aboriginal Education program</a:t>
            </a:r>
          </a:p>
          <a:p>
            <a:pPr algn="just"/>
            <a:endParaRPr lang="en-AU" dirty="0" smtClean="0">
              <a:solidFill>
                <a:prstClr val="black"/>
              </a:solidFill>
            </a:endParaRPr>
          </a:p>
          <a:p>
            <a:pPr marL="355600" indent="-355600" algn="just"/>
            <a:r>
              <a:rPr lang="en-AU" dirty="0" smtClean="0">
                <a:solidFill>
                  <a:prstClr val="black"/>
                </a:solidFill>
              </a:rPr>
              <a:t>(6) ‘Virtual’ selective settings would allow Aboriginal students to remain in their own home schools with their friends but still glean the benefits of a selective setting (e.g., an innovative program that value-added to the school curriculum and enables students to flourish). The development and evaluation of virtual selective settings is another avenue that could be considered by the DEC to promote the uptake of OC and SHS places by Aboriginal students. </a:t>
            </a:r>
            <a:endParaRPr lang="en-AU" sz="2400" b="1" i="1" dirty="0" smtClean="0">
              <a:solidFill>
                <a:srgbClr val="C0504D">
                  <a:lumMod val="75000"/>
                </a:srgbClr>
              </a:solidFill>
            </a:endParaRPr>
          </a:p>
        </p:txBody>
      </p:sp>
      <p:sp>
        <p:nvSpPr>
          <p:cNvPr id="4" name="Rectangle 3"/>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251520" y="355920"/>
            <a:ext cx="6768752" cy="1384995"/>
          </a:xfrm>
          <a:prstGeom prst="rect">
            <a:avLst/>
          </a:prstGeom>
        </p:spPr>
        <p:txBody>
          <a:bodyPr wrap="square">
            <a:spAutoFit/>
          </a:bodyPr>
          <a:lstStyle/>
          <a:p>
            <a:pPr marL="342900" indent="-342900" algn="ctr"/>
            <a:r>
              <a:rPr lang="en-AU" sz="2800" b="1" i="1" dirty="0">
                <a:solidFill>
                  <a:srgbClr val="C0504D">
                    <a:lumMod val="75000"/>
                  </a:srgbClr>
                </a:solidFill>
                <a:effectLst>
                  <a:outerShdw blurRad="38100" dist="38100" dir="2700000" algn="tl">
                    <a:srgbClr val="000000">
                      <a:alpha val="43137"/>
                    </a:srgbClr>
                  </a:outerShdw>
                </a:effectLst>
              </a:rPr>
              <a:t>Summary and Recommendations Regarding the Decision Making Process for Gifted Aboriginal </a:t>
            </a:r>
            <a:r>
              <a:rPr lang="en-AU" sz="2800" b="1" i="1" dirty="0" smtClean="0">
                <a:solidFill>
                  <a:srgbClr val="C0504D">
                    <a:lumMod val="75000"/>
                  </a:srgbClr>
                </a:solidFill>
                <a:effectLst>
                  <a:outerShdw blurRad="38100" dist="38100" dir="2700000" algn="tl">
                    <a:srgbClr val="000000">
                      <a:alpha val="43137"/>
                    </a:srgbClr>
                  </a:outerShdw>
                </a:effectLst>
              </a:rPr>
              <a:t>Students (cont.)</a:t>
            </a:r>
            <a:endParaRPr lang="en-AU" sz="2800" b="1" i="1" dirty="0">
              <a:solidFill>
                <a:srgbClr val="C0504D">
                  <a:lumMod val="75000"/>
                </a:srgbClr>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xmlns="" val="219590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68052" y="332656"/>
            <a:ext cx="9144000" cy="54006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Visible Learning </a:t>
            </a:r>
          </a:p>
        </p:txBody>
      </p:sp>
      <p:sp>
        <p:nvSpPr>
          <p:cNvPr id="3" name="Rectangle 2"/>
          <p:cNvSpPr/>
          <p:nvPr/>
        </p:nvSpPr>
        <p:spPr>
          <a:xfrm>
            <a:off x="-18628" y="1178456"/>
            <a:ext cx="9144000" cy="1938992"/>
          </a:xfrm>
          <a:prstGeom prst="rect">
            <a:avLst/>
          </a:prstGeom>
        </p:spPr>
        <p:txBody>
          <a:bodyPr wrap="square">
            <a:spAutoFit/>
          </a:bodyPr>
          <a:lstStyle/>
          <a:p>
            <a:pPr marL="285750" indent="-285750">
              <a:buFont typeface="Arial" pitchFamily="34" charset="0"/>
              <a:buChar char="•"/>
            </a:pPr>
            <a:r>
              <a:rPr lang="en-AU" sz="2400" dirty="0" smtClean="0">
                <a:cs typeface="Times New Roman" pitchFamily="18" charset="0"/>
              </a:rPr>
              <a:t>Analysis </a:t>
            </a:r>
            <a:r>
              <a:rPr lang="en-AU" sz="2400" dirty="0">
                <a:cs typeface="Times New Roman" pitchFamily="18" charset="0"/>
              </a:rPr>
              <a:t>of over 800 meta-analyses </a:t>
            </a:r>
            <a:r>
              <a:rPr lang="en-AU" sz="2400" dirty="0" smtClean="0">
                <a:cs typeface="Times New Roman" pitchFamily="18" charset="0"/>
              </a:rPr>
              <a:t>(52,637 </a:t>
            </a:r>
            <a:r>
              <a:rPr lang="en-AU" sz="2400" dirty="0">
                <a:cs typeface="Times New Roman" pitchFamily="18" charset="0"/>
              </a:rPr>
              <a:t>studies targeting many millions of </a:t>
            </a:r>
            <a:r>
              <a:rPr lang="en-AU" sz="2400" dirty="0" smtClean="0">
                <a:cs typeface="Times New Roman" pitchFamily="18" charset="0"/>
              </a:rPr>
              <a:t>students).</a:t>
            </a:r>
          </a:p>
          <a:p>
            <a:pPr marL="742950" lvl="1" indent="-285750">
              <a:buFontTx/>
              <a:buChar char="-"/>
            </a:pPr>
            <a:r>
              <a:rPr lang="en-AU" sz="2400" dirty="0" smtClean="0">
                <a:cs typeface="Times New Roman" pitchFamily="18" charset="0"/>
              </a:rPr>
              <a:t>138 </a:t>
            </a:r>
            <a:r>
              <a:rPr lang="en-AU" sz="2400" dirty="0">
                <a:cs typeface="Times New Roman" pitchFamily="18" charset="0"/>
              </a:rPr>
              <a:t>potential drivers of achievement (with only 66 </a:t>
            </a:r>
            <a:r>
              <a:rPr lang="en-AU" sz="2400" dirty="0" smtClean="0">
                <a:cs typeface="Times New Roman" pitchFamily="18" charset="0"/>
              </a:rPr>
              <a:t>‘</a:t>
            </a:r>
            <a:r>
              <a:rPr lang="en-AU" sz="2400" dirty="0">
                <a:cs typeface="Times New Roman" pitchFamily="18" charset="0"/>
              </a:rPr>
              <a:t>worth having’). </a:t>
            </a:r>
            <a:endParaRPr lang="en-AU" sz="2400" dirty="0" smtClean="0">
              <a:cs typeface="Times New Roman" pitchFamily="18" charset="0"/>
            </a:endParaRPr>
          </a:p>
          <a:p>
            <a:pPr marL="742950" lvl="1" indent="-285750">
              <a:buFontTx/>
              <a:buChar char="-"/>
            </a:pPr>
            <a:r>
              <a:rPr lang="en-AU" sz="2400" dirty="0" smtClean="0">
                <a:cs typeface="Times New Roman" pitchFamily="18" charset="0"/>
              </a:rPr>
              <a:t>Identified </a:t>
            </a:r>
            <a:r>
              <a:rPr lang="en-AU" sz="2400" dirty="0">
                <a:cs typeface="Times New Roman" pitchFamily="18" charset="0"/>
              </a:rPr>
              <a:t>six </a:t>
            </a:r>
            <a:r>
              <a:rPr lang="en-AU" sz="2400" dirty="0" smtClean="0">
                <a:cs typeface="Times New Roman" pitchFamily="18" charset="0"/>
              </a:rPr>
              <a:t>overarching themes that could seed success. </a:t>
            </a:r>
            <a:endParaRPr lang="en-AU" sz="2400" dirty="0">
              <a:cs typeface="Times New Roman" pitchFamily="18" charset="0"/>
            </a:endParaRPr>
          </a:p>
        </p:txBody>
      </p:sp>
      <p:sp>
        <p:nvSpPr>
          <p:cNvPr id="4" name="Rectangle 3"/>
          <p:cNvSpPr/>
          <p:nvPr/>
        </p:nvSpPr>
        <p:spPr>
          <a:xfrm>
            <a:off x="179512" y="3355472"/>
            <a:ext cx="2520280" cy="1754326"/>
          </a:xfrm>
          <a:prstGeom prst="rect">
            <a:avLst/>
          </a:prstGeom>
          <a:solidFill>
            <a:schemeClr val="tx2">
              <a:lumMod val="20000"/>
              <a:lumOff val="80000"/>
            </a:schemeClr>
          </a:solidFill>
        </p:spPr>
        <p:txBody>
          <a:bodyPr wrap="square">
            <a:spAutoFit/>
          </a:bodyPr>
          <a:lstStyle/>
          <a:p>
            <a:pPr lvl="0"/>
            <a:r>
              <a:rPr lang="en-AU" dirty="0" smtClean="0">
                <a:latin typeface="Times New Roman" pitchFamily="18" charset="0"/>
                <a:cs typeface="Times New Roman" pitchFamily="18" charset="0"/>
              </a:rPr>
              <a:t>1. </a:t>
            </a:r>
            <a:r>
              <a:rPr lang="en-AU" dirty="0" smtClean="0">
                <a:cs typeface="Times New Roman" pitchFamily="18" charset="0"/>
              </a:rPr>
              <a:t>The </a:t>
            </a:r>
            <a:r>
              <a:rPr lang="en-AU" dirty="0">
                <a:cs typeface="Times New Roman" pitchFamily="18" charset="0"/>
              </a:rPr>
              <a:t>child; </a:t>
            </a:r>
          </a:p>
          <a:p>
            <a:pPr lvl="0"/>
            <a:r>
              <a:rPr lang="en-AU" dirty="0" smtClean="0">
                <a:cs typeface="Times New Roman" pitchFamily="18" charset="0"/>
              </a:rPr>
              <a:t>2. Home</a:t>
            </a:r>
            <a:r>
              <a:rPr lang="en-AU" dirty="0">
                <a:cs typeface="Times New Roman" pitchFamily="18" charset="0"/>
              </a:rPr>
              <a:t>; </a:t>
            </a:r>
          </a:p>
          <a:p>
            <a:pPr lvl="0"/>
            <a:r>
              <a:rPr lang="en-AU" dirty="0" smtClean="0">
                <a:cs typeface="Times New Roman" pitchFamily="18" charset="0"/>
              </a:rPr>
              <a:t>3. School</a:t>
            </a:r>
            <a:r>
              <a:rPr lang="en-AU" dirty="0">
                <a:cs typeface="Times New Roman" pitchFamily="18" charset="0"/>
              </a:rPr>
              <a:t>; </a:t>
            </a:r>
          </a:p>
          <a:p>
            <a:pPr lvl="0"/>
            <a:r>
              <a:rPr lang="en-AU" dirty="0" smtClean="0">
                <a:cs typeface="Times New Roman" pitchFamily="18" charset="0"/>
              </a:rPr>
              <a:t>4. Curricula</a:t>
            </a:r>
            <a:r>
              <a:rPr lang="en-AU" dirty="0">
                <a:cs typeface="Times New Roman" pitchFamily="18" charset="0"/>
              </a:rPr>
              <a:t>; </a:t>
            </a:r>
          </a:p>
          <a:p>
            <a:pPr lvl="0"/>
            <a:r>
              <a:rPr lang="en-AU" dirty="0" smtClean="0">
                <a:cs typeface="Times New Roman" pitchFamily="18" charset="0"/>
              </a:rPr>
              <a:t>5. Teacher</a:t>
            </a:r>
            <a:r>
              <a:rPr lang="en-AU" dirty="0">
                <a:cs typeface="Times New Roman" pitchFamily="18" charset="0"/>
              </a:rPr>
              <a:t>; and </a:t>
            </a:r>
          </a:p>
          <a:p>
            <a:pPr lvl="0"/>
            <a:r>
              <a:rPr lang="en-AU" dirty="0" smtClean="0">
                <a:cs typeface="Times New Roman" pitchFamily="18" charset="0"/>
              </a:rPr>
              <a:t>6. Teaching </a:t>
            </a:r>
            <a:r>
              <a:rPr lang="en-AU" dirty="0">
                <a:cs typeface="Times New Roman" pitchFamily="18" charset="0"/>
              </a:rPr>
              <a:t>approaches. </a:t>
            </a:r>
          </a:p>
        </p:txBody>
      </p:sp>
      <p:sp>
        <p:nvSpPr>
          <p:cNvPr id="7" name="TextBox 6"/>
          <p:cNvSpPr txBox="1"/>
          <p:nvPr/>
        </p:nvSpPr>
        <p:spPr>
          <a:xfrm>
            <a:off x="3635896" y="3744720"/>
            <a:ext cx="1709936" cy="954107"/>
          </a:xfrm>
          <a:prstGeom prst="rect">
            <a:avLst/>
          </a:prstGeom>
          <a:solidFill>
            <a:srgbClr val="0070C0"/>
          </a:solidFill>
        </p:spPr>
        <p:txBody>
          <a:bodyPr wrap="square" rtlCol="0">
            <a:spAutoFit/>
          </a:bodyPr>
          <a:lstStyle/>
          <a:p>
            <a:pPr algn="ctr"/>
            <a:r>
              <a:rPr lang="en-AU" sz="2800" dirty="0" smtClean="0">
                <a:solidFill>
                  <a:schemeClr val="bg1"/>
                </a:solidFill>
                <a:latin typeface="Times New Roman" pitchFamily="18" charset="0"/>
                <a:cs typeface="Times New Roman" pitchFamily="18" charset="0"/>
              </a:rPr>
              <a:t>Key Seeds of Success </a:t>
            </a:r>
            <a:endParaRPr lang="en-AU" sz="2800" dirty="0">
              <a:solidFill>
                <a:schemeClr val="bg1"/>
              </a:solidFill>
              <a:latin typeface="Times New Roman" pitchFamily="18" charset="0"/>
              <a:cs typeface="Times New Roman" pitchFamily="18" charset="0"/>
            </a:endParaRPr>
          </a:p>
        </p:txBody>
      </p:sp>
      <p:cxnSp>
        <p:nvCxnSpPr>
          <p:cNvPr id="9" name="Straight Arrow Connector 8"/>
          <p:cNvCxnSpPr>
            <a:stCxn id="7" idx="1"/>
            <a:endCxn id="4" idx="3"/>
          </p:cNvCxnSpPr>
          <p:nvPr/>
        </p:nvCxnSpPr>
        <p:spPr>
          <a:xfrm flipH="1">
            <a:off x="2699792" y="4221774"/>
            <a:ext cx="936104" cy="10861"/>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84304" y="3344611"/>
            <a:ext cx="3072384" cy="1754326"/>
          </a:xfrm>
          <a:prstGeom prst="rect">
            <a:avLst/>
          </a:prstGeom>
          <a:solidFill>
            <a:schemeClr val="tx2">
              <a:lumMod val="20000"/>
              <a:lumOff val="80000"/>
            </a:schemeClr>
          </a:solidFill>
        </p:spPr>
        <p:txBody>
          <a:bodyPr wrap="square">
            <a:spAutoFit/>
          </a:bodyPr>
          <a:lstStyle/>
          <a:p>
            <a:pPr marL="285750" indent="-285750">
              <a:buFont typeface="Arial" pitchFamily="34" charset="0"/>
              <a:buChar char="•"/>
            </a:pPr>
            <a:r>
              <a:rPr lang="en-AU" dirty="0">
                <a:cs typeface="Times New Roman" pitchFamily="18" charset="0"/>
              </a:rPr>
              <a:t>The two most significant contributors towards student achievement were the students themselves and positive teaching practice. </a:t>
            </a:r>
          </a:p>
        </p:txBody>
      </p:sp>
    </p:spTree>
    <p:custDataLst>
      <p:tags r:id="rId1"/>
    </p:custDataLst>
    <p:extLst>
      <p:ext uri="{BB962C8B-B14F-4D97-AF65-F5344CB8AC3E}">
        <p14:creationId xmlns:p14="http://schemas.microsoft.com/office/powerpoint/2010/main" xmlns="" val="321278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2420888"/>
            <a:ext cx="3816424" cy="2092881"/>
          </a:xfrm>
          <a:prstGeom prst="rect">
            <a:avLst/>
          </a:prstGeom>
          <a:noFill/>
        </p:spPr>
        <p:txBody>
          <a:bodyPr wrap="square" rtlCol="0">
            <a:spAutoFit/>
          </a:bodyPr>
          <a:lstStyle/>
          <a:p>
            <a:pPr marL="342900" indent="-342900"/>
            <a:endParaRPr lang="en-AU" sz="1000" b="1" i="1" dirty="0" smtClean="0">
              <a:solidFill>
                <a:srgbClr val="C0504D">
                  <a:lumMod val="75000"/>
                </a:srgbClr>
              </a:solidFill>
              <a:effectLst>
                <a:outerShdw blurRad="38100" dist="38100" dir="2700000" algn="tl">
                  <a:srgbClr val="000000">
                    <a:alpha val="43137"/>
                  </a:srgbClr>
                </a:outerShdw>
              </a:effectLst>
            </a:endParaRPr>
          </a:p>
          <a:p>
            <a:pPr marL="342900" indent="-342900" algn="ctr"/>
            <a:r>
              <a:rPr lang="en-AU" sz="2400" b="1" i="1" dirty="0" smtClean="0">
                <a:solidFill>
                  <a:srgbClr val="0070C0"/>
                </a:solidFill>
              </a:rPr>
              <a:t>Cultivating Koori Kids Capability: </a:t>
            </a:r>
          </a:p>
          <a:p>
            <a:pPr marL="342900" indent="-342900" algn="ctr"/>
            <a:r>
              <a:rPr lang="en-AU" sz="2400" b="1" i="1" dirty="0" smtClean="0">
                <a:solidFill>
                  <a:srgbClr val="0070C0"/>
                </a:solidFill>
              </a:rPr>
              <a:t>Who Benefits Most From Different Types of Educational Settings?</a:t>
            </a:r>
          </a:p>
        </p:txBody>
      </p:sp>
      <p:pic>
        <p:nvPicPr>
          <p:cNvPr id="92162" name="Picture 2" descr="http://d1p2pc831gq3er.cloudfront.net/Images/Page-Images/340x280px-jpgs/480_882_PGWA0009B_340x280px_9.jpg"/>
          <p:cNvPicPr>
            <a:picLocks noChangeAspect="1" noChangeArrowheads="1"/>
          </p:cNvPicPr>
          <p:nvPr/>
        </p:nvPicPr>
        <p:blipFill>
          <a:blip r:embed="rId4" cstate="print"/>
          <a:srcRect/>
          <a:stretch>
            <a:fillRect/>
          </a:stretch>
        </p:blipFill>
        <p:spPr bwMode="auto">
          <a:xfrm>
            <a:off x="5220072" y="2442203"/>
            <a:ext cx="3347864" cy="3010396"/>
          </a:xfrm>
          <a:prstGeom prst="rect">
            <a:avLst/>
          </a:prstGeom>
          <a:noFill/>
        </p:spPr>
      </p:pic>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95536" y="260648"/>
            <a:ext cx="6624736" cy="1200329"/>
          </a:xfrm>
          <a:prstGeom prst="rect">
            <a:avLst/>
          </a:prstGeom>
        </p:spPr>
        <p:txBody>
          <a:bodyPr wrap="square">
            <a:spAutoFit/>
          </a:bodyPr>
          <a:lstStyle/>
          <a:p>
            <a:pPr marL="342900" indent="-342900" algn="ctr"/>
            <a:r>
              <a:rPr lang="en-AU" sz="3600" b="1" dirty="0">
                <a:solidFill>
                  <a:srgbClr val="C0504D">
                    <a:lumMod val="75000"/>
                  </a:srgbClr>
                </a:solidFill>
                <a:effectLst>
                  <a:outerShdw blurRad="38100" dist="38100" dir="2700000" algn="tl">
                    <a:srgbClr val="000000">
                      <a:alpha val="43137"/>
                    </a:srgbClr>
                  </a:outerShdw>
                </a:effectLst>
              </a:rPr>
              <a:t>Potential Ways Forward: Proposed ARC Linkage Grant</a:t>
            </a:r>
          </a:p>
        </p:txBody>
      </p:sp>
    </p:spTree>
    <p:custDataLst>
      <p:tags r:id="rId1"/>
    </p:custDataLst>
    <p:extLst>
      <p:ext uri="{BB962C8B-B14F-4D97-AF65-F5344CB8AC3E}">
        <p14:creationId xmlns:p14="http://schemas.microsoft.com/office/powerpoint/2010/main" xmlns="" val="10075143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16632"/>
            <a:ext cx="6480720" cy="1631216"/>
          </a:xfrm>
          <a:prstGeom prst="rect">
            <a:avLst/>
          </a:prstGeom>
          <a:noFill/>
        </p:spPr>
        <p:txBody>
          <a:bodyPr wrap="square" rtlCol="0">
            <a:spAutoFit/>
          </a:bodyPr>
          <a:lstStyle/>
          <a:p>
            <a:pPr marL="342900" indent="-342900"/>
            <a:endParaRPr lang="en-AU" sz="1000" b="1" i="1" dirty="0" smtClean="0">
              <a:solidFill>
                <a:srgbClr val="C0504D">
                  <a:lumMod val="75000"/>
                </a:srgbClr>
              </a:solidFill>
              <a:effectLst>
                <a:outerShdw blurRad="38100" dist="38100" dir="2700000" algn="tl">
                  <a:srgbClr val="000000">
                    <a:alpha val="43137"/>
                  </a:srgbClr>
                </a:outerShdw>
              </a:effectLst>
            </a:endParaRPr>
          </a:p>
          <a:p>
            <a:pPr marL="342900" indent="-342900" algn="ctr"/>
            <a:r>
              <a:rPr lang="en-AU" sz="3600" b="1" i="1" dirty="0">
                <a:solidFill>
                  <a:srgbClr val="C0504D">
                    <a:lumMod val="75000"/>
                  </a:srgbClr>
                </a:solidFill>
                <a:effectLst>
                  <a:outerShdw blurRad="38100" dist="38100" dir="2700000" algn="tl">
                    <a:srgbClr val="000000">
                      <a:alpha val="43137"/>
                    </a:srgbClr>
                  </a:outerShdw>
                </a:effectLst>
              </a:rPr>
              <a:t>A Significant Australian Educational Issue of Our </a:t>
            </a:r>
            <a:r>
              <a:rPr lang="en-AU" sz="3600" b="1" i="1" dirty="0" smtClean="0">
                <a:solidFill>
                  <a:srgbClr val="C0504D">
                    <a:lumMod val="75000"/>
                  </a:srgbClr>
                </a:solidFill>
                <a:effectLst>
                  <a:outerShdw blurRad="38100" dist="38100" dir="2700000" algn="tl">
                    <a:srgbClr val="000000">
                      <a:alpha val="43137"/>
                    </a:srgbClr>
                  </a:outerShdw>
                </a:effectLst>
              </a:rPr>
              <a:t>Time</a:t>
            </a:r>
            <a:endParaRPr lang="en-AU" sz="3600" b="1" i="1" dirty="0" smtClean="0">
              <a:solidFill>
                <a:srgbClr val="C0504D">
                  <a:lumMod val="75000"/>
                </a:srgbClr>
              </a:solidFill>
            </a:endParaRPr>
          </a:p>
          <a:p>
            <a:pPr marL="342900" indent="-342900" algn="just"/>
            <a:endParaRPr lang="en-AU" dirty="0" smtClean="0">
              <a:solidFill>
                <a:prstClr val="black"/>
              </a:solidFill>
            </a:endParaRPr>
          </a:p>
        </p:txBody>
      </p:sp>
      <p:sp>
        <p:nvSpPr>
          <p:cNvPr id="2049" name="Rectangle 1"/>
          <p:cNvSpPr>
            <a:spLocks noChangeArrowheads="1"/>
          </p:cNvSpPr>
          <p:nvPr/>
        </p:nvSpPr>
        <p:spPr bwMode="auto">
          <a:xfrm>
            <a:off x="395536" y="1747848"/>
            <a:ext cx="8208912" cy="4247317"/>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AU" dirty="0" smtClean="0">
                <a:solidFill>
                  <a:srgbClr val="000000"/>
                </a:solidFill>
                <a:ea typeface="Calibri" pitchFamily="34" charset="0"/>
                <a:cs typeface="Times New Roman" pitchFamily="18" charset="0"/>
              </a:rPr>
              <a:t>Current gifted students are expected to provide future leaders in all fields and justify claims that Australia is the "clever" country. </a:t>
            </a:r>
          </a:p>
          <a:p>
            <a:pPr algn="just" fontAlgn="base">
              <a:spcBef>
                <a:spcPct val="0"/>
              </a:spcBef>
              <a:spcAft>
                <a:spcPct val="0"/>
              </a:spcAft>
            </a:pPr>
            <a:endParaRPr lang="en-AU" dirty="0" smtClean="0">
              <a:solidFill>
                <a:prstClr val="black"/>
              </a:solidFill>
              <a:cs typeface="Arial" pitchFamily="34" charset="0"/>
            </a:endParaRPr>
          </a:p>
          <a:p>
            <a:pPr algn="just" eaLnBrk="0" fontAlgn="base" hangingPunct="0">
              <a:spcBef>
                <a:spcPct val="0"/>
              </a:spcBef>
              <a:spcAft>
                <a:spcPct val="0"/>
              </a:spcAft>
            </a:pPr>
            <a:r>
              <a:rPr lang="en-AU" dirty="0" smtClean="0">
                <a:solidFill>
                  <a:srgbClr val="000000"/>
                </a:solidFill>
                <a:ea typeface="Calibri" pitchFamily="34" charset="0"/>
                <a:cs typeface="Times New Roman" pitchFamily="18" charset="0"/>
              </a:rPr>
              <a:t>The appropriate education of gifted students can be argued on the basis of "excellence and equity" issues, of enriching the intellectual climate and strengthening the socio-economic fabric of Australia, and of the cultivation of talent in all facets of Australian society. </a:t>
            </a:r>
            <a:endParaRPr lang="en-AU" dirty="0" smtClean="0">
              <a:solidFill>
                <a:prstClr val="black"/>
              </a:solidFill>
              <a:cs typeface="Arial" pitchFamily="34" charset="0"/>
            </a:endParaRPr>
          </a:p>
          <a:p>
            <a:pPr algn="just" eaLnBrk="0" fontAlgn="base" hangingPunct="0">
              <a:spcBef>
                <a:spcPct val="0"/>
              </a:spcBef>
              <a:spcAft>
                <a:spcPct val="0"/>
              </a:spcAft>
            </a:pPr>
            <a:endParaRPr lang="en-AU" dirty="0" smtClean="0">
              <a:solidFill>
                <a:srgbClr val="000000"/>
              </a:solidFill>
              <a:ea typeface="Calibri" pitchFamily="34" charset="0"/>
              <a:cs typeface="Times New Roman" pitchFamily="18" charset="0"/>
            </a:endParaRPr>
          </a:p>
          <a:p>
            <a:pPr algn="just" eaLnBrk="0" fontAlgn="base" hangingPunct="0">
              <a:spcBef>
                <a:spcPct val="0"/>
              </a:spcBef>
              <a:spcAft>
                <a:spcPct val="0"/>
              </a:spcAft>
            </a:pPr>
            <a:r>
              <a:rPr lang="en-AU" dirty="0" smtClean="0">
                <a:solidFill>
                  <a:srgbClr val="000000"/>
                </a:solidFill>
                <a:ea typeface="Calibri" pitchFamily="34" charset="0"/>
                <a:cs typeface="Times New Roman" pitchFamily="18" charset="0"/>
              </a:rPr>
              <a:t>However, in Australia the capacity of gifted Aboriginal students is yet to be fully realised (see </a:t>
            </a:r>
            <a:r>
              <a:rPr lang="en-AU" dirty="0" err="1" smtClean="0">
                <a:solidFill>
                  <a:srgbClr val="000000"/>
                </a:solidFill>
                <a:ea typeface="Times New Roman" pitchFamily="18" charset="0"/>
                <a:cs typeface="Times New Roman" pitchFamily="18" charset="0"/>
              </a:rPr>
              <a:t>Balchin</a:t>
            </a:r>
            <a:r>
              <a:rPr lang="en-AU" dirty="0" smtClean="0">
                <a:solidFill>
                  <a:srgbClr val="000000"/>
                </a:solidFill>
                <a:ea typeface="Times New Roman" pitchFamily="18" charset="0"/>
                <a:cs typeface="Times New Roman" pitchFamily="18" charset="0"/>
              </a:rPr>
              <a:t>, </a:t>
            </a:r>
            <a:r>
              <a:rPr lang="en-AU" dirty="0" err="1" smtClean="0">
                <a:solidFill>
                  <a:srgbClr val="000000"/>
                </a:solidFill>
                <a:ea typeface="Times New Roman" pitchFamily="18" charset="0"/>
                <a:cs typeface="Times New Roman" pitchFamily="18" charset="0"/>
              </a:rPr>
              <a:t>Bymer</a:t>
            </a:r>
            <a:r>
              <a:rPr lang="en-AU" dirty="0" smtClean="0">
                <a:solidFill>
                  <a:srgbClr val="000000"/>
                </a:solidFill>
                <a:ea typeface="Times New Roman" pitchFamily="18" charset="0"/>
                <a:cs typeface="Times New Roman" pitchFamily="18" charset="0"/>
              </a:rPr>
              <a:t>, &amp; Matthews, 2009 for an overview)</a:t>
            </a:r>
            <a:r>
              <a:rPr lang="en-AU" dirty="0" smtClean="0">
                <a:solidFill>
                  <a:srgbClr val="000000"/>
                </a:solidFill>
                <a:ea typeface="Calibri" pitchFamily="34" charset="0"/>
                <a:cs typeface="Times New Roman" pitchFamily="18" charset="0"/>
              </a:rPr>
              <a:t> and Craven (2011) has lamented the sheer wastage of Aboriginal talent and emphasised the need to grow and harness Aboriginal students’ full potential. </a:t>
            </a:r>
          </a:p>
          <a:p>
            <a:pPr algn="just" eaLnBrk="0" fontAlgn="base" hangingPunct="0">
              <a:spcBef>
                <a:spcPct val="0"/>
              </a:spcBef>
              <a:spcAft>
                <a:spcPct val="0"/>
              </a:spcAft>
            </a:pPr>
            <a:endParaRPr lang="en-AU" dirty="0" smtClean="0">
              <a:solidFill>
                <a:srgbClr val="000000"/>
              </a:solidFill>
              <a:cs typeface="Times New Roman" pitchFamily="18" charset="0"/>
            </a:endParaRPr>
          </a:p>
          <a:p>
            <a:pPr algn="just" eaLnBrk="0" fontAlgn="base" hangingPunct="0">
              <a:spcBef>
                <a:spcPct val="0"/>
              </a:spcBef>
              <a:spcAft>
                <a:spcPct val="0"/>
              </a:spcAft>
            </a:pPr>
            <a:r>
              <a:rPr lang="en-AU" dirty="0" smtClean="0">
                <a:solidFill>
                  <a:srgbClr val="000000"/>
                </a:solidFill>
                <a:cs typeface="Times New Roman" pitchFamily="18" charset="0"/>
              </a:rPr>
              <a:t>Little is also known about which educational settings (selective, school-based GAT, mixed ability) best suit what types of Aboriginal students.</a:t>
            </a:r>
            <a:endParaRPr lang="en-AU" dirty="0" smtClean="0">
              <a:solidFill>
                <a:prstClr val="black"/>
              </a:solidFill>
              <a:cs typeface="Arial" pitchFamily="34" charset="0"/>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8400710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1340768"/>
            <a:ext cx="8413814" cy="4801314"/>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AU" dirty="0" smtClean="0">
                <a:solidFill>
                  <a:prstClr val="black"/>
                </a:solidFill>
              </a:rPr>
              <a:t>This proposed project will capitalise on cutting-edge interdisciplinary and multi-method research, a powerful multi-occasion multi-cohort experimental design, and state-of-the-art statistical analyses to: </a:t>
            </a:r>
          </a:p>
          <a:p>
            <a:pPr algn="just"/>
            <a:endParaRPr lang="en-AU" dirty="0" smtClean="0">
              <a:solidFill>
                <a:prstClr val="black"/>
              </a:solidFill>
            </a:endParaRPr>
          </a:p>
          <a:p>
            <a:pPr marL="342900" indent="-342900" algn="just">
              <a:buFontTx/>
              <a:buAutoNum type="arabicParenBoth"/>
            </a:pPr>
            <a:r>
              <a:rPr lang="en-AU" dirty="0" smtClean="0">
                <a:solidFill>
                  <a:prstClr val="black"/>
                </a:solidFill>
              </a:rPr>
              <a:t>Identify what types of Aboriginal students benefit most from different types of educational settings (selective, school-based GAT class, mixed ability);</a:t>
            </a:r>
          </a:p>
          <a:p>
            <a:pPr marL="342900" indent="-342900" algn="just">
              <a:buFontTx/>
              <a:buAutoNum type="arabicParenBoth"/>
            </a:pPr>
            <a:endParaRPr lang="en-AU" dirty="0" smtClean="0">
              <a:solidFill>
                <a:prstClr val="black"/>
              </a:solidFill>
            </a:endParaRPr>
          </a:p>
          <a:p>
            <a:pPr marL="342900" indent="-342900" algn="just">
              <a:buFontTx/>
              <a:buAutoNum type="arabicParenBoth"/>
            </a:pPr>
            <a:r>
              <a:rPr lang="en-AU" dirty="0" smtClean="0">
                <a:solidFill>
                  <a:prstClr val="black"/>
                </a:solidFill>
              </a:rPr>
              <a:t>Empirically test the impact of strategies designed to communicate to high ability Aboriginal students and their parents the benefits of different types of educational settings to enable informed decision-making; and </a:t>
            </a:r>
          </a:p>
          <a:p>
            <a:pPr marL="342900" indent="-342900" algn="just"/>
            <a:endParaRPr lang="en-AU" dirty="0" smtClean="0">
              <a:solidFill>
                <a:prstClr val="black"/>
              </a:solidFill>
            </a:endParaRPr>
          </a:p>
          <a:p>
            <a:pPr marL="355600" indent="-355600" algn="just"/>
            <a:r>
              <a:rPr lang="en-AU" dirty="0" smtClean="0">
                <a:solidFill>
                  <a:prstClr val="black"/>
                </a:solidFill>
              </a:rPr>
              <a:t>(3) Critically evaluate the impact of </a:t>
            </a:r>
            <a:r>
              <a:rPr lang="en-AU" b="1" dirty="0" smtClean="0">
                <a:solidFill>
                  <a:prstClr val="black"/>
                </a:solidFill>
              </a:rPr>
              <a:t>virtual hub innovative environments in mathematics and English </a:t>
            </a:r>
            <a:r>
              <a:rPr lang="en-AU" dirty="0" smtClean="0">
                <a:solidFill>
                  <a:prstClr val="black"/>
                </a:solidFill>
              </a:rPr>
              <a:t>that are developed by a hub of leading teachers from groups of participating schools to meet the needs of high ability students and local communities and enrich schooling  for high ability Year 5 and 6 Aboriginal and non-Aboriginal primary students and cultivate capability to result in high ability students flourishing in their chosen schooling environment.    </a:t>
            </a:r>
            <a:endParaRPr lang="en-AU" dirty="0">
              <a:solidFill>
                <a:prstClr val="black"/>
              </a:solidFill>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3131840" y="260648"/>
            <a:ext cx="2101858" cy="769441"/>
          </a:xfrm>
          <a:prstGeom prst="rect">
            <a:avLst/>
          </a:prstGeom>
        </p:spPr>
        <p:txBody>
          <a:bodyPr wrap="none">
            <a:spAutoFit/>
          </a:bodyPr>
          <a:lstStyle/>
          <a:p>
            <a:pPr marL="342900" indent="-342900" algn="ctr"/>
            <a:r>
              <a:rPr lang="en-AU" sz="4400" b="1" i="1" dirty="0">
                <a:solidFill>
                  <a:srgbClr val="C0504D">
                    <a:lumMod val="75000"/>
                  </a:srgbClr>
                </a:solidFill>
                <a:effectLst>
                  <a:outerShdw blurRad="38100" dist="38100" dir="2700000" algn="tl">
                    <a:srgbClr val="000000">
                      <a:alpha val="43137"/>
                    </a:srgbClr>
                  </a:outerShdw>
                </a:effectLst>
              </a:rPr>
              <a:t>Purpose</a:t>
            </a:r>
          </a:p>
        </p:txBody>
      </p:sp>
    </p:spTree>
    <p:custDataLst>
      <p:tags r:id="rId1"/>
    </p:custDataLst>
    <p:extLst>
      <p:ext uri="{BB962C8B-B14F-4D97-AF65-F5344CB8AC3E}">
        <p14:creationId xmlns:p14="http://schemas.microsoft.com/office/powerpoint/2010/main" xmlns="" val="14750951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7" y="116632"/>
            <a:ext cx="7920880" cy="1938992"/>
          </a:xfrm>
          <a:prstGeom prst="rect">
            <a:avLst/>
          </a:prstGeom>
          <a:noFill/>
        </p:spPr>
        <p:txBody>
          <a:bodyPr wrap="square" rtlCol="0">
            <a:spAutoFit/>
          </a:bodyPr>
          <a:lstStyle/>
          <a:p>
            <a:pPr marL="342900" indent="-342900" algn="ctr"/>
            <a:r>
              <a:rPr lang="en-AU" sz="3600" b="1" dirty="0" smtClean="0">
                <a:solidFill>
                  <a:srgbClr val="C0504D">
                    <a:lumMod val="75000"/>
                  </a:srgbClr>
                </a:solidFill>
                <a:effectLst>
                  <a:outerShdw blurRad="38100" dist="38100" dir="2700000" algn="tl">
                    <a:srgbClr val="000000">
                      <a:alpha val="43137"/>
                    </a:srgbClr>
                  </a:outerShdw>
                </a:effectLst>
              </a:rPr>
              <a:t>Three Studies</a:t>
            </a:r>
            <a:endParaRPr lang="en-AU" sz="3600" b="1" dirty="0" smtClean="0">
              <a:solidFill>
                <a:srgbClr val="C0504D">
                  <a:lumMod val="75000"/>
                </a:srgbClr>
              </a:solidFill>
            </a:endParaRPr>
          </a:p>
          <a:p>
            <a:pPr marL="342900" indent="-342900" algn="ctr"/>
            <a:endParaRPr lang="en-AU" sz="2400" b="1" i="1" dirty="0" smtClean="0">
              <a:solidFill>
                <a:srgbClr val="C0504D">
                  <a:lumMod val="75000"/>
                </a:srgbClr>
              </a:solidFill>
              <a:effectLst>
                <a:outerShdw blurRad="38100" dist="38100" dir="2700000" algn="tl">
                  <a:srgbClr val="000000">
                    <a:alpha val="43137"/>
                  </a:srgbClr>
                </a:outerShdw>
              </a:effectLst>
            </a:endParaRPr>
          </a:p>
          <a:p>
            <a:pPr marL="342900" indent="-342900" algn="ctr"/>
            <a:endParaRPr lang="en-AU" sz="2400" b="1" i="1" dirty="0" smtClean="0">
              <a:solidFill>
                <a:srgbClr val="C0504D">
                  <a:lumMod val="75000"/>
                </a:srgbClr>
              </a:solidFill>
            </a:endParaRPr>
          </a:p>
          <a:p>
            <a:pPr algn="just"/>
            <a:endParaRPr lang="en-AU" b="1" i="1" dirty="0" smtClean="0">
              <a:solidFill>
                <a:srgbClr val="C0504D">
                  <a:lumMod val="75000"/>
                </a:srgbClr>
              </a:solidFill>
            </a:endParaRPr>
          </a:p>
          <a:p>
            <a:pPr marL="342900" indent="-342900" algn="just"/>
            <a:endParaRPr lang="en-AU" dirty="0" smtClean="0">
              <a:solidFill>
                <a:prstClr val="black"/>
              </a:solidFill>
            </a:endParaRPr>
          </a:p>
        </p:txBody>
      </p:sp>
      <p:sp>
        <p:nvSpPr>
          <p:cNvPr id="2049" name="Rectangle 1"/>
          <p:cNvSpPr>
            <a:spLocks noChangeArrowheads="1"/>
          </p:cNvSpPr>
          <p:nvPr/>
        </p:nvSpPr>
        <p:spPr bwMode="auto">
          <a:xfrm>
            <a:off x="539552" y="764704"/>
            <a:ext cx="820891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AU" dirty="0" smtClean="0">
                <a:solidFill>
                  <a:prstClr val="black"/>
                </a:solidFill>
              </a:rPr>
              <a:t>In three synergistic studies, we propose to capitalise on results from our successful partnership with the DEC to:</a:t>
            </a:r>
          </a:p>
          <a:p>
            <a:pPr algn="just"/>
            <a:endParaRPr lang="en-AU" dirty="0" smtClean="0">
              <a:solidFill>
                <a:prstClr val="black"/>
              </a:solidFill>
            </a:endParaRPr>
          </a:p>
          <a:p>
            <a:pPr marL="342900" indent="-342900" algn="just">
              <a:buFont typeface="+mj-lt"/>
              <a:buAutoNum type="arabicPeriod"/>
            </a:pPr>
            <a:r>
              <a:rPr lang="en-AU" dirty="0" smtClean="0">
                <a:solidFill>
                  <a:prstClr val="black"/>
                </a:solidFill>
              </a:rPr>
              <a:t>Ascertain the benefits of different types of educational settings for different types of Aboriginal students;</a:t>
            </a:r>
          </a:p>
          <a:p>
            <a:pPr marL="342900" indent="-342900" algn="just">
              <a:buFont typeface="+mj-lt"/>
              <a:buAutoNum type="arabicPeriod"/>
            </a:pPr>
            <a:endParaRPr lang="en-AU" dirty="0" smtClean="0">
              <a:solidFill>
                <a:prstClr val="black"/>
              </a:solidFill>
            </a:endParaRPr>
          </a:p>
          <a:p>
            <a:pPr marL="342900" indent="-342900" algn="just">
              <a:buFont typeface="+mj-lt"/>
              <a:buAutoNum type="arabicPeriod"/>
            </a:pPr>
            <a:r>
              <a:rPr lang="en-AU" dirty="0" smtClean="0">
                <a:solidFill>
                  <a:prstClr val="black"/>
                </a:solidFill>
              </a:rPr>
              <a:t>Communicate the benefits of different types of settings to gifted Aboriginal students and their parents and comprehensively test the effects of these strategies in helping Aboriginal students and their parents to make an informed decision on schooling choice; and</a:t>
            </a:r>
          </a:p>
          <a:p>
            <a:pPr marL="342900" indent="-342900" algn="just">
              <a:buFont typeface="+mj-lt"/>
              <a:buAutoNum type="arabicPeriod"/>
            </a:pPr>
            <a:endParaRPr lang="en-AU" dirty="0" smtClean="0">
              <a:solidFill>
                <a:prstClr val="black"/>
              </a:solidFill>
            </a:endParaRPr>
          </a:p>
          <a:p>
            <a:pPr marL="342900" indent="-342900" algn="just">
              <a:buFont typeface="+mj-lt"/>
              <a:buAutoNum type="arabicPeriod"/>
            </a:pPr>
            <a:r>
              <a:rPr lang="en-AU" dirty="0" smtClean="0">
                <a:solidFill>
                  <a:prstClr val="black"/>
                </a:solidFill>
              </a:rPr>
              <a:t>Critically evaluate the psychosocial and educational impacts of </a:t>
            </a:r>
            <a:r>
              <a:rPr lang="en-AU" b="1" dirty="0" smtClean="0">
                <a:solidFill>
                  <a:prstClr val="black"/>
                </a:solidFill>
              </a:rPr>
              <a:t>virtual hub innovative environments in mathematics and English </a:t>
            </a:r>
            <a:r>
              <a:rPr lang="en-AU" dirty="0" smtClean="0">
                <a:solidFill>
                  <a:prstClr val="black"/>
                </a:solidFill>
              </a:rPr>
              <a:t>on a broad array of constructs to identify possible tangible benefits that can be utilised to ensure that the mental health, well-being, and academic functioning of both Aboriginal and non-Aboriginal high ability primary students are optimised.  </a:t>
            </a:r>
          </a:p>
          <a:p>
            <a:r>
              <a:rPr lang="en-AU" dirty="0" smtClean="0">
                <a:solidFill>
                  <a:prstClr val="black"/>
                </a:solidFill>
              </a:rPr>
              <a:t> </a:t>
            </a:r>
            <a:endParaRPr lang="en-AU" dirty="0">
              <a:solidFill>
                <a:prstClr val="black"/>
              </a:solidFill>
            </a:endParaRPr>
          </a:p>
        </p:txBody>
      </p:sp>
      <p:sp>
        <p:nvSpPr>
          <p:cNvPr id="5" name="Rectangle 4"/>
          <p:cNvSpPr/>
          <p:nvPr/>
        </p:nvSpPr>
        <p:spPr>
          <a:xfrm>
            <a:off x="2864768" y="6453336"/>
            <a:ext cx="4953000" cy="276999"/>
          </a:xfrm>
          <a:prstGeom prst="rect">
            <a:avLst/>
          </a:prstGeom>
        </p:spPr>
        <p:txBody>
          <a:bodyPr>
            <a:spAutoFit/>
          </a:bodyPr>
          <a:lstStyle/>
          <a:p>
            <a:r>
              <a:rPr lang="en-AU" sz="1200" b="1" dirty="0">
                <a:solidFill>
                  <a:prstClr val="white"/>
                </a:solidFill>
                <a:latin typeface="Arial" panose="020B0604020202020204" pitchFamily="34" charset="0"/>
                <a:cs typeface="Arial" panose="020B0604020202020204" pitchFamily="34" charset="0"/>
              </a:rPr>
              <a:t>Institute for </a:t>
            </a:r>
            <a:r>
              <a:rPr lang="en-AU" sz="1200" b="1" dirty="0" smtClean="0">
                <a:solidFill>
                  <a:prstClr val="white"/>
                </a:solidFill>
                <a:latin typeface="Arial" panose="020B0604020202020204" pitchFamily="34" charset="0"/>
                <a:cs typeface="Arial" panose="020B0604020202020204" pitchFamily="34" charset="0"/>
              </a:rPr>
              <a:t>Positive Psychology </a:t>
            </a:r>
            <a:r>
              <a:rPr lang="en-AU" sz="1200" b="1" dirty="0">
                <a:solidFill>
                  <a:prstClr val="white"/>
                </a:solidFill>
                <a:latin typeface="Arial" panose="020B0604020202020204" pitchFamily="34" charset="0"/>
                <a:cs typeface="Arial" panose="020B0604020202020204" pitchFamily="34" charset="0"/>
              </a:rPr>
              <a:t>and Education</a:t>
            </a:r>
            <a:endParaRPr lang="en-US" sz="1200" b="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93258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19708" y="188640"/>
            <a:ext cx="6785123" cy="54006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AU" sz="4400" b="1" dirty="0">
                <a:solidFill>
                  <a:srgbClr val="0066FF"/>
                </a:solidFill>
                <a:effectLst>
                  <a:outerShdw blurRad="38100" dist="38100" dir="2700000" algn="tl">
                    <a:srgbClr val="000000">
                      <a:alpha val="43137"/>
                    </a:srgbClr>
                  </a:outerShdw>
                </a:effectLst>
                <a:latin typeface="+mj-lt"/>
                <a:cs typeface="Times New Roman" pitchFamily="18" charset="0"/>
              </a:rPr>
              <a:t>Freeing the Spirit: Dreaming an Equal Future</a:t>
            </a:r>
          </a:p>
          <a:p>
            <a:pPr marL="0" indent="0" algn="ctr">
              <a:buNone/>
            </a:pPr>
            <a:r>
              <a:rPr lang="en-AU" sz="2400" b="1" i="1" u="sng" dirty="0" smtClean="0">
                <a:latin typeface="Times New Roman" pitchFamily="18" charset="0"/>
                <a:cs typeface="Times New Roman" pitchFamily="18" charset="0"/>
              </a:rPr>
              <a:t> </a:t>
            </a:r>
            <a:endParaRPr lang="en-AU" sz="2400" b="1" i="1" u="sng" dirty="0">
              <a:latin typeface="Times New Roman" pitchFamily="18" charset="0"/>
              <a:cs typeface="Times New Roman" pitchFamily="18" charset="0"/>
            </a:endParaRPr>
          </a:p>
        </p:txBody>
      </p:sp>
      <p:sp>
        <p:nvSpPr>
          <p:cNvPr id="3" name="Rectangle 2"/>
          <p:cNvSpPr/>
          <p:nvPr/>
        </p:nvSpPr>
        <p:spPr>
          <a:xfrm>
            <a:off x="65795" y="1700808"/>
            <a:ext cx="9036496" cy="1477328"/>
          </a:xfrm>
          <a:prstGeom prst="rect">
            <a:avLst/>
          </a:prstGeom>
        </p:spPr>
        <p:txBody>
          <a:bodyPr wrap="square">
            <a:spAutoFit/>
          </a:bodyPr>
          <a:lstStyle/>
          <a:p>
            <a:pPr marL="285750" indent="-285750">
              <a:buFont typeface="Arial" pitchFamily="34" charset="0"/>
              <a:buChar char="•"/>
            </a:pPr>
            <a:r>
              <a:rPr lang="en-AU" dirty="0" smtClean="0"/>
              <a:t>The </a:t>
            </a:r>
            <a:r>
              <a:rPr lang="en-AU" dirty="0"/>
              <a:t>review of NSW Aboriginal Education practice (NSW AECG &amp; NSW DET, 2004</a:t>
            </a:r>
            <a:r>
              <a:rPr lang="en-AU" dirty="0" smtClean="0"/>
              <a:t>)</a:t>
            </a:r>
          </a:p>
          <a:p>
            <a:pPr marL="1200150" lvl="2" indent="-285750">
              <a:buFontTx/>
              <a:buChar char="-"/>
            </a:pPr>
            <a:r>
              <a:rPr lang="en-AU" dirty="0" smtClean="0"/>
              <a:t>Identified determinants of Aboriginal student success across 200+ sites;</a:t>
            </a:r>
          </a:p>
          <a:p>
            <a:pPr marL="1200150" lvl="2" indent="-285750">
              <a:buFontTx/>
              <a:buChar char="-"/>
            </a:pPr>
            <a:r>
              <a:rPr lang="en-AU" dirty="0" smtClean="0"/>
              <a:t>Found strong </a:t>
            </a:r>
            <a:r>
              <a:rPr lang="en-AU" dirty="0"/>
              <a:t>‘pockets’ of educational and community commitment to the educational </a:t>
            </a:r>
            <a:r>
              <a:rPr lang="en-AU" dirty="0" smtClean="0"/>
              <a:t>success.  </a:t>
            </a:r>
          </a:p>
          <a:p>
            <a:pPr marL="1200150" lvl="2" indent="-285750">
              <a:buFontTx/>
              <a:buChar char="-"/>
            </a:pPr>
            <a:r>
              <a:rPr lang="en-AU" dirty="0" smtClean="0"/>
              <a:t>Nine </a:t>
            </a:r>
            <a:r>
              <a:rPr lang="en-AU" dirty="0"/>
              <a:t>key </a:t>
            </a:r>
            <a:r>
              <a:rPr lang="en-AU" dirty="0" smtClean="0"/>
              <a:t>themes emerged to advance </a:t>
            </a:r>
            <a:r>
              <a:rPr lang="en-AU" dirty="0"/>
              <a:t>Aboriginal education and </a:t>
            </a:r>
            <a:r>
              <a:rPr lang="en-AU" dirty="0" smtClean="0"/>
              <a:t>policy.  </a:t>
            </a:r>
            <a:r>
              <a:rPr lang="en-AU" dirty="0"/>
              <a:t> </a:t>
            </a:r>
          </a:p>
        </p:txBody>
      </p:sp>
      <p:sp>
        <p:nvSpPr>
          <p:cNvPr id="4" name="Rectangle 3"/>
          <p:cNvSpPr/>
          <p:nvPr/>
        </p:nvSpPr>
        <p:spPr>
          <a:xfrm>
            <a:off x="65795" y="3178136"/>
            <a:ext cx="5166481" cy="2915160"/>
          </a:xfrm>
          <a:prstGeom prst="rect">
            <a:avLst/>
          </a:prstGeom>
          <a:solidFill>
            <a:schemeClr val="tx2">
              <a:lumMod val="20000"/>
              <a:lumOff val="80000"/>
            </a:schemeClr>
          </a:solidFill>
        </p:spPr>
        <p:txBody>
          <a:bodyPr wrap="square">
            <a:spAutoFit/>
          </a:bodyPr>
          <a:lstStyle/>
          <a:p>
            <a:pPr lvl="0"/>
            <a:r>
              <a:rPr lang="en-AU" dirty="0"/>
              <a:t>1. Strengthening policy, planning and implementation; </a:t>
            </a:r>
          </a:p>
          <a:p>
            <a:pPr lvl="0"/>
            <a:r>
              <a:rPr lang="en-AU" dirty="0"/>
              <a:t>2. Extending quality teaching and learning;</a:t>
            </a:r>
          </a:p>
          <a:p>
            <a:pPr lvl="0"/>
            <a:r>
              <a:rPr lang="en-AU" dirty="0"/>
              <a:t>3. Fortifying identities of Aboriginal students;    </a:t>
            </a:r>
          </a:p>
          <a:p>
            <a:pPr lvl="0"/>
            <a:r>
              <a:rPr lang="en-AU" dirty="0"/>
              <a:t>4. Engaging Aboriginal students;</a:t>
            </a:r>
          </a:p>
          <a:p>
            <a:pPr lvl="0"/>
            <a:r>
              <a:rPr lang="en-AU" dirty="0"/>
              <a:t>5. Applying Aboriginal cultural knowledge; </a:t>
            </a:r>
          </a:p>
          <a:p>
            <a:pPr lvl="0"/>
            <a:r>
              <a:rPr lang="en-AU" dirty="0"/>
              <a:t>6. Collaborating in partnerships;</a:t>
            </a:r>
          </a:p>
          <a:p>
            <a:pPr lvl="0"/>
            <a:r>
              <a:rPr lang="en-AU" dirty="0"/>
              <a:t>7. Building community capacity; </a:t>
            </a:r>
          </a:p>
          <a:p>
            <a:pPr lvl="0"/>
            <a:r>
              <a:rPr lang="en-AU" dirty="0"/>
              <a:t>8. Challenging racism; and </a:t>
            </a:r>
          </a:p>
          <a:p>
            <a:pPr lvl="0"/>
            <a:r>
              <a:rPr lang="en-AU" dirty="0"/>
              <a:t>9. Advancing leadership and accountability.    </a:t>
            </a:r>
          </a:p>
        </p:txBody>
      </p:sp>
      <p:sp>
        <p:nvSpPr>
          <p:cNvPr id="5" name="TextBox 4"/>
          <p:cNvSpPr txBox="1"/>
          <p:nvPr/>
        </p:nvSpPr>
        <p:spPr>
          <a:xfrm>
            <a:off x="6156176" y="4260829"/>
            <a:ext cx="2232248" cy="923330"/>
          </a:xfrm>
          <a:prstGeom prst="rect">
            <a:avLst/>
          </a:prstGeom>
          <a:solidFill>
            <a:srgbClr val="0070C0"/>
          </a:solidFill>
        </p:spPr>
        <p:txBody>
          <a:bodyPr wrap="square" rtlCol="0">
            <a:spAutoFit/>
          </a:bodyPr>
          <a:lstStyle/>
          <a:p>
            <a:pPr algn="ctr"/>
            <a:r>
              <a:rPr lang="en-AU" dirty="0" smtClean="0">
                <a:solidFill>
                  <a:schemeClr val="bg1"/>
                </a:solidFill>
                <a:latin typeface="Times New Roman" pitchFamily="18" charset="0"/>
                <a:cs typeface="Times New Roman" pitchFamily="18" charset="0"/>
              </a:rPr>
              <a:t>Drivers of the Seeding Success research </a:t>
            </a:r>
            <a:endParaRPr lang="en-AU" dirty="0">
              <a:solidFill>
                <a:schemeClr val="bg1"/>
              </a:solidFill>
              <a:latin typeface="Times New Roman" pitchFamily="18" charset="0"/>
              <a:cs typeface="Times New Roman" pitchFamily="18" charset="0"/>
            </a:endParaRPr>
          </a:p>
        </p:txBody>
      </p:sp>
      <p:cxnSp>
        <p:nvCxnSpPr>
          <p:cNvPr id="6" name="Straight Arrow Connector 5"/>
          <p:cNvCxnSpPr>
            <a:stCxn id="5" idx="1"/>
          </p:cNvCxnSpPr>
          <p:nvPr/>
        </p:nvCxnSpPr>
        <p:spPr>
          <a:xfrm flipH="1" flipV="1">
            <a:off x="3512269" y="3501008"/>
            <a:ext cx="2643907" cy="1221486"/>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flipV="1">
            <a:off x="4139952" y="3955230"/>
            <a:ext cx="2016224" cy="767264"/>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flipV="1">
            <a:off x="4402605" y="4260829"/>
            <a:ext cx="1753571" cy="46166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131840" y="4491661"/>
            <a:ext cx="3024336" cy="230833"/>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4139952" y="4722494"/>
            <a:ext cx="2016224" cy="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p:cNvCxnSpPr>
          <p:nvPr/>
        </p:nvCxnSpPr>
        <p:spPr>
          <a:xfrm flipH="1">
            <a:off x="3131840" y="4722494"/>
            <a:ext cx="3024336" cy="288694"/>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1"/>
          </p:cNvCxnSpPr>
          <p:nvPr/>
        </p:nvCxnSpPr>
        <p:spPr>
          <a:xfrm flipH="1">
            <a:off x="4211960" y="4722494"/>
            <a:ext cx="1944216" cy="115477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1"/>
          </p:cNvCxnSpPr>
          <p:nvPr/>
        </p:nvCxnSpPr>
        <p:spPr>
          <a:xfrm flipH="1">
            <a:off x="2649035" y="4722494"/>
            <a:ext cx="3507141" cy="866746"/>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1"/>
          </p:cNvCxnSpPr>
          <p:nvPr/>
        </p:nvCxnSpPr>
        <p:spPr>
          <a:xfrm flipH="1">
            <a:off x="3131840" y="4722494"/>
            <a:ext cx="3024336" cy="577389"/>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104525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C:\Users\Warran\Documents\TurningPoint\Backup"/>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Fals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heme fixed">
  <a:themeElements>
    <a:clrScheme name="Custom 2">
      <a:dk1>
        <a:sysClr val="windowText" lastClr="000000"/>
      </a:dk1>
      <a:lt1>
        <a:sysClr val="window" lastClr="FFFFFF"/>
      </a:lt1>
      <a:dk2>
        <a:srgbClr val="1F497D"/>
      </a:dk2>
      <a:lt2>
        <a:srgbClr val="EEECE1"/>
      </a:lt2>
      <a:accent1>
        <a:srgbClr val="FFFFFF"/>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U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AcademicPresentation1</Template>
  <TotalTime>0</TotalTime>
  <Words>8422</Words>
  <Application>Microsoft Office PowerPoint</Application>
  <PresentationFormat>On-screen Show (4:3)</PresentationFormat>
  <Paragraphs>839</Paragraphs>
  <Slides>83</Slides>
  <Notes>49</Notes>
  <HiddenSlides>0</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theme fixed</vt:lpstr>
      <vt:lpstr>ACU powerpoint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2013-08-27T00:55:13Z</dcterms:created>
  <dcterms:modified xsi:type="dcterms:W3CDTF">2014-07-14T06:37:39Z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