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6"/>
  </p:sldMasterIdLst>
  <p:notesMasterIdLst>
    <p:notesMasterId r:id="rId27"/>
  </p:notesMasterIdLst>
  <p:handoutMasterIdLst>
    <p:handoutMasterId r:id="rId28"/>
  </p:handoutMasterIdLst>
  <p:sldIdLst>
    <p:sldId id="258" r:id="rId7"/>
    <p:sldId id="317" r:id="rId8"/>
    <p:sldId id="264" r:id="rId9"/>
    <p:sldId id="291" r:id="rId10"/>
    <p:sldId id="315" r:id="rId11"/>
    <p:sldId id="292" r:id="rId12"/>
    <p:sldId id="321" r:id="rId13"/>
    <p:sldId id="293" r:id="rId14"/>
    <p:sldId id="313" r:id="rId15"/>
    <p:sldId id="318" r:id="rId16"/>
    <p:sldId id="296" r:id="rId17"/>
    <p:sldId id="297" r:id="rId18"/>
    <p:sldId id="298" r:id="rId19"/>
    <p:sldId id="299" r:id="rId20"/>
    <p:sldId id="305" r:id="rId21"/>
    <p:sldId id="303" r:id="rId22"/>
    <p:sldId id="304" r:id="rId23"/>
    <p:sldId id="306" r:id="rId24"/>
    <p:sldId id="300" r:id="rId25"/>
    <p:sldId id="29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E3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7" autoAdjust="0"/>
    <p:restoredTop sz="82796" autoAdjust="0"/>
  </p:normalViewPr>
  <p:slideViewPr>
    <p:cSldViewPr>
      <p:cViewPr varScale="1">
        <p:scale>
          <a:sx n="61" d="100"/>
          <a:sy n="61" d="100"/>
        </p:scale>
        <p:origin x="172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E20CA5-F8D3-4C0C-B494-08B8EBF9879D}" type="datetimeFigureOut">
              <a:rPr lang="en-AU" smtClean="0"/>
              <a:t>13/08/2014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8FFB74-8E13-4610-BE0A-41BA4A4D27A5}" type="slidenum">
              <a:rPr lang="en-AU" smtClean="0"/>
              <a:t>‹#›</a:t>
            </a:fld>
            <a:endParaRPr lang="en-AU"/>
          </a:p>
        </p:txBody>
      </p:sp>
    </p:spTree>
    <p:extLst>
      <p:ext uri="{BB962C8B-B14F-4D97-AF65-F5344CB8AC3E}">
        <p14:creationId xmlns:p14="http://schemas.microsoft.com/office/powerpoint/2010/main" val="348309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C7A31A5-6A23-4A18-9E50-B5BA58F5C620}" type="datetimeFigureOut">
              <a:rPr lang="en-US"/>
              <a:pPr>
                <a:defRPr/>
              </a:pPr>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B097487-7D41-4830-88D6-552EF324B588}" type="slidenum">
              <a:rPr lang="en-US"/>
              <a:pPr>
                <a:defRPr/>
              </a:pPr>
              <a:t>‹#›</a:t>
            </a:fld>
            <a:endParaRPr lang="en-US"/>
          </a:p>
        </p:txBody>
      </p:sp>
    </p:spTree>
    <p:extLst>
      <p:ext uri="{BB962C8B-B14F-4D97-AF65-F5344CB8AC3E}">
        <p14:creationId xmlns:p14="http://schemas.microsoft.com/office/powerpoint/2010/main" val="3010967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mj-lt"/>
              <a:buNone/>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18533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94326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11</a:t>
            </a:fld>
            <a:endParaRPr lang="en-US"/>
          </a:p>
        </p:txBody>
      </p:sp>
    </p:spTree>
    <p:extLst>
      <p:ext uri="{BB962C8B-B14F-4D97-AF65-F5344CB8AC3E}">
        <p14:creationId xmlns:p14="http://schemas.microsoft.com/office/powerpoint/2010/main" val="172825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12</a:t>
            </a:fld>
            <a:endParaRPr lang="en-US"/>
          </a:p>
        </p:txBody>
      </p:sp>
    </p:spTree>
    <p:extLst>
      <p:ext uri="{BB962C8B-B14F-4D97-AF65-F5344CB8AC3E}">
        <p14:creationId xmlns:p14="http://schemas.microsoft.com/office/powerpoint/2010/main" val="55989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13</a:t>
            </a:fld>
            <a:endParaRPr lang="en-US"/>
          </a:p>
        </p:txBody>
      </p:sp>
    </p:spTree>
    <p:extLst>
      <p:ext uri="{BB962C8B-B14F-4D97-AF65-F5344CB8AC3E}">
        <p14:creationId xmlns:p14="http://schemas.microsoft.com/office/powerpoint/2010/main" val="275547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14</a:t>
            </a:fld>
            <a:endParaRPr lang="en-US"/>
          </a:p>
        </p:txBody>
      </p:sp>
    </p:spTree>
    <p:extLst>
      <p:ext uri="{BB962C8B-B14F-4D97-AF65-F5344CB8AC3E}">
        <p14:creationId xmlns:p14="http://schemas.microsoft.com/office/powerpoint/2010/main" val="34519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15</a:t>
            </a:fld>
            <a:endParaRPr lang="en-US"/>
          </a:p>
        </p:txBody>
      </p:sp>
    </p:spTree>
    <p:extLst>
      <p:ext uri="{BB962C8B-B14F-4D97-AF65-F5344CB8AC3E}">
        <p14:creationId xmlns:p14="http://schemas.microsoft.com/office/powerpoint/2010/main" val="52055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16</a:t>
            </a:fld>
            <a:endParaRPr lang="en-US"/>
          </a:p>
        </p:txBody>
      </p:sp>
    </p:spTree>
    <p:extLst>
      <p:ext uri="{BB962C8B-B14F-4D97-AF65-F5344CB8AC3E}">
        <p14:creationId xmlns:p14="http://schemas.microsoft.com/office/powerpoint/2010/main" val="2420795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17</a:t>
            </a:fld>
            <a:endParaRPr lang="en-US"/>
          </a:p>
        </p:txBody>
      </p:sp>
    </p:spTree>
    <p:extLst>
      <p:ext uri="{BB962C8B-B14F-4D97-AF65-F5344CB8AC3E}">
        <p14:creationId xmlns:p14="http://schemas.microsoft.com/office/powerpoint/2010/main" val="306433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18</a:t>
            </a:fld>
            <a:endParaRPr lang="en-US"/>
          </a:p>
        </p:txBody>
      </p:sp>
    </p:spTree>
    <p:extLst>
      <p:ext uri="{BB962C8B-B14F-4D97-AF65-F5344CB8AC3E}">
        <p14:creationId xmlns:p14="http://schemas.microsoft.com/office/powerpoint/2010/main" val="303330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19</a:t>
            </a:fld>
            <a:endParaRPr lang="en-US"/>
          </a:p>
        </p:txBody>
      </p:sp>
    </p:spTree>
    <p:extLst>
      <p:ext uri="{BB962C8B-B14F-4D97-AF65-F5344CB8AC3E}">
        <p14:creationId xmlns:p14="http://schemas.microsoft.com/office/powerpoint/2010/main" val="123400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mj-lt"/>
              <a:buNone/>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4075150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2B097487-7D41-4830-88D6-552EF324B588}" type="slidenum">
              <a:rPr lang="en-US" smtClean="0"/>
              <a:pPr>
                <a:defRPr/>
              </a:pPr>
              <a:t>20</a:t>
            </a:fld>
            <a:endParaRPr lang="en-US"/>
          </a:p>
        </p:txBody>
      </p:sp>
    </p:spTree>
    <p:extLst>
      <p:ext uri="{BB962C8B-B14F-4D97-AF65-F5344CB8AC3E}">
        <p14:creationId xmlns:p14="http://schemas.microsoft.com/office/powerpoint/2010/main" val="208729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charset="-128"/>
            </a:endParaRPr>
          </a:p>
          <a:p>
            <a:pPr eaLnBrk="1" hangingPunct="1"/>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429409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2000" b="1"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09208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93368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pitchFamily="34" charset="0"/>
                <a:ea typeface="ＭＳ Ｐゴシック" charset="-128"/>
              </a:rPr>
              <a:t>Read</a:t>
            </a:r>
            <a:r>
              <a:rPr lang="en-US" baseline="0" dirty="0" smtClean="0">
                <a:latin typeface="Arial" pitchFamily="34" charset="0"/>
                <a:ea typeface="ＭＳ Ｐゴシック" charset="-128"/>
              </a:rPr>
              <a:t> extract from book about Hooper and embracing Aboriginal leadership Pages 163</a:t>
            </a:r>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53833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pitchFamily="34" charset="0"/>
                <a:ea typeface="ＭＳ Ｐゴシック" charset="-128"/>
              </a:rPr>
              <a:t>Read</a:t>
            </a:r>
            <a:r>
              <a:rPr lang="en-US" baseline="0" dirty="0" smtClean="0">
                <a:latin typeface="Arial" pitchFamily="34" charset="0"/>
                <a:ea typeface="ＭＳ Ｐゴシック" charset="-128"/>
              </a:rPr>
              <a:t> extract from book about Hooper and embracing Aboriginal leadership Pages 163</a:t>
            </a:r>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5918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pitchFamily="34" charset="0"/>
                <a:ea typeface="ＭＳ Ｐゴシック" charset="-128"/>
              </a:rPr>
              <a:t>Discuss RELATIONSHIP…. </a:t>
            </a:r>
          </a:p>
          <a:p>
            <a:pPr eaLnBrk="1" hangingPunct="1"/>
            <a:endParaRPr lang="en-US" dirty="0" smtClean="0">
              <a:latin typeface="Arial" pitchFamily="34" charset="0"/>
              <a:ea typeface="ＭＳ Ｐゴシック" charset="-128"/>
            </a:endParaRPr>
          </a:p>
          <a:p>
            <a:pPr eaLnBrk="1" hangingPunct="1"/>
            <a:r>
              <a:rPr lang="en-US" dirty="0" smtClean="0">
                <a:latin typeface="Arial" pitchFamily="34" charset="0"/>
                <a:ea typeface="ＭＳ Ｐゴシック" charset="-128"/>
              </a:rPr>
              <a:t>High</a:t>
            </a:r>
            <a:r>
              <a:rPr lang="en-US" baseline="0" dirty="0" smtClean="0">
                <a:latin typeface="Arial" pitchFamily="34" charset="0"/>
                <a:ea typeface="ＭＳ Ｐゴシック" charset="-128"/>
              </a:rPr>
              <a:t> expectations as Zero Tolerance versus High Expectations RELATIONSHIP</a:t>
            </a:r>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40149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charset="-128"/>
            </a:endParaRP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B7143A-AF3F-4152-B447-6E89BC924B09}"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139168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03CF4A1-8232-4546-86DC-43EBFFA850C4}" type="datetimeFigureOut">
              <a:rPr lang="en-US"/>
              <a:pPr>
                <a:defRPr/>
              </a:pPr>
              <a:t>8/13/2014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C689C5B-B554-41AB-A900-A8A194879D2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697091-770A-46F8-A0A4-7E75DFEA02D7}" type="datetimeFigureOut">
              <a:rPr lang="en-US"/>
              <a:pPr>
                <a:defRPr/>
              </a:pPr>
              <a:t>8/13/2014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EC281B-22FC-4232-BEA7-8774B11DBE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690E65-3E5B-4686-9995-A56947F14F42}" type="datetimeFigureOut">
              <a:rPr lang="en-US"/>
              <a:pPr>
                <a:defRPr/>
              </a:pPr>
              <a:t>8/13/2014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570C92-6F0A-4D72-AEB1-C2CD9577FF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7AAA481-7682-4E57-9910-119F91878286}"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375AEAB-3CB3-4847-BA42-84D203C594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54DF9D7-08A8-4EC9-AA09-4F9C815CFFF6}"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8ADB9BC-1008-44E0-8A89-160CC9E334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4B164A6-F344-4DCC-B4F3-FF52A6635647}"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8A703B1-C431-4978-956F-E3569829EC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7F88E6C-4FF3-4E6B-8C70-59B9FF1E1E65}"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94E00F5-E645-4B16-BFE4-AB714018FAC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C807F31-B5EF-4BA5-A8DE-85A84A3FCD73}"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7D82EF8-8E59-425A-8043-1814C2D57EB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F1F89D1-C427-4019-A1B3-F8B9E5B78718}"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26F05C4-1EC2-40C6-9746-AC38EAC8854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07850D2-77C9-451F-815A-CEEF7EC77F4E}"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3671353-C539-4DDD-8C39-D6226829C11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B4F999-0122-4AB1-AA7A-485EBC612BDB}"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CC5153B-71FA-4AB5-8278-206078C3DB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76D6A79-6238-4ADA-80BE-5541111B6017}" type="datetimeFigureOut">
              <a:rPr lang="en-US"/>
              <a:pPr>
                <a:defRPr/>
              </a:pPr>
              <a:t>8/13/2014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51E256-E1F4-401F-AFA5-63626261CD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D59B54C-F53B-47FD-9278-2021BE23A306}"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A79626F-F8C1-4667-80B7-65023232E0A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Mouse Mischief  - ">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4C2E3CB-71FB-4864-A8EE-312C823082BE}"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EC34BB7-90FE-4302-A9BE-ADEACD1F8A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E0B17A-C3DB-492A-995A-0573F903B195}" type="datetimeFigureOut">
              <a:rPr lang="en-US"/>
              <a:pPr>
                <a:defRPr/>
              </a:pPr>
              <a:t>8/13/2014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C1BC3D-3B0C-454A-B521-76DC3BA87A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9118CD-92B1-4379-9ED8-3D28902BAF6B}" type="datetimeFigureOut">
              <a:rPr lang="en-US"/>
              <a:pPr>
                <a:defRPr/>
              </a:pPr>
              <a:t>8/13/2014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76FE798-5D2F-4661-A716-CE20D66C37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934F7E8-7FEA-4651-94F1-53EE677CDF0D}" type="datetimeFigureOut">
              <a:rPr lang="en-US"/>
              <a:pPr>
                <a:defRPr/>
              </a:pPr>
              <a:t>8/13/2014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F1595AE-54BD-4B7D-9C80-9AA7C1BD8E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0">
                <a:ln>
                  <a:noFill/>
                </a:ln>
                <a:solidFill>
                  <a:srgbClr val="7030A0"/>
                </a:solidFill>
                <a:effectLst/>
                <a:latin typeface="Comic Sans MS" pitchFamily="66" charset="0"/>
                <a:ea typeface="+mj-ea"/>
                <a:cs typeface="+mj-cs"/>
              </a:defRPr>
            </a:lvl1pPr>
          </a:lstStyle>
          <a:p>
            <a:r>
              <a:rPr lang="en-US"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26D7DFCB-BDBE-4609-8437-70F4698B2942}" type="datetimeFigureOut">
              <a:rPr lang="en-US"/>
              <a:pPr>
                <a:defRPr/>
              </a:pPr>
              <a:t>8/13/2014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284B00E-871C-4496-80AA-54A79D2595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973CE9-A566-461C-A9E3-049F82C4D330}" type="datetimeFigureOut">
              <a:rPr lang="en-US"/>
              <a:pPr>
                <a:defRPr/>
              </a:pPr>
              <a:t>8/13/2014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ED8CD5F-C4CA-467C-A793-BB9B9702C6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rgbClr val="7030A0"/>
                </a:solidFill>
                <a:effectLst/>
                <a:latin typeface="Comic Sans MS" pitchFamily="66"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solidFill>
                  <a:schemeClr val="tx1"/>
                </a:solidFill>
                <a:latin typeface="Comic Sans MS" pitchFamily="66" charset="0"/>
              </a:defRPr>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solidFill>
                  <a:srgbClr val="7030A0"/>
                </a:solidFill>
                <a:latin typeface="Comic Sans MS" pitchFamily="66" charset="0"/>
              </a:defRPr>
            </a:lvl1pPr>
            <a:lvl2pPr>
              <a:defRPr sz="2600">
                <a:solidFill>
                  <a:srgbClr val="0070C0"/>
                </a:solidFill>
                <a:latin typeface="Comic Sans MS" pitchFamily="66" charset="0"/>
              </a:defRPr>
            </a:lvl2pPr>
            <a:lvl3pPr>
              <a:defRPr sz="2400">
                <a:solidFill>
                  <a:srgbClr val="0070C0"/>
                </a:solidFill>
                <a:latin typeface="Comic Sans MS" pitchFamily="66" charset="0"/>
              </a:defRPr>
            </a:lvl3pPr>
            <a:lvl4pPr>
              <a:defRPr sz="2000">
                <a:solidFill>
                  <a:srgbClr val="0070C0"/>
                </a:solidFill>
                <a:latin typeface="Comic Sans MS" pitchFamily="66" charset="0"/>
              </a:defRPr>
            </a:lvl4pPr>
            <a:lvl5pPr>
              <a:defRPr sz="1800">
                <a:latin typeface="Comic Sans MS" pitchFamily="66"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75986D4D-2173-404E-928C-5C527999BAFB}" type="datetimeFigureOut">
              <a:rPr lang="en-US"/>
              <a:pPr>
                <a:defRPr/>
              </a:pPr>
              <a:t>8/13/2014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63DC17-56D3-44EF-B8D1-D68723F4B0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000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CB7DE21-BC59-49F5-A289-3A363BB7D43D}" type="datetimeFigureOut">
              <a:rPr lang="en-US"/>
              <a:pPr>
                <a:defRPr/>
              </a:pPr>
              <a:t>8/13/2014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33B07F5-A2F1-4A79-AE25-BC3C3ED9DF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964D158D-454A-4C60-9E7B-B39ADA51B365}" type="datetimeFigureOut">
              <a:rPr lang="en-US"/>
              <a:pPr>
                <a:defRPr/>
              </a:pPr>
              <a:t>8/13/2014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91CAB60-BEF3-48BE-BC66-DEF1D09E49BF}"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74" r:id="rId1"/>
    <p:sldLayoutId id="2147483756" r:id="rId2"/>
    <p:sldLayoutId id="2147483775" r:id="rId3"/>
    <p:sldLayoutId id="2147483757" r:id="rId4"/>
    <p:sldLayoutId id="2147483758" r:id="rId5"/>
    <p:sldLayoutId id="2147483759" r:id="rId6"/>
    <p:sldLayoutId id="2147483760" r:id="rId7"/>
    <p:sldLayoutId id="2147483761" r:id="rId8"/>
    <p:sldLayoutId id="2147483776"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omic Sans MS" pitchFamily="66" charset="0"/>
        </a:defRPr>
      </a:lvl2pPr>
      <a:lvl3pPr algn="l" rtl="0" eaLnBrk="0" fontAlgn="base" hangingPunct="0">
        <a:spcBef>
          <a:spcPct val="0"/>
        </a:spcBef>
        <a:spcAft>
          <a:spcPct val="0"/>
        </a:spcAft>
        <a:defRPr sz="5000">
          <a:solidFill>
            <a:schemeClr val="tx2"/>
          </a:solidFill>
          <a:latin typeface="Comic Sans MS" pitchFamily="66" charset="0"/>
        </a:defRPr>
      </a:lvl3pPr>
      <a:lvl4pPr algn="l" rtl="0" eaLnBrk="0" fontAlgn="base" hangingPunct="0">
        <a:spcBef>
          <a:spcPct val="0"/>
        </a:spcBef>
        <a:spcAft>
          <a:spcPct val="0"/>
        </a:spcAft>
        <a:defRPr sz="5000">
          <a:solidFill>
            <a:schemeClr val="tx2"/>
          </a:solidFill>
          <a:latin typeface="Comic Sans MS" pitchFamily="66" charset="0"/>
        </a:defRPr>
      </a:lvl4pPr>
      <a:lvl5pPr algn="l" rtl="0" eaLnBrk="0" fontAlgn="base" hangingPunct="0">
        <a:spcBef>
          <a:spcPct val="0"/>
        </a:spcBef>
        <a:spcAft>
          <a:spcPct val="0"/>
        </a:spcAft>
        <a:defRPr sz="5000">
          <a:solidFill>
            <a:schemeClr val="tx2"/>
          </a:solidFill>
          <a:latin typeface="Comic Sans MS" pitchFamily="66" charset="0"/>
        </a:defRPr>
      </a:lvl5pPr>
      <a:lvl6pPr marL="457200" algn="l" rtl="0" fontAlgn="base">
        <a:spcBef>
          <a:spcPct val="0"/>
        </a:spcBef>
        <a:spcAft>
          <a:spcPct val="0"/>
        </a:spcAft>
        <a:defRPr sz="5000">
          <a:solidFill>
            <a:schemeClr val="tx2"/>
          </a:solidFill>
          <a:latin typeface="Comic Sans MS" pitchFamily="66" charset="0"/>
        </a:defRPr>
      </a:lvl6pPr>
      <a:lvl7pPr marL="914400" algn="l" rtl="0" fontAlgn="base">
        <a:spcBef>
          <a:spcPct val="0"/>
        </a:spcBef>
        <a:spcAft>
          <a:spcPct val="0"/>
        </a:spcAft>
        <a:defRPr sz="5000">
          <a:solidFill>
            <a:schemeClr val="tx2"/>
          </a:solidFill>
          <a:latin typeface="Comic Sans MS" pitchFamily="66" charset="0"/>
        </a:defRPr>
      </a:lvl7pPr>
      <a:lvl8pPr marL="1371600" algn="l" rtl="0" fontAlgn="base">
        <a:spcBef>
          <a:spcPct val="0"/>
        </a:spcBef>
        <a:spcAft>
          <a:spcPct val="0"/>
        </a:spcAft>
        <a:defRPr sz="5000">
          <a:solidFill>
            <a:schemeClr val="tx2"/>
          </a:solidFill>
          <a:latin typeface="Comic Sans MS" pitchFamily="66" charset="0"/>
        </a:defRPr>
      </a:lvl8pPr>
      <a:lvl9pPr marL="1828800" algn="l" rtl="0" fontAlgn="base">
        <a:spcBef>
          <a:spcPct val="0"/>
        </a:spcBef>
        <a:spcAft>
          <a:spcPct val="0"/>
        </a:spcAft>
        <a:defRPr sz="5000">
          <a:solidFill>
            <a:schemeClr val="tx2"/>
          </a:solidFill>
          <a:latin typeface="Comic Sans MS" pitchFamily="66"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SSIM45.mov" TargetMode="Externa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cloud 1.jpg"/>
          <p:cNvPicPr>
            <a:picLocks noChangeAspect="1"/>
          </p:cNvPicPr>
          <p:nvPr/>
        </p:nvPicPr>
        <p:blipFill>
          <a:blip r:embed="rId3" cstate="print"/>
          <a:stretch>
            <a:fillRect/>
          </a:stretch>
        </p:blipFill>
        <p:spPr>
          <a:xfrm>
            <a:off x="0" y="-1760"/>
            <a:ext cx="9144000" cy="6859760"/>
          </a:xfrm>
          <a:prstGeom prst="rect">
            <a:avLst/>
          </a:prstGeom>
        </p:spPr>
      </p:pic>
      <p:grpSp>
        <p:nvGrpSpPr>
          <p:cNvPr id="6146"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8" name="Text Box 7"/>
          <p:cNvSpPr txBox="1">
            <a:spLocks noChangeArrowheads="1"/>
          </p:cNvSpPr>
          <p:nvPr/>
        </p:nvSpPr>
        <p:spPr bwMode="auto">
          <a:xfrm>
            <a:off x="251520" y="188640"/>
            <a:ext cx="7920880" cy="5570757"/>
          </a:xfrm>
          <a:prstGeom prst="rect">
            <a:avLst/>
          </a:prstGeom>
          <a:noFill/>
          <a:ln w="9525">
            <a:noFill/>
            <a:miter lim="800000"/>
            <a:headEnd/>
            <a:tailEnd/>
          </a:ln>
        </p:spPr>
        <p:txBody>
          <a:bodyPr wrap="square">
            <a:spAutoFit/>
          </a:bodyPr>
          <a:lstStyle/>
          <a:p>
            <a:pPr>
              <a:spcBef>
                <a:spcPct val="50000"/>
              </a:spcBef>
            </a:pPr>
            <a:endParaRPr lang="en-AU" sz="2000" b="1" dirty="0">
              <a:solidFill>
                <a:srgbClr val="002060"/>
              </a:solidFill>
              <a:latin typeface="Calibri"/>
              <a:cs typeface="Calibri"/>
            </a:endParaRPr>
          </a:p>
          <a:p>
            <a:pPr>
              <a:spcBef>
                <a:spcPct val="50000"/>
              </a:spcBef>
            </a:pPr>
            <a:endParaRPr lang="en-AU" sz="1600" b="1" dirty="0" smtClean="0">
              <a:solidFill>
                <a:srgbClr val="002060"/>
              </a:solidFill>
              <a:latin typeface="Calibri"/>
              <a:cs typeface="Calibri"/>
            </a:endParaRPr>
          </a:p>
          <a:p>
            <a:pPr>
              <a:spcBef>
                <a:spcPct val="50000"/>
              </a:spcBef>
            </a:pPr>
            <a:endParaRPr lang="en-AU" sz="1600" dirty="0">
              <a:solidFill>
                <a:srgbClr val="002060"/>
              </a:solidFill>
              <a:latin typeface="Calibri"/>
              <a:cs typeface="Calibri"/>
            </a:endParaRPr>
          </a:p>
          <a:p>
            <a:pPr>
              <a:spcBef>
                <a:spcPct val="50000"/>
              </a:spcBef>
            </a:pPr>
            <a:r>
              <a:rPr lang="en-AU" sz="3200" b="1" i="1" dirty="0" smtClean="0">
                <a:solidFill>
                  <a:srgbClr val="002060"/>
                </a:solidFill>
                <a:latin typeface="Calibri"/>
                <a:ea typeface="ＭＳ Ｐゴシック" charset="0"/>
                <a:cs typeface="Calibri"/>
              </a:rPr>
              <a:t>Stronger Smarter: From Hope to Expectation</a:t>
            </a:r>
          </a:p>
          <a:p>
            <a:pPr>
              <a:spcBef>
                <a:spcPct val="50000"/>
              </a:spcBef>
            </a:pPr>
            <a:endParaRPr lang="en-AU" sz="3200" b="1" i="1" dirty="0">
              <a:solidFill>
                <a:srgbClr val="002060"/>
              </a:solidFill>
              <a:latin typeface="Calibri"/>
              <a:ea typeface="ＭＳ Ｐゴシック" charset="0"/>
              <a:cs typeface="Calibri"/>
            </a:endParaRPr>
          </a:p>
          <a:p>
            <a:pPr>
              <a:spcBef>
                <a:spcPct val="50000"/>
              </a:spcBef>
            </a:pPr>
            <a:r>
              <a:rPr lang="en-AU" sz="1600" dirty="0" smtClean="0">
                <a:solidFill>
                  <a:srgbClr val="002060"/>
                </a:solidFill>
                <a:latin typeface="Calibri"/>
                <a:cs typeface="Calibri"/>
              </a:rPr>
              <a:t>6 August, 2014</a:t>
            </a:r>
          </a:p>
          <a:p>
            <a:pPr>
              <a:spcBef>
                <a:spcPct val="50000"/>
              </a:spcBef>
            </a:pPr>
            <a:r>
              <a:rPr lang="en-AU" sz="1600" dirty="0" smtClean="0">
                <a:solidFill>
                  <a:srgbClr val="002060"/>
                </a:solidFill>
                <a:latin typeface="Calibri"/>
                <a:cs typeface="Calibri"/>
              </a:rPr>
              <a:t>Dr </a:t>
            </a:r>
            <a:r>
              <a:rPr lang="en-AU" sz="1600" dirty="0">
                <a:solidFill>
                  <a:srgbClr val="002060"/>
                </a:solidFill>
                <a:latin typeface="Calibri"/>
                <a:cs typeface="Calibri"/>
              </a:rPr>
              <a:t>Chris </a:t>
            </a:r>
            <a:r>
              <a:rPr lang="en-AU" sz="1600" dirty="0" smtClean="0">
                <a:solidFill>
                  <a:srgbClr val="002060"/>
                </a:solidFill>
                <a:latin typeface="Calibri"/>
                <a:cs typeface="Calibri"/>
              </a:rPr>
              <a:t>Sarra</a:t>
            </a:r>
            <a:endParaRPr lang="en-AU" sz="1600" dirty="0">
              <a:solidFill>
                <a:srgbClr val="002060"/>
              </a:solidFill>
              <a:latin typeface="Calibri"/>
              <a:cs typeface="Calibri"/>
            </a:endParaRPr>
          </a:p>
          <a:p>
            <a:pPr>
              <a:spcBef>
                <a:spcPct val="50000"/>
              </a:spcBef>
            </a:pPr>
            <a:endParaRPr lang="en-AU" sz="1600" dirty="0" smtClean="0">
              <a:solidFill>
                <a:srgbClr val="002060"/>
              </a:solidFill>
              <a:latin typeface="Calibri"/>
              <a:cs typeface="Calibri"/>
            </a:endParaRPr>
          </a:p>
          <a:p>
            <a:pPr algn="r">
              <a:spcBef>
                <a:spcPct val="50000"/>
              </a:spcBef>
            </a:pPr>
            <a:r>
              <a:rPr lang="en-AU" sz="1600" i="1" dirty="0" err="1" smtClean="0">
                <a:solidFill>
                  <a:srgbClr val="002060"/>
                </a:solidFill>
                <a:latin typeface="Calibri"/>
                <a:cs typeface="Calibri"/>
              </a:rPr>
              <a:t>www.strongersmarter.com.au</a:t>
            </a:r>
            <a:endParaRPr lang="en-AU" sz="1600" i="1" dirty="0" smtClean="0">
              <a:solidFill>
                <a:srgbClr val="002060"/>
              </a:solidFill>
              <a:latin typeface="Calibri"/>
              <a:cs typeface="Calibri"/>
            </a:endParaRPr>
          </a:p>
          <a:p>
            <a:pPr algn="r">
              <a:spcBef>
                <a:spcPct val="50000"/>
              </a:spcBef>
            </a:pPr>
            <a:r>
              <a:rPr lang="en-AU" sz="1600" i="1" dirty="0" smtClean="0">
                <a:solidFill>
                  <a:srgbClr val="002060"/>
                </a:solidFill>
                <a:latin typeface="Calibri"/>
                <a:cs typeface="Calibri"/>
              </a:rPr>
              <a:t>www.twitter.com/chrissarra</a:t>
            </a:r>
          </a:p>
          <a:p>
            <a:pPr algn="r">
              <a:spcBef>
                <a:spcPct val="50000"/>
              </a:spcBef>
            </a:pPr>
            <a:r>
              <a:rPr lang="en-AU" sz="1600" i="1" dirty="0" smtClean="0">
                <a:solidFill>
                  <a:srgbClr val="002060"/>
                </a:solidFill>
                <a:latin typeface="Calibri"/>
                <a:cs typeface="Calibri"/>
              </a:rPr>
              <a:t>www.wordpress.com/chrissarra</a:t>
            </a:r>
            <a:endParaRPr lang="en-AU" sz="1600" i="1" dirty="0">
              <a:solidFill>
                <a:srgbClr val="002060"/>
              </a:solidFill>
              <a:latin typeface="Calibri"/>
              <a:cs typeface="Calibri"/>
            </a:endParaRPr>
          </a:p>
          <a:p>
            <a:pPr algn="r">
              <a:spcBef>
                <a:spcPct val="50000"/>
              </a:spcBef>
            </a:pPr>
            <a:endParaRPr lang="en-AU" sz="1600" dirty="0">
              <a:latin typeface="Candara" pitchFamily="34" charset="0"/>
            </a:endParaRPr>
          </a:p>
          <a:p>
            <a:pPr algn="r">
              <a:spcBef>
                <a:spcPct val="50000"/>
              </a:spcBef>
            </a:pPr>
            <a:endParaRPr lang="en-AU" sz="1600" dirty="0">
              <a:latin typeface="Candara" pitchFamily="34" charset="0"/>
            </a:endParaRPr>
          </a:p>
        </p:txBody>
      </p:sp>
      <p:pic>
        <p:nvPicPr>
          <p:cNvPr id="1028" name="Picture 4" descr="http://www.powerhomebiz.com/images/wordpresslogo.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76056" y="4653136"/>
            <a:ext cx="421290" cy="376152"/>
          </a:xfrm>
          <a:prstGeom prst="rect">
            <a:avLst/>
          </a:prstGeom>
          <a:noFill/>
        </p:spPr>
      </p:pic>
      <p:pic>
        <p:nvPicPr>
          <p:cNvPr id="1030" name="Picture 6" descr="http://www.redplanettoys.com/images/btns/twitter%20logo.png"/>
          <p:cNvPicPr>
            <a:picLocks noChangeAspect="1" noChangeArrowheads="1"/>
          </p:cNvPicPr>
          <p:nvPr/>
        </p:nvPicPr>
        <p:blipFill>
          <a:blip r:embed="rId9" cstate="print"/>
          <a:srcRect/>
          <a:stretch>
            <a:fillRect/>
          </a:stretch>
        </p:blipFill>
        <p:spPr bwMode="auto">
          <a:xfrm>
            <a:off x="5364088" y="4293096"/>
            <a:ext cx="368300" cy="3683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176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10" name="TextBox 9"/>
          <p:cNvSpPr txBox="1"/>
          <p:nvPr/>
        </p:nvSpPr>
        <p:spPr>
          <a:xfrm>
            <a:off x="611560" y="1268760"/>
            <a:ext cx="7920880" cy="3908762"/>
          </a:xfrm>
          <a:prstGeom prst="rect">
            <a:avLst/>
          </a:prstGeom>
          <a:noFill/>
        </p:spPr>
        <p:txBody>
          <a:bodyPr wrap="square" rtlCol="0">
            <a:spAutoFit/>
          </a:bodyPr>
          <a:lstStyle/>
          <a:p>
            <a:r>
              <a:rPr lang="en-AU" sz="3200" b="1" i="1" dirty="0" smtClean="0"/>
              <a:t>Making this personal?</a:t>
            </a:r>
          </a:p>
          <a:p>
            <a:endParaRPr lang="en-AU" sz="2400" b="1" i="1" dirty="0" smtClean="0"/>
          </a:p>
          <a:p>
            <a:endParaRPr lang="en-AU" sz="2400" b="1" i="1" dirty="0" smtClean="0"/>
          </a:p>
          <a:p>
            <a:r>
              <a:rPr lang="en-AU" sz="2400" i="1" dirty="0" smtClean="0"/>
              <a:t>Shifting the question from ... </a:t>
            </a:r>
          </a:p>
          <a:p>
            <a:endParaRPr lang="en-AU" sz="2400" i="1" dirty="0" smtClean="0"/>
          </a:p>
          <a:p>
            <a:r>
              <a:rPr lang="en-AU" sz="2400" i="1" dirty="0" smtClean="0"/>
              <a:t>What do we do with this child?</a:t>
            </a:r>
          </a:p>
          <a:p>
            <a:endParaRPr lang="en-AU" sz="2400" i="1" dirty="0" smtClean="0"/>
          </a:p>
          <a:p>
            <a:r>
              <a:rPr lang="en-AU" sz="2400" i="1" dirty="0" smtClean="0"/>
              <a:t>To.. </a:t>
            </a:r>
          </a:p>
          <a:p>
            <a:endParaRPr lang="en-AU" sz="2400" i="1" dirty="0" smtClean="0"/>
          </a:p>
          <a:p>
            <a:r>
              <a:rPr lang="en-AU" sz="2400" i="1" dirty="0" smtClean="0"/>
              <a:t>What would I want done if this was my child?</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374848" y="548680"/>
            <a:ext cx="8229600" cy="4968552"/>
          </a:xfrm>
        </p:spPr>
        <p:txBody>
          <a:bodyPr/>
          <a:lstStyle/>
          <a:p>
            <a:pPr marL="0" indent="0">
              <a:buNone/>
            </a:pPr>
            <a:r>
              <a:rPr lang="en-AU" sz="2800" b="1" dirty="0" err="1">
                <a:solidFill>
                  <a:srgbClr val="083763"/>
                </a:solidFill>
                <a:latin typeface="Calibri"/>
                <a:cs typeface="Calibri"/>
              </a:rPr>
              <a:t>Tullawong</a:t>
            </a:r>
            <a:r>
              <a:rPr lang="en-AU" sz="2800" b="1" dirty="0">
                <a:solidFill>
                  <a:srgbClr val="083763"/>
                </a:solidFill>
                <a:latin typeface="Calibri"/>
                <a:cs typeface="Calibri"/>
              </a:rPr>
              <a:t> State School, </a:t>
            </a:r>
            <a:r>
              <a:rPr lang="en-AU" sz="2800" b="1" dirty="0" smtClean="0">
                <a:solidFill>
                  <a:srgbClr val="083763"/>
                </a:solidFill>
                <a:latin typeface="Calibri"/>
                <a:cs typeface="Calibri"/>
              </a:rPr>
              <a:t>Queensland</a:t>
            </a:r>
          </a:p>
          <a:p>
            <a:pPr marL="0" indent="0">
              <a:buNone/>
            </a:pPr>
            <a:endParaRPr lang="en-AU" sz="1600" b="1" dirty="0" smtClean="0">
              <a:solidFill>
                <a:srgbClr val="083763"/>
              </a:solidFill>
              <a:latin typeface="Calibri"/>
              <a:cs typeface="Calibri"/>
            </a:endParaRPr>
          </a:p>
          <a:p>
            <a:pPr>
              <a:buClrTx/>
            </a:pPr>
            <a:r>
              <a:rPr lang="en-AU" sz="1500" dirty="0" smtClean="0">
                <a:solidFill>
                  <a:srgbClr val="083763"/>
                </a:solidFill>
                <a:latin typeface="Calibri"/>
                <a:cs typeface="Calibri"/>
              </a:rPr>
              <a:t>Increased </a:t>
            </a:r>
            <a:r>
              <a:rPr lang="en-AU" sz="1500" dirty="0">
                <a:solidFill>
                  <a:srgbClr val="083763"/>
                </a:solidFill>
                <a:latin typeface="Calibri"/>
                <a:cs typeface="Calibri"/>
              </a:rPr>
              <a:t>enrolments from 79 Indigenous students in 2008 to 137 Indigenous students in 2012.  This represents a 43% increase in Indigenous enrolments over a 4 year period</a:t>
            </a:r>
          </a:p>
          <a:p>
            <a:pPr>
              <a:buClrTx/>
            </a:pPr>
            <a:endParaRPr lang="en-AU" sz="1500" dirty="0" smtClean="0">
              <a:solidFill>
                <a:srgbClr val="083763"/>
              </a:solidFill>
              <a:latin typeface="Calibri"/>
              <a:cs typeface="Calibri"/>
            </a:endParaRPr>
          </a:p>
          <a:p>
            <a:pPr>
              <a:buClrTx/>
            </a:pPr>
            <a:r>
              <a:rPr lang="en-AU" sz="1500" dirty="0" smtClean="0">
                <a:solidFill>
                  <a:srgbClr val="083763"/>
                </a:solidFill>
                <a:latin typeface="Calibri"/>
                <a:cs typeface="Calibri"/>
              </a:rPr>
              <a:t>Indigenous </a:t>
            </a:r>
            <a:r>
              <a:rPr lang="en-AU" sz="1500" dirty="0">
                <a:solidFill>
                  <a:srgbClr val="083763"/>
                </a:solidFill>
                <a:latin typeface="Calibri"/>
                <a:cs typeface="Calibri"/>
              </a:rPr>
              <a:t>students outperformed non-Indigenous students when compared to the nation on 2011 </a:t>
            </a:r>
            <a:r>
              <a:rPr lang="en-AU" sz="1500" dirty="0" err="1">
                <a:solidFill>
                  <a:srgbClr val="083763"/>
                </a:solidFill>
                <a:latin typeface="Calibri"/>
                <a:cs typeface="Calibri"/>
              </a:rPr>
              <a:t>Naplan</a:t>
            </a:r>
            <a:r>
              <a:rPr lang="en-AU" sz="1500" dirty="0">
                <a:solidFill>
                  <a:srgbClr val="083763"/>
                </a:solidFill>
                <a:latin typeface="Calibri"/>
                <a:cs typeface="Calibri"/>
              </a:rPr>
              <a:t> testing</a:t>
            </a:r>
          </a:p>
          <a:p>
            <a:pPr>
              <a:buClrTx/>
            </a:pPr>
            <a:endParaRPr lang="en-AU" sz="1500" dirty="0" smtClean="0">
              <a:solidFill>
                <a:srgbClr val="083763"/>
              </a:solidFill>
              <a:latin typeface="Calibri"/>
              <a:cs typeface="Calibri"/>
            </a:endParaRPr>
          </a:p>
          <a:p>
            <a:pPr>
              <a:buClrTx/>
            </a:pPr>
            <a:r>
              <a:rPr lang="en-AU" sz="1500" dirty="0" smtClean="0">
                <a:solidFill>
                  <a:srgbClr val="083763"/>
                </a:solidFill>
                <a:latin typeface="Calibri"/>
                <a:cs typeface="Calibri"/>
              </a:rPr>
              <a:t>Behaviour </a:t>
            </a:r>
            <a:r>
              <a:rPr lang="en-AU" sz="1500" dirty="0">
                <a:solidFill>
                  <a:srgbClr val="083763"/>
                </a:solidFill>
                <a:latin typeface="Calibri"/>
                <a:cs typeface="Calibri"/>
              </a:rPr>
              <a:t>data:</a:t>
            </a:r>
          </a:p>
          <a:p>
            <a:pPr>
              <a:buClrTx/>
            </a:pPr>
            <a:r>
              <a:rPr lang="en-AU" sz="1500" dirty="0">
                <a:solidFill>
                  <a:srgbClr val="083763"/>
                </a:solidFill>
                <a:latin typeface="Calibri"/>
                <a:cs typeface="Calibri"/>
              </a:rPr>
              <a:t>36% reduction in the total number of referrals to the Student Support Centre</a:t>
            </a:r>
          </a:p>
          <a:p>
            <a:pPr>
              <a:buClrTx/>
            </a:pPr>
            <a:r>
              <a:rPr lang="en-AU" sz="1500" dirty="0">
                <a:solidFill>
                  <a:srgbClr val="083763"/>
                </a:solidFill>
                <a:latin typeface="Calibri"/>
                <a:cs typeface="Calibri"/>
              </a:rPr>
              <a:t>36% reduction in suspensions between 2010 and 2012</a:t>
            </a:r>
          </a:p>
          <a:p>
            <a:pPr>
              <a:buClrTx/>
            </a:pPr>
            <a:r>
              <a:rPr lang="en-AU" sz="1500" dirty="0">
                <a:solidFill>
                  <a:srgbClr val="083763"/>
                </a:solidFill>
                <a:latin typeface="Calibri"/>
                <a:cs typeface="Calibri"/>
              </a:rPr>
              <a:t>11% reduction in unexplained absences between 2010 and 2012</a:t>
            </a:r>
          </a:p>
          <a:p>
            <a:pPr marL="0" indent="0">
              <a:buNone/>
            </a:pPr>
            <a:endParaRPr lang="en-AU" sz="1600" dirty="0">
              <a:solidFill>
                <a:srgbClr val="083763"/>
              </a:solidFill>
              <a:latin typeface="Calibri"/>
              <a:cs typeface="Calibri"/>
            </a:endParaRPr>
          </a:p>
          <a:p>
            <a:pPr marL="0" indent="0">
              <a:buNone/>
            </a:pPr>
            <a:r>
              <a:rPr lang="en-AU" sz="1200" i="1" dirty="0">
                <a:solidFill>
                  <a:srgbClr val="083763"/>
                </a:solidFill>
                <a:latin typeface="Calibri"/>
                <a:cs typeface="Calibri"/>
              </a:rPr>
              <a:t>“Attending the Stronger Smarter Leadership program was the most influential professional development I have undertaken in 25 years of working in education. It made me aware of how important my role was within the school setting, made me ‘stronger and smarter’ which has led to improved student outcomes.  It allowed me to reflect on my leadership style and confirmed how important the engagement of the community is.”  </a:t>
            </a:r>
            <a:r>
              <a:rPr lang="en-AU" sz="1200" dirty="0">
                <a:solidFill>
                  <a:srgbClr val="083763"/>
                </a:solidFill>
                <a:latin typeface="Calibri"/>
                <a:cs typeface="Calibri"/>
              </a:rPr>
              <a:t>Scott Pacey, Deputy </a:t>
            </a:r>
            <a:r>
              <a:rPr lang="en-AU" sz="1200" dirty="0" smtClean="0">
                <a:solidFill>
                  <a:srgbClr val="083763"/>
                </a:solidFill>
                <a:latin typeface="Calibri"/>
                <a:cs typeface="Calibri"/>
              </a:rPr>
              <a:t>Principal</a:t>
            </a:r>
            <a:endParaRPr lang="en-AU" sz="1200" dirty="0">
              <a:solidFill>
                <a:srgbClr val="083763"/>
              </a:solidFill>
              <a:latin typeface="Calibri"/>
              <a:cs typeface="Calibri"/>
            </a:endParaRPr>
          </a:p>
          <a:p>
            <a:pPr>
              <a:buNone/>
            </a:pPr>
            <a:endParaRPr lang="en-AU" sz="1400" b="1" i="1" dirty="0" smtClean="0">
              <a:solidFill>
                <a:srgbClr val="083763"/>
              </a:solidFill>
              <a:latin typeface="Calibri"/>
              <a:cs typeface="Calibri"/>
            </a:endParaRPr>
          </a:p>
        </p:txBody>
      </p:sp>
    </p:spTree>
    <p:extLst>
      <p:ext uri="{BB962C8B-B14F-4D97-AF65-F5344CB8AC3E}">
        <p14:creationId xmlns:p14="http://schemas.microsoft.com/office/powerpoint/2010/main" val="2490556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374848" y="548680"/>
            <a:ext cx="8229600" cy="4389437"/>
          </a:xfrm>
        </p:spPr>
        <p:txBody>
          <a:bodyPr/>
          <a:lstStyle/>
          <a:p>
            <a:pPr marL="0" indent="0">
              <a:buNone/>
            </a:pPr>
            <a:r>
              <a:rPr lang="en-AU" sz="2800" b="1" dirty="0">
                <a:solidFill>
                  <a:srgbClr val="083763"/>
                </a:solidFill>
                <a:latin typeface="Calibri"/>
                <a:cs typeface="Calibri"/>
              </a:rPr>
              <a:t>Bairnsdale Secondary College, </a:t>
            </a:r>
            <a:r>
              <a:rPr lang="en-AU" sz="2800" b="1" dirty="0" smtClean="0">
                <a:solidFill>
                  <a:srgbClr val="083763"/>
                </a:solidFill>
                <a:latin typeface="Calibri"/>
                <a:cs typeface="Calibri"/>
              </a:rPr>
              <a:t>Victoria</a:t>
            </a:r>
          </a:p>
          <a:p>
            <a:pPr marL="0" indent="0">
              <a:buNone/>
            </a:pPr>
            <a:endParaRPr lang="en-AU" sz="800" b="1" dirty="0">
              <a:solidFill>
                <a:srgbClr val="083763"/>
              </a:solidFill>
              <a:latin typeface="Calibri"/>
              <a:cs typeface="Calibri"/>
            </a:endParaRPr>
          </a:p>
          <a:p>
            <a:pPr marL="0" indent="0">
              <a:buNone/>
            </a:pPr>
            <a:endParaRPr lang="en-AU" sz="800" dirty="0" smtClean="0">
              <a:solidFill>
                <a:srgbClr val="083763"/>
              </a:solidFill>
              <a:latin typeface="Calibri"/>
              <a:cs typeface="Calibri"/>
            </a:endParaRPr>
          </a:p>
          <a:p>
            <a:pPr>
              <a:buClrTx/>
            </a:pPr>
            <a:r>
              <a:rPr lang="en-AU" sz="1500" dirty="0" smtClean="0">
                <a:solidFill>
                  <a:srgbClr val="083763"/>
                </a:solidFill>
                <a:latin typeface="Calibri"/>
                <a:cs typeface="Calibri"/>
              </a:rPr>
              <a:t>In </a:t>
            </a:r>
            <a:r>
              <a:rPr lang="en-AU" sz="1500" dirty="0">
                <a:solidFill>
                  <a:srgbClr val="083763"/>
                </a:solidFill>
                <a:latin typeface="Calibri"/>
                <a:cs typeface="Calibri"/>
              </a:rPr>
              <a:t>2001 virtually no Indigenous students were going on to years 11 and 12.  Inter-racial fights were an every-day event.  Today, segregation is a thing of the past.  Interactions with families are no longer hostile.  Indigenous students in the school have a more positive sense of their identity, few students are disengaged and the school has had its first Indigenous School Captain. </a:t>
            </a:r>
          </a:p>
          <a:p>
            <a:pPr lvl="0">
              <a:buClrTx/>
            </a:pPr>
            <a:endParaRPr lang="en-AU" sz="1500" dirty="0" smtClean="0">
              <a:solidFill>
                <a:srgbClr val="083763"/>
              </a:solidFill>
              <a:latin typeface="Calibri"/>
              <a:cs typeface="Calibri"/>
            </a:endParaRPr>
          </a:p>
          <a:p>
            <a:pPr lvl="0">
              <a:buClrTx/>
            </a:pPr>
            <a:r>
              <a:rPr lang="en-AU" sz="1500" dirty="0" smtClean="0">
                <a:solidFill>
                  <a:srgbClr val="083763"/>
                </a:solidFill>
                <a:latin typeface="Calibri"/>
                <a:cs typeface="Calibri"/>
              </a:rPr>
              <a:t>In </a:t>
            </a:r>
            <a:r>
              <a:rPr lang="en-AU" sz="1500" dirty="0">
                <a:solidFill>
                  <a:srgbClr val="083763"/>
                </a:solidFill>
                <a:latin typeface="Calibri"/>
                <a:cs typeface="Calibri"/>
              </a:rPr>
              <a:t>2011, enrolment of Koori Students increased by 80%</a:t>
            </a:r>
          </a:p>
          <a:p>
            <a:pPr lvl="0">
              <a:buClrTx/>
            </a:pPr>
            <a:r>
              <a:rPr lang="en-AU" sz="1500" dirty="0">
                <a:solidFill>
                  <a:srgbClr val="083763"/>
                </a:solidFill>
                <a:latin typeface="Calibri"/>
                <a:cs typeface="Calibri"/>
              </a:rPr>
              <a:t>Koori Student attendance rates leapt from 21% to 85%</a:t>
            </a:r>
          </a:p>
          <a:p>
            <a:pPr lvl="0">
              <a:buClrTx/>
            </a:pPr>
            <a:r>
              <a:rPr lang="en-AU" sz="1500" dirty="0">
                <a:solidFill>
                  <a:srgbClr val="083763"/>
                </a:solidFill>
                <a:latin typeface="Calibri"/>
                <a:cs typeface="Calibri"/>
              </a:rPr>
              <a:t>100% Koori student retention across to year 11 and 12 for three years in a row</a:t>
            </a:r>
          </a:p>
          <a:p>
            <a:pPr lvl="0">
              <a:buClrTx/>
            </a:pPr>
            <a:r>
              <a:rPr lang="en-AU" sz="1500" dirty="0">
                <a:solidFill>
                  <a:srgbClr val="083763"/>
                </a:solidFill>
                <a:latin typeface="Calibri"/>
                <a:cs typeface="Calibri"/>
              </a:rPr>
              <a:t>Year 9 and 10 Indigenous academic results improved</a:t>
            </a:r>
          </a:p>
          <a:p>
            <a:pPr lvl="0">
              <a:buClrTx/>
            </a:pPr>
            <a:r>
              <a:rPr lang="en-AU" sz="1500" dirty="0">
                <a:solidFill>
                  <a:srgbClr val="083763"/>
                </a:solidFill>
                <a:latin typeface="Calibri"/>
                <a:cs typeface="Calibri"/>
              </a:rPr>
              <a:t>Numerous Indigenous students have improved their literacy skills by the equivalent of three year levels since 2008</a:t>
            </a:r>
          </a:p>
          <a:p>
            <a:pPr lvl="0">
              <a:buClrTx/>
            </a:pPr>
            <a:r>
              <a:rPr lang="en-AU" sz="1500" dirty="0">
                <a:solidFill>
                  <a:srgbClr val="083763"/>
                </a:solidFill>
                <a:latin typeface="Calibri"/>
                <a:cs typeface="Calibri"/>
              </a:rPr>
              <a:t>Suspensions and class exits have </a:t>
            </a:r>
            <a:r>
              <a:rPr lang="en-AU" sz="1500" dirty="0" smtClean="0">
                <a:solidFill>
                  <a:srgbClr val="083763"/>
                </a:solidFill>
                <a:latin typeface="Calibri"/>
                <a:cs typeface="Calibri"/>
              </a:rPr>
              <a:t>plummeted</a:t>
            </a:r>
            <a:r>
              <a:rPr lang="en-AU" sz="1500" dirty="0">
                <a:solidFill>
                  <a:srgbClr val="083763"/>
                </a:solidFill>
                <a:latin typeface="Calibri"/>
                <a:cs typeface="Calibri"/>
              </a:rPr>
              <a:t> </a:t>
            </a:r>
            <a:endParaRPr lang="en-AU" sz="1500" dirty="0" smtClean="0">
              <a:solidFill>
                <a:srgbClr val="083763"/>
              </a:solidFill>
              <a:latin typeface="Calibri"/>
              <a:cs typeface="Calibri"/>
            </a:endParaRPr>
          </a:p>
          <a:p>
            <a:pPr lvl="0"/>
            <a:endParaRPr lang="en-AU" sz="1200" dirty="0">
              <a:solidFill>
                <a:srgbClr val="083763"/>
              </a:solidFill>
              <a:latin typeface="Calibri"/>
              <a:cs typeface="Calibri"/>
            </a:endParaRPr>
          </a:p>
          <a:p>
            <a:pPr marL="0" indent="0">
              <a:buNone/>
            </a:pPr>
            <a:r>
              <a:rPr lang="en-AU" sz="1200" i="1" dirty="0">
                <a:solidFill>
                  <a:srgbClr val="083763"/>
                </a:solidFill>
                <a:latin typeface="Calibri"/>
                <a:cs typeface="Calibri"/>
              </a:rPr>
              <a:t>“We shut the gap on suspensions.  We had good relationships with their parents.  We sustained it.  We cracked through a culture that had to go, that will never return.  </a:t>
            </a:r>
            <a:r>
              <a:rPr lang="en-GB" sz="1200" i="1" dirty="0">
                <a:solidFill>
                  <a:srgbClr val="083763"/>
                </a:solidFill>
                <a:latin typeface="Calibri"/>
                <a:cs typeface="Calibri"/>
              </a:rPr>
              <a:t>Stronger Smarter is with me, and it doesn’t matter where I’m working.  You become an ally and an advocate wherever you are.  I hope I push the boundaries a little bit in the schools that I work with.”</a:t>
            </a:r>
            <a:r>
              <a:rPr lang="en-GB" sz="1200" dirty="0">
                <a:solidFill>
                  <a:srgbClr val="083763"/>
                </a:solidFill>
                <a:latin typeface="Calibri"/>
                <a:cs typeface="Calibri"/>
              </a:rPr>
              <a:t>   Former Principal, Graham Blackley, Winner, Ministers Award for Excellence in Teaching or Leadership in Aboriginal and Torres Strait Islander Education</a:t>
            </a:r>
            <a:endParaRPr lang="en-AU" sz="1200" dirty="0">
              <a:solidFill>
                <a:srgbClr val="083763"/>
              </a:solidFill>
              <a:latin typeface="Calibri"/>
              <a:cs typeface="Calibri"/>
            </a:endParaRPr>
          </a:p>
          <a:p>
            <a:endParaRPr lang="en-AU" sz="1200" dirty="0">
              <a:solidFill>
                <a:srgbClr val="083763"/>
              </a:solidFill>
              <a:latin typeface="Calibri"/>
              <a:cs typeface="Calibri"/>
            </a:endParaRPr>
          </a:p>
          <a:p>
            <a:pPr>
              <a:buNone/>
            </a:pPr>
            <a:endParaRPr lang="en-AU" sz="1000" b="1" i="1" dirty="0" smtClean="0">
              <a:solidFill>
                <a:srgbClr val="083763"/>
              </a:solidFill>
              <a:latin typeface="Calibri"/>
              <a:cs typeface="Calibri"/>
            </a:endParaRPr>
          </a:p>
        </p:txBody>
      </p:sp>
    </p:spTree>
    <p:extLst>
      <p:ext uri="{BB962C8B-B14F-4D97-AF65-F5344CB8AC3E}">
        <p14:creationId xmlns:p14="http://schemas.microsoft.com/office/powerpoint/2010/main" val="2490556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395536" y="476672"/>
            <a:ext cx="8229600" cy="6552728"/>
          </a:xfrm>
        </p:spPr>
        <p:txBody>
          <a:bodyPr/>
          <a:lstStyle/>
          <a:p>
            <a:pPr marL="0" indent="0">
              <a:buNone/>
            </a:pPr>
            <a:r>
              <a:rPr lang="en-AU" sz="2800" b="1" dirty="0" err="1" smtClean="0">
                <a:solidFill>
                  <a:srgbClr val="083763"/>
                </a:solidFill>
                <a:latin typeface="Calibri"/>
                <a:cs typeface="Calibri"/>
              </a:rPr>
              <a:t>Glenroi</a:t>
            </a:r>
            <a:r>
              <a:rPr lang="en-AU" sz="2800" b="1" dirty="0" smtClean="0">
                <a:solidFill>
                  <a:srgbClr val="083763"/>
                </a:solidFill>
                <a:latin typeface="Calibri"/>
                <a:cs typeface="Calibri"/>
              </a:rPr>
              <a:t> </a:t>
            </a:r>
            <a:r>
              <a:rPr lang="en-AU" sz="2800" b="1" dirty="0">
                <a:solidFill>
                  <a:srgbClr val="083763"/>
                </a:solidFill>
                <a:latin typeface="Calibri"/>
                <a:cs typeface="Calibri"/>
              </a:rPr>
              <a:t>Heights Public School, New South Wales</a:t>
            </a:r>
            <a:endParaRPr lang="en-AU" sz="2800" dirty="0">
              <a:solidFill>
                <a:srgbClr val="083763"/>
              </a:solidFill>
              <a:latin typeface="Calibri"/>
              <a:cs typeface="Calibri"/>
            </a:endParaRPr>
          </a:p>
          <a:p>
            <a:pPr marL="0" indent="0" fontAlgn="ctr">
              <a:buNone/>
            </a:pPr>
            <a:r>
              <a:rPr lang="en-GB" sz="1000" b="1" dirty="0">
                <a:solidFill>
                  <a:srgbClr val="083763"/>
                </a:solidFill>
                <a:latin typeface="Calibri"/>
                <a:cs typeface="Calibri"/>
              </a:rPr>
              <a:t> </a:t>
            </a:r>
            <a:endParaRPr lang="en-AU" sz="1000" dirty="0">
              <a:solidFill>
                <a:srgbClr val="083763"/>
              </a:solidFill>
              <a:latin typeface="Calibri"/>
              <a:cs typeface="Calibri"/>
            </a:endParaRPr>
          </a:p>
          <a:p>
            <a:pPr marL="0" indent="0" fontAlgn="ctr">
              <a:buNone/>
            </a:pPr>
            <a:r>
              <a:rPr lang="en-GB" sz="1500" dirty="0">
                <a:solidFill>
                  <a:srgbClr val="083763"/>
                </a:solidFill>
                <a:latin typeface="Calibri"/>
                <a:cs typeface="Calibri"/>
              </a:rPr>
              <a:t>School processes, curriculum planning and classroom teaching all reflect increased emphasis on community relationships and </a:t>
            </a:r>
            <a:r>
              <a:rPr lang="en-GB" sz="1500" dirty="0" err="1">
                <a:solidFill>
                  <a:srgbClr val="083763"/>
                </a:solidFill>
                <a:latin typeface="Calibri"/>
                <a:cs typeface="Calibri"/>
              </a:rPr>
              <a:t>childrenʼs</a:t>
            </a:r>
            <a:r>
              <a:rPr lang="en-GB" sz="1500" dirty="0">
                <a:solidFill>
                  <a:srgbClr val="083763"/>
                </a:solidFill>
                <a:latin typeface="Calibri"/>
                <a:cs typeface="Calibri"/>
              </a:rPr>
              <a:t> positive identity.  Projects have succeeded through consultation and knowledge sharing with the Indigenous community.  </a:t>
            </a:r>
            <a:r>
              <a:rPr lang="en-AU" sz="1500" dirty="0">
                <a:solidFill>
                  <a:srgbClr val="083763"/>
                </a:solidFill>
                <a:latin typeface="Calibri"/>
                <a:cs typeface="Calibri"/>
              </a:rPr>
              <a:t>Parents come into the school to talk about learning, not discipline.  The community have recognised the difference and approve of the shift towards high expectations.  Elders are regular visitors and actively support a range of student activities.</a:t>
            </a:r>
          </a:p>
          <a:p>
            <a:pPr marL="0" indent="0" fontAlgn="ctr">
              <a:buNone/>
            </a:pPr>
            <a:r>
              <a:rPr lang="en-AU" sz="1500" dirty="0">
                <a:solidFill>
                  <a:srgbClr val="083763"/>
                </a:solidFill>
                <a:latin typeface="Calibri"/>
                <a:cs typeface="Calibri"/>
              </a:rPr>
              <a:t> </a:t>
            </a:r>
          </a:p>
          <a:p>
            <a:pPr marL="0" indent="0" fontAlgn="ctr">
              <a:buNone/>
            </a:pPr>
            <a:r>
              <a:rPr lang="en-GB" sz="1500" b="1" dirty="0" smtClean="0">
                <a:solidFill>
                  <a:srgbClr val="083763"/>
                </a:solidFill>
                <a:latin typeface="Calibri"/>
                <a:cs typeface="Calibri"/>
              </a:rPr>
              <a:t>Attendance</a:t>
            </a:r>
            <a:endParaRPr lang="en-AU" sz="1500" dirty="0">
              <a:solidFill>
                <a:srgbClr val="083763"/>
              </a:solidFill>
              <a:latin typeface="Calibri"/>
              <a:cs typeface="Calibri"/>
            </a:endParaRPr>
          </a:p>
          <a:p>
            <a:pPr fontAlgn="ctr">
              <a:buClrTx/>
            </a:pPr>
            <a:r>
              <a:rPr lang="en-GB" sz="1500" dirty="0">
                <a:solidFill>
                  <a:srgbClr val="083763"/>
                </a:solidFill>
                <a:latin typeface="Calibri"/>
                <a:cs typeface="Calibri"/>
              </a:rPr>
              <a:t>Aboriginal attendance increased from 77% in 2007 to 90% in </a:t>
            </a:r>
            <a:r>
              <a:rPr lang="en-GB" sz="1500" dirty="0" smtClean="0">
                <a:solidFill>
                  <a:srgbClr val="083763"/>
                </a:solidFill>
                <a:latin typeface="Calibri"/>
                <a:cs typeface="Calibri"/>
              </a:rPr>
              <a:t>2011</a:t>
            </a:r>
            <a:endParaRPr lang="en-AU" sz="1500" dirty="0">
              <a:solidFill>
                <a:srgbClr val="083763"/>
              </a:solidFill>
              <a:latin typeface="Calibri"/>
              <a:cs typeface="Calibri"/>
            </a:endParaRPr>
          </a:p>
          <a:p>
            <a:pPr marL="0" indent="0" fontAlgn="ctr">
              <a:buClrTx/>
              <a:buNone/>
            </a:pPr>
            <a:r>
              <a:rPr lang="en-US" sz="1500" dirty="0">
                <a:solidFill>
                  <a:srgbClr val="083763"/>
                </a:solidFill>
                <a:latin typeface="Calibri"/>
                <a:cs typeface="Calibri"/>
              </a:rPr>
              <a:t> </a:t>
            </a:r>
            <a:endParaRPr lang="en-AU" sz="1500" dirty="0">
              <a:solidFill>
                <a:srgbClr val="083763"/>
              </a:solidFill>
              <a:latin typeface="Calibri"/>
              <a:cs typeface="Calibri"/>
            </a:endParaRPr>
          </a:p>
          <a:p>
            <a:pPr marL="0" indent="0">
              <a:buClrTx/>
              <a:buNone/>
            </a:pPr>
            <a:r>
              <a:rPr lang="en-US" sz="1500" b="1" dirty="0">
                <a:solidFill>
                  <a:srgbClr val="083763"/>
                </a:solidFill>
                <a:latin typeface="Calibri"/>
                <a:cs typeface="Calibri"/>
              </a:rPr>
              <a:t>Aboriginal student suspension </a:t>
            </a:r>
            <a:endParaRPr lang="en-US" sz="1500" dirty="0" smtClean="0">
              <a:solidFill>
                <a:srgbClr val="083763"/>
              </a:solidFill>
              <a:latin typeface="Calibri"/>
              <a:cs typeface="Calibri"/>
            </a:endParaRPr>
          </a:p>
          <a:p>
            <a:pPr>
              <a:buClrTx/>
            </a:pPr>
            <a:r>
              <a:rPr lang="en-US" sz="1500" dirty="0" smtClean="0">
                <a:solidFill>
                  <a:srgbClr val="083763"/>
                </a:solidFill>
                <a:latin typeface="Calibri"/>
                <a:cs typeface="Calibri"/>
              </a:rPr>
              <a:t>2007 </a:t>
            </a:r>
            <a:r>
              <a:rPr lang="en-US" sz="1500" dirty="0">
                <a:solidFill>
                  <a:srgbClr val="083763"/>
                </a:solidFill>
                <a:latin typeface="Calibri"/>
                <a:cs typeface="Calibri"/>
              </a:rPr>
              <a:t>- 274 days lost to learning: 161 to noncompliance, 113 days to violence</a:t>
            </a:r>
            <a:endParaRPr lang="en-AU" sz="1500" dirty="0">
              <a:solidFill>
                <a:srgbClr val="083763"/>
              </a:solidFill>
              <a:latin typeface="Calibri"/>
              <a:cs typeface="Calibri"/>
            </a:endParaRPr>
          </a:p>
          <a:p>
            <a:pPr>
              <a:buClrTx/>
            </a:pPr>
            <a:r>
              <a:rPr lang="en-US" sz="1500" dirty="0">
                <a:solidFill>
                  <a:srgbClr val="083763"/>
                </a:solidFill>
                <a:latin typeface="Calibri"/>
                <a:cs typeface="Calibri"/>
              </a:rPr>
              <a:t>2011 - 13 days lost to learning: all noncompliance, no violence</a:t>
            </a:r>
            <a:endParaRPr lang="en-AU" sz="1500" dirty="0">
              <a:solidFill>
                <a:srgbClr val="083763"/>
              </a:solidFill>
              <a:latin typeface="Calibri"/>
              <a:cs typeface="Calibri"/>
            </a:endParaRPr>
          </a:p>
          <a:p>
            <a:pPr fontAlgn="ctr">
              <a:buClrTx/>
            </a:pPr>
            <a:endParaRPr lang="en-AU" sz="1500" dirty="0">
              <a:solidFill>
                <a:srgbClr val="083763"/>
              </a:solidFill>
              <a:latin typeface="Calibri"/>
              <a:cs typeface="Calibri"/>
            </a:endParaRPr>
          </a:p>
          <a:p>
            <a:pPr marL="0" indent="0" fontAlgn="ctr">
              <a:buClrTx/>
              <a:buNone/>
            </a:pPr>
            <a:r>
              <a:rPr lang="en-GB" sz="1500" b="1" dirty="0">
                <a:solidFill>
                  <a:srgbClr val="083763"/>
                </a:solidFill>
                <a:latin typeface="Calibri"/>
                <a:cs typeface="Calibri"/>
              </a:rPr>
              <a:t>Growth in learning outcomes for every Aboriginal </a:t>
            </a:r>
            <a:r>
              <a:rPr lang="en-GB" sz="1500" b="1" dirty="0" smtClean="0">
                <a:solidFill>
                  <a:srgbClr val="083763"/>
                </a:solidFill>
                <a:latin typeface="Calibri"/>
                <a:cs typeface="Calibri"/>
              </a:rPr>
              <a:t>student</a:t>
            </a:r>
            <a:endParaRPr lang="en-AU" sz="1500" dirty="0">
              <a:solidFill>
                <a:srgbClr val="083763"/>
              </a:solidFill>
              <a:latin typeface="Calibri"/>
              <a:cs typeface="Calibri"/>
            </a:endParaRPr>
          </a:p>
          <a:p>
            <a:pPr fontAlgn="ctr">
              <a:buClrTx/>
            </a:pPr>
            <a:r>
              <a:rPr lang="en-GB" sz="1500" dirty="0">
                <a:solidFill>
                  <a:srgbClr val="083763"/>
                </a:solidFill>
                <a:latin typeface="Calibri"/>
                <a:cs typeface="Calibri"/>
              </a:rPr>
              <a:t>2011 - NAPLAN data highest of all like schools in all areas in year 3</a:t>
            </a:r>
            <a:endParaRPr lang="en-AU" sz="1500" dirty="0">
              <a:solidFill>
                <a:srgbClr val="083763"/>
              </a:solidFill>
              <a:latin typeface="Calibri"/>
              <a:cs typeface="Calibri"/>
            </a:endParaRPr>
          </a:p>
          <a:p>
            <a:pPr>
              <a:buClrTx/>
            </a:pPr>
            <a:r>
              <a:rPr lang="en-US" sz="1500" b="1" dirty="0" err="1">
                <a:solidFill>
                  <a:srgbClr val="083763"/>
                </a:solidFill>
                <a:latin typeface="Calibri"/>
                <a:cs typeface="Calibri"/>
              </a:rPr>
              <a:t>Personalised</a:t>
            </a:r>
            <a:r>
              <a:rPr lang="en-US" sz="1500" b="1" dirty="0">
                <a:solidFill>
                  <a:srgbClr val="083763"/>
                </a:solidFill>
                <a:latin typeface="Calibri"/>
                <a:cs typeface="Calibri"/>
              </a:rPr>
              <a:t> Learning Plans (PLP) for every student</a:t>
            </a:r>
            <a:endParaRPr lang="en-AU" sz="1500" dirty="0">
              <a:solidFill>
                <a:srgbClr val="083763"/>
              </a:solidFill>
              <a:latin typeface="Calibri"/>
              <a:cs typeface="Calibri"/>
            </a:endParaRPr>
          </a:p>
          <a:p>
            <a:pPr fontAlgn="ctr">
              <a:buClrTx/>
            </a:pPr>
            <a:r>
              <a:rPr lang="en-US" sz="1500" dirty="0">
                <a:solidFill>
                  <a:srgbClr val="083763"/>
                </a:solidFill>
                <a:latin typeface="Calibri"/>
                <a:cs typeface="Calibri"/>
              </a:rPr>
              <a:t>93% attendance of Aboriginal families at PLP meetings</a:t>
            </a:r>
            <a:endParaRPr lang="en-AU" sz="1500" dirty="0">
              <a:solidFill>
                <a:srgbClr val="083763"/>
              </a:solidFill>
              <a:latin typeface="Calibri"/>
              <a:cs typeface="Calibri"/>
            </a:endParaRPr>
          </a:p>
          <a:p>
            <a:endParaRPr lang="en-AU" sz="1000" i="1" dirty="0" smtClean="0">
              <a:solidFill>
                <a:srgbClr val="083763"/>
              </a:solidFill>
              <a:latin typeface="Calibri"/>
              <a:cs typeface="Calibri"/>
            </a:endParaRPr>
          </a:p>
          <a:p>
            <a:pPr marL="0" indent="0">
              <a:buNone/>
            </a:pPr>
            <a:r>
              <a:rPr lang="en-AU" sz="1200" i="1" dirty="0" smtClean="0">
                <a:solidFill>
                  <a:srgbClr val="083763"/>
                </a:solidFill>
                <a:latin typeface="Calibri"/>
                <a:cs typeface="Calibri"/>
              </a:rPr>
              <a:t>“</a:t>
            </a:r>
            <a:r>
              <a:rPr lang="en-US" sz="1200" i="1" dirty="0">
                <a:solidFill>
                  <a:srgbClr val="083763"/>
                </a:solidFill>
                <a:latin typeface="Calibri"/>
                <a:cs typeface="Calibri"/>
              </a:rPr>
              <a:t>Over the years Stronger Smarter has been the essence of all our school cultures and will continue to be so. The leadership and facilitator training have been the most powerful professional learning many of us have participated in… </a:t>
            </a:r>
            <a:r>
              <a:rPr lang="en-AU" sz="1200" i="1" dirty="0">
                <a:solidFill>
                  <a:srgbClr val="083763"/>
                </a:solidFill>
                <a:latin typeface="Calibri"/>
                <a:cs typeface="Calibri"/>
              </a:rPr>
              <a:t>we eat and breathe the philosophy of Stronger Smarter!”</a:t>
            </a:r>
            <a:r>
              <a:rPr lang="en-AU" sz="1200" dirty="0">
                <a:solidFill>
                  <a:srgbClr val="083763"/>
                </a:solidFill>
                <a:latin typeface="Calibri"/>
                <a:cs typeface="Calibri"/>
              </a:rPr>
              <a:t>  Former Principal, Jane Cameron</a:t>
            </a:r>
          </a:p>
          <a:p>
            <a:pPr>
              <a:buNone/>
            </a:pPr>
            <a:endParaRPr lang="en-AU" sz="1000" b="1" i="1" dirty="0" smtClean="0">
              <a:solidFill>
                <a:srgbClr val="083763"/>
              </a:solidFill>
              <a:latin typeface="Calibri"/>
              <a:cs typeface="Calibri"/>
            </a:endParaRPr>
          </a:p>
        </p:txBody>
      </p:sp>
    </p:spTree>
    <p:extLst>
      <p:ext uri="{BB962C8B-B14F-4D97-AF65-F5344CB8AC3E}">
        <p14:creationId xmlns:p14="http://schemas.microsoft.com/office/powerpoint/2010/main" val="249055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446856" y="260648"/>
            <a:ext cx="8229600" cy="4389437"/>
          </a:xfrm>
        </p:spPr>
        <p:txBody>
          <a:bodyPr/>
          <a:lstStyle/>
          <a:p>
            <a:pPr marL="0" indent="0">
              <a:buNone/>
            </a:pPr>
            <a:r>
              <a:rPr lang="en-AU" sz="2800" b="1" dirty="0">
                <a:solidFill>
                  <a:srgbClr val="083763"/>
                </a:solidFill>
                <a:latin typeface="Calibri"/>
                <a:cs typeface="Calibri"/>
              </a:rPr>
              <a:t>West Arnhem College, Northern </a:t>
            </a:r>
            <a:r>
              <a:rPr lang="en-AU" sz="2800" b="1" dirty="0" smtClean="0">
                <a:solidFill>
                  <a:srgbClr val="083763"/>
                </a:solidFill>
                <a:latin typeface="Calibri"/>
                <a:cs typeface="Calibri"/>
              </a:rPr>
              <a:t>Territory</a:t>
            </a:r>
            <a:endParaRPr lang="en-AU" sz="2800" dirty="0">
              <a:solidFill>
                <a:srgbClr val="083763"/>
              </a:solidFill>
              <a:latin typeface="Calibri"/>
              <a:cs typeface="Calibri"/>
            </a:endParaRPr>
          </a:p>
          <a:p>
            <a:pPr marL="0" indent="0">
              <a:buNone/>
            </a:pPr>
            <a:r>
              <a:rPr lang="en-AU" sz="1000" b="1" dirty="0">
                <a:solidFill>
                  <a:srgbClr val="083763"/>
                </a:solidFill>
                <a:latin typeface="Calibri"/>
                <a:cs typeface="Calibri"/>
              </a:rPr>
              <a:t> </a:t>
            </a:r>
            <a:endParaRPr lang="en-AU" sz="1000" dirty="0">
              <a:solidFill>
                <a:srgbClr val="083763"/>
              </a:solidFill>
              <a:latin typeface="Calibri"/>
              <a:cs typeface="Calibri"/>
            </a:endParaRPr>
          </a:p>
          <a:p>
            <a:pPr lvl="0"/>
            <a:r>
              <a:rPr lang="en-AU" sz="1500" b="1" dirty="0">
                <a:solidFill>
                  <a:srgbClr val="083763"/>
                </a:solidFill>
                <a:latin typeface="Calibri"/>
                <a:cs typeface="Calibri"/>
              </a:rPr>
              <a:t>Indigenous student attendance:</a:t>
            </a:r>
            <a:r>
              <a:rPr lang="en-AU" sz="1500" dirty="0">
                <a:solidFill>
                  <a:srgbClr val="083763"/>
                </a:solidFill>
                <a:latin typeface="Calibri"/>
                <a:cs typeface="Calibri"/>
              </a:rPr>
              <a:t> Jabiru 45% in 2010 to 79% in 2012; </a:t>
            </a:r>
            <a:r>
              <a:rPr lang="en-AU" sz="1500" dirty="0" err="1">
                <a:solidFill>
                  <a:srgbClr val="083763"/>
                </a:solidFill>
                <a:latin typeface="Calibri"/>
                <a:cs typeface="Calibri"/>
              </a:rPr>
              <a:t>Gunbalanya</a:t>
            </a:r>
            <a:r>
              <a:rPr lang="en-AU" sz="1500" dirty="0">
                <a:solidFill>
                  <a:srgbClr val="083763"/>
                </a:solidFill>
                <a:latin typeface="Calibri"/>
                <a:cs typeface="Calibri"/>
              </a:rPr>
              <a:t> – 24% in 2010 24% to 69% in </a:t>
            </a:r>
            <a:r>
              <a:rPr lang="en-AU" sz="1500" dirty="0" smtClean="0">
                <a:solidFill>
                  <a:srgbClr val="083763"/>
                </a:solidFill>
                <a:latin typeface="Calibri"/>
                <a:cs typeface="Calibri"/>
              </a:rPr>
              <a:t>2012</a:t>
            </a:r>
          </a:p>
          <a:p>
            <a:pPr marL="0" lvl="0" indent="0">
              <a:buNone/>
            </a:pPr>
            <a:endParaRPr lang="en-AU" sz="1500" dirty="0">
              <a:solidFill>
                <a:srgbClr val="083763"/>
              </a:solidFill>
              <a:latin typeface="Calibri"/>
              <a:cs typeface="Calibri"/>
            </a:endParaRPr>
          </a:p>
          <a:p>
            <a:pPr lvl="0"/>
            <a:r>
              <a:rPr lang="en-AU" sz="1500" dirty="0">
                <a:solidFill>
                  <a:srgbClr val="083763"/>
                </a:solidFill>
                <a:latin typeface="Calibri"/>
                <a:cs typeface="Calibri"/>
              </a:rPr>
              <a:t>Significant improvements made for Year 3, 7 and 9 across all measurable indicators since the introduction of the ‘Strong Start Bright Future’ framework through the College model</a:t>
            </a:r>
          </a:p>
          <a:p>
            <a:pPr lvl="0"/>
            <a:endParaRPr lang="en-AU" sz="1500" b="1" dirty="0" smtClean="0">
              <a:solidFill>
                <a:srgbClr val="083763"/>
              </a:solidFill>
              <a:latin typeface="Calibri"/>
              <a:cs typeface="Calibri"/>
            </a:endParaRPr>
          </a:p>
          <a:p>
            <a:pPr lvl="0"/>
            <a:r>
              <a:rPr lang="en-AU" sz="1500" b="1" dirty="0" smtClean="0">
                <a:solidFill>
                  <a:srgbClr val="083763"/>
                </a:solidFill>
                <a:latin typeface="Calibri"/>
                <a:cs typeface="Calibri"/>
              </a:rPr>
              <a:t>NAPLAN</a:t>
            </a:r>
            <a:r>
              <a:rPr lang="en-AU" sz="1500" dirty="0" smtClean="0">
                <a:solidFill>
                  <a:srgbClr val="083763"/>
                </a:solidFill>
                <a:latin typeface="Calibri"/>
                <a:cs typeface="Calibri"/>
              </a:rPr>
              <a:t> </a:t>
            </a:r>
            <a:r>
              <a:rPr lang="en-AU" sz="1500" dirty="0">
                <a:solidFill>
                  <a:srgbClr val="083763"/>
                </a:solidFill>
                <a:latin typeface="Calibri"/>
                <a:cs typeface="Calibri"/>
              </a:rPr>
              <a:t>2008 to 2012 across each year level (excepting year 5 numeracy) show mean score improvement, in some cases by over 100 points for Indigenous students across both campuses</a:t>
            </a:r>
          </a:p>
          <a:p>
            <a:pPr lvl="0"/>
            <a:endParaRPr lang="en-AU" sz="1500" dirty="0" smtClean="0">
              <a:solidFill>
                <a:srgbClr val="083763"/>
              </a:solidFill>
              <a:latin typeface="Calibri"/>
              <a:cs typeface="Calibri"/>
            </a:endParaRPr>
          </a:p>
          <a:p>
            <a:pPr lvl="0"/>
            <a:r>
              <a:rPr lang="en-AU" sz="1500" dirty="0" smtClean="0">
                <a:solidFill>
                  <a:srgbClr val="083763"/>
                </a:solidFill>
                <a:latin typeface="Calibri"/>
                <a:cs typeface="Calibri"/>
              </a:rPr>
              <a:t>Vocational </a:t>
            </a:r>
            <a:r>
              <a:rPr lang="en-AU" sz="1500" dirty="0">
                <a:solidFill>
                  <a:srgbClr val="083763"/>
                </a:solidFill>
                <a:latin typeface="Calibri"/>
                <a:cs typeface="Calibri"/>
              </a:rPr>
              <a:t>Education Training 100% of 2012 Year 12 Indigenous students in the College employed, or University options after graduation</a:t>
            </a:r>
          </a:p>
          <a:p>
            <a:pPr lvl="0"/>
            <a:endParaRPr lang="en-AU" sz="1500" b="1" dirty="0" smtClean="0">
              <a:solidFill>
                <a:srgbClr val="083763"/>
              </a:solidFill>
              <a:latin typeface="Calibri"/>
              <a:cs typeface="Calibri"/>
            </a:endParaRPr>
          </a:p>
          <a:p>
            <a:pPr lvl="0"/>
            <a:r>
              <a:rPr lang="en-AU" sz="1500" b="1" dirty="0" smtClean="0">
                <a:solidFill>
                  <a:srgbClr val="083763"/>
                </a:solidFill>
                <a:latin typeface="Calibri"/>
                <a:cs typeface="Calibri"/>
              </a:rPr>
              <a:t>Year </a:t>
            </a:r>
            <a:r>
              <a:rPr lang="en-AU" sz="1500" b="1" dirty="0">
                <a:solidFill>
                  <a:srgbClr val="083763"/>
                </a:solidFill>
                <a:latin typeface="Calibri"/>
                <a:cs typeface="Calibri"/>
              </a:rPr>
              <a:t>12 retention:</a:t>
            </a:r>
            <a:r>
              <a:rPr lang="en-AU" sz="1500" dirty="0">
                <a:solidFill>
                  <a:srgbClr val="083763"/>
                </a:solidFill>
                <a:latin typeface="Calibri"/>
                <a:cs typeface="Calibri"/>
              </a:rPr>
              <a:t> 22% in 2010 to 100% in 2013</a:t>
            </a:r>
          </a:p>
          <a:p>
            <a:pPr lvl="0"/>
            <a:r>
              <a:rPr lang="en-AU" sz="1500" b="1" dirty="0" smtClean="0">
                <a:solidFill>
                  <a:srgbClr val="083763"/>
                </a:solidFill>
                <a:latin typeface="Calibri"/>
                <a:cs typeface="Calibri"/>
              </a:rPr>
              <a:t>Indigenous </a:t>
            </a:r>
            <a:r>
              <a:rPr lang="en-AU" sz="1500" b="1" dirty="0">
                <a:solidFill>
                  <a:srgbClr val="083763"/>
                </a:solidFill>
                <a:latin typeface="Calibri"/>
                <a:cs typeface="Calibri"/>
              </a:rPr>
              <a:t>employees:</a:t>
            </a:r>
            <a:r>
              <a:rPr lang="en-AU" sz="1500" dirty="0">
                <a:solidFill>
                  <a:srgbClr val="083763"/>
                </a:solidFill>
                <a:latin typeface="Calibri"/>
                <a:cs typeface="Calibri"/>
              </a:rPr>
              <a:t> Jabiru Campus - 5% in 2010 to 35% in 2013; </a:t>
            </a:r>
            <a:r>
              <a:rPr lang="en-AU" sz="1500" dirty="0" err="1">
                <a:solidFill>
                  <a:srgbClr val="083763"/>
                </a:solidFill>
                <a:latin typeface="Calibri"/>
                <a:cs typeface="Calibri"/>
              </a:rPr>
              <a:t>Gunbalanya</a:t>
            </a:r>
            <a:r>
              <a:rPr lang="en-AU" sz="1500" dirty="0">
                <a:solidFill>
                  <a:srgbClr val="083763"/>
                </a:solidFill>
                <a:latin typeface="Calibri"/>
                <a:cs typeface="Calibri"/>
              </a:rPr>
              <a:t> - 75% in 2013</a:t>
            </a:r>
          </a:p>
          <a:p>
            <a:pPr lvl="0"/>
            <a:r>
              <a:rPr lang="en-AU" sz="1500" dirty="0">
                <a:solidFill>
                  <a:srgbClr val="083763"/>
                </a:solidFill>
                <a:latin typeface="Calibri"/>
                <a:cs typeface="Calibri"/>
              </a:rPr>
              <a:t>Community involvement has resulted in a local decision to change the school calendar - start 3 weeks early in January and extend dry season break to 6 weeks, plus construction of a Residential campus in Jabiru for Indigenous students </a:t>
            </a:r>
            <a:endParaRPr lang="en-AU" sz="1500" dirty="0" smtClean="0">
              <a:solidFill>
                <a:srgbClr val="083763"/>
              </a:solidFill>
              <a:latin typeface="Calibri"/>
              <a:cs typeface="Calibri"/>
            </a:endParaRPr>
          </a:p>
          <a:p>
            <a:pPr lvl="0"/>
            <a:endParaRPr lang="en-AU" sz="1200" dirty="0">
              <a:solidFill>
                <a:srgbClr val="083763"/>
              </a:solidFill>
              <a:latin typeface="Calibri"/>
              <a:cs typeface="Calibri"/>
            </a:endParaRPr>
          </a:p>
          <a:p>
            <a:pPr marL="0" indent="0">
              <a:buNone/>
            </a:pPr>
            <a:r>
              <a:rPr lang="en-AU" sz="1200" i="1" dirty="0" smtClean="0">
                <a:solidFill>
                  <a:srgbClr val="083763"/>
                </a:solidFill>
                <a:latin typeface="Calibri"/>
                <a:cs typeface="Calibri"/>
              </a:rPr>
              <a:t>“</a:t>
            </a:r>
            <a:r>
              <a:rPr lang="en-AU" sz="1200" i="1" dirty="0">
                <a:solidFill>
                  <a:srgbClr val="083763"/>
                </a:solidFill>
                <a:latin typeface="Calibri"/>
                <a:cs typeface="Calibri"/>
              </a:rPr>
              <a:t>The Stronger Smarter Leadership Program has challenged me to look within myself as a unique cultural being in order to understand others.  As a result, I have been provided the skills to work inclusively with our students and our community to maintain the intricate balance between school and community, culture and knowledge.  I have been able to develop our workplace culture that enables people to work more effectively together to create, innovate, take risks, challenge and be challenged.”   </a:t>
            </a:r>
            <a:r>
              <a:rPr lang="en-AU" sz="1200" dirty="0">
                <a:solidFill>
                  <a:srgbClr val="083763"/>
                </a:solidFill>
                <a:latin typeface="Calibri"/>
                <a:cs typeface="Calibri"/>
              </a:rPr>
              <a:t>John Bray, Senior Director</a:t>
            </a:r>
          </a:p>
          <a:p>
            <a:pPr>
              <a:buNone/>
            </a:pPr>
            <a:endParaRPr lang="en-AU" sz="1200" b="1" i="1" dirty="0" smtClean="0">
              <a:solidFill>
                <a:srgbClr val="083763"/>
              </a:solidFill>
              <a:latin typeface="Calibri"/>
              <a:cs typeface="Calibri"/>
            </a:endParaRPr>
          </a:p>
        </p:txBody>
      </p:sp>
    </p:spTree>
    <p:extLst>
      <p:ext uri="{BB962C8B-B14F-4D97-AF65-F5344CB8AC3E}">
        <p14:creationId xmlns:p14="http://schemas.microsoft.com/office/powerpoint/2010/main" val="249055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446856" y="767755"/>
            <a:ext cx="8229600" cy="4389437"/>
          </a:xfrm>
        </p:spPr>
        <p:txBody>
          <a:bodyPr/>
          <a:lstStyle/>
          <a:p>
            <a:pPr marL="0" indent="0">
              <a:buNone/>
            </a:pPr>
            <a:r>
              <a:rPr lang="en-AU" sz="2000" b="1" dirty="0" smtClean="0">
                <a:solidFill>
                  <a:srgbClr val="083763"/>
                </a:solidFill>
                <a:latin typeface="Calibri"/>
                <a:cs typeface="Calibri"/>
              </a:rPr>
              <a:t>Broome Senior High School, Western Australia</a:t>
            </a:r>
            <a:endParaRPr lang="en-AU" sz="2000" dirty="0">
              <a:solidFill>
                <a:srgbClr val="083763"/>
              </a:solidFill>
              <a:latin typeface="Calibri"/>
              <a:cs typeface="Calibri"/>
            </a:endParaRPr>
          </a:p>
          <a:p>
            <a:pPr marL="0" indent="0">
              <a:buNone/>
            </a:pPr>
            <a:r>
              <a:rPr lang="en-AU" sz="1000" b="1" dirty="0">
                <a:solidFill>
                  <a:srgbClr val="083763"/>
                </a:solidFill>
                <a:latin typeface="Calibri"/>
                <a:cs typeface="Calibri"/>
              </a:rPr>
              <a:t> </a:t>
            </a:r>
            <a:endParaRPr lang="en-AU" sz="1000" dirty="0">
              <a:solidFill>
                <a:srgbClr val="083763"/>
              </a:solidFill>
              <a:latin typeface="Calibri"/>
              <a:cs typeface="Calibri"/>
            </a:endParaRPr>
          </a:p>
          <a:p>
            <a:pPr lvl="0">
              <a:buClrTx/>
            </a:pPr>
            <a:r>
              <a:rPr lang="en-AU" sz="1500" b="1" dirty="0">
                <a:solidFill>
                  <a:srgbClr val="083763"/>
                </a:solidFill>
                <a:latin typeface="Calibri"/>
                <a:cs typeface="Calibri"/>
              </a:rPr>
              <a:t>Indigenous student attendance:</a:t>
            </a:r>
            <a:r>
              <a:rPr lang="en-AU" sz="1500" dirty="0">
                <a:solidFill>
                  <a:srgbClr val="083763"/>
                </a:solidFill>
                <a:latin typeface="Calibri"/>
                <a:cs typeface="Calibri"/>
              </a:rPr>
              <a:t> 76% Indigenous student attendance in 2012 </a:t>
            </a:r>
            <a:endParaRPr lang="en-AU" sz="1500" dirty="0" smtClean="0">
              <a:solidFill>
                <a:srgbClr val="083763"/>
              </a:solidFill>
              <a:latin typeface="Calibri"/>
              <a:cs typeface="Calibri"/>
            </a:endParaRPr>
          </a:p>
          <a:p>
            <a:pPr lvl="0">
              <a:buClrTx/>
            </a:pPr>
            <a:endParaRPr lang="en-AU" sz="1500" dirty="0">
              <a:solidFill>
                <a:srgbClr val="083763"/>
              </a:solidFill>
              <a:latin typeface="Calibri"/>
              <a:cs typeface="Calibri"/>
            </a:endParaRPr>
          </a:p>
          <a:p>
            <a:pPr lvl="0" fontAlgn="ctr">
              <a:buClrTx/>
            </a:pPr>
            <a:r>
              <a:rPr lang="en-GB" sz="1500" dirty="0">
                <a:solidFill>
                  <a:srgbClr val="083763"/>
                </a:solidFill>
                <a:latin typeface="Calibri"/>
                <a:cs typeface="Calibri"/>
              </a:rPr>
              <a:t>100% retention rate of Aboriginal students from Year 8 in 2007 to Year 12 in 2011</a:t>
            </a:r>
            <a:endParaRPr lang="en-AU" sz="1500" dirty="0">
              <a:solidFill>
                <a:srgbClr val="083763"/>
              </a:solidFill>
              <a:latin typeface="Calibri"/>
              <a:cs typeface="Calibri"/>
            </a:endParaRPr>
          </a:p>
          <a:p>
            <a:pPr lvl="0" fontAlgn="ctr">
              <a:buClrTx/>
            </a:pPr>
            <a:r>
              <a:rPr lang="en-GB" sz="1500" dirty="0">
                <a:solidFill>
                  <a:srgbClr val="083763"/>
                </a:solidFill>
                <a:latin typeface="Calibri"/>
                <a:cs typeface="Calibri"/>
              </a:rPr>
              <a:t>2011: 19 of 20 (95%) Aboriginal students graduate Year 12</a:t>
            </a:r>
            <a:endParaRPr lang="en-AU" sz="1500" dirty="0">
              <a:solidFill>
                <a:srgbClr val="083763"/>
              </a:solidFill>
              <a:latin typeface="Calibri"/>
              <a:cs typeface="Calibri"/>
            </a:endParaRPr>
          </a:p>
          <a:p>
            <a:pPr lvl="0" fontAlgn="ctr">
              <a:buClrTx/>
            </a:pPr>
            <a:r>
              <a:rPr lang="en-GB" sz="1500" dirty="0">
                <a:solidFill>
                  <a:srgbClr val="083763"/>
                </a:solidFill>
                <a:latin typeface="Calibri"/>
                <a:cs typeface="Calibri"/>
              </a:rPr>
              <a:t>2012: 30 Aboriginal students graduate Year 12</a:t>
            </a:r>
            <a:endParaRPr lang="en-AU" sz="1500" dirty="0">
              <a:solidFill>
                <a:srgbClr val="083763"/>
              </a:solidFill>
              <a:latin typeface="Calibri"/>
              <a:cs typeface="Calibri"/>
            </a:endParaRPr>
          </a:p>
          <a:p>
            <a:pPr lvl="0">
              <a:buClrTx/>
            </a:pPr>
            <a:endParaRPr lang="en-AU" sz="1400" dirty="0" smtClean="0">
              <a:solidFill>
                <a:srgbClr val="083763"/>
              </a:solidFill>
              <a:latin typeface="Calibri"/>
              <a:cs typeface="Calibri"/>
            </a:endParaRPr>
          </a:p>
          <a:p>
            <a:pPr marL="0" indent="0">
              <a:buClrTx/>
              <a:buNone/>
            </a:pPr>
            <a:r>
              <a:rPr lang="en-AU" sz="2000" b="1" dirty="0" smtClean="0">
                <a:solidFill>
                  <a:srgbClr val="083763"/>
                </a:solidFill>
                <a:latin typeface="Calibri"/>
                <a:cs typeface="Calibri"/>
              </a:rPr>
              <a:t>Fitzroy </a:t>
            </a:r>
            <a:r>
              <a:rPr lang="en-AU" sz="2000" b="1" dirty="0">
                <a:solidFill>
                  <a:srgbClr val="083763"/>
                </a:solidFill>
                <a:latin typeface="Calibri"/>
                <a:cs typeface="Calibri"/>
              </a:rPr>
              <a:t>Valley District High School, Western Australia</a:t>
            </a:r>
            <a:endParaRPr lang="en-AU" sz="2000" dirty="0">
              <a:solidFill>
                <a:srgbClr val="083763"/>
              </a:solidFill>
              <a:latin typeface="Calibri"/>
              <a:cs typeface="Calibri"/>
            </a:endParaRPr>
          </a:p>
          <a:p>
            <a:pPr marL="0" indent="0">
              <a:buClrTx/>
              <a:buNone/>
            </a:pPr>
            <a:r>
              <a:rPr lang="en-AU" sz="1000" b="1" dirty="0">
                <a:solidFill>
                  <a:srgbClr val="083763"/>
                </a:solidFill>
                <a:latin typeface="Calibri"/>
                <a:cs typeface="Calibri"/>
              </a:rPr>
              <a:t> </a:t>
            </a:r>
            <a:endParaRPr lang="en-AU" sz="1000" dirty="0">
              <a:solidFill>
                <a:srgbClr val="083763"/>
              </a:solidFill>
              <a:latin typeface="Calibri"/>
              <a:cs typeface="Calibri"/>
            </a:endParaRPr>
          </a:p>
          <a:p>
            <a:pPr lvl="0">
              <a:buClrTx/>
            </a:pPr>
            <a:r>
              <a:rPr lang="en-AU" sz="1500" b="1" dirty="0">
                <a:solidFill>
                  <a:srgbClr val="083763"/>
                </a:solidFill>
                <a:latin typeface="Calibri"/>
                <a:cs typeface="Calibri"/>
              </a:rPr>
              <a:t>Indigenous student attendance</a:t>
            </a:r>
            <a:r>
              <a:rPr lang="en-AU" sz="1500" b="1" dirty="0" smtClean="0">
                <a:solidFill>
                  <a:srgbClr val="083763"/>
                </a:solidFill>
                <a:latin typeface="Calibri"/>
                <a:cs typeface="Calibri"/>
              </a:rPr>
              <a:t>: </a:t>
            </a:r>
            <a:r>
              <a:rPr lang="en-AU" sz="1500" dirty="0" smtClean="0">
                <a:solidFill>
                  <a:srgbClr val="083763"/>
                </a:solidFill>
                <a:latin typeface="Calibri"/>
                <a:cs typeface="Calibri"/>
              </a:rPr>
              <a:t>Improved </a:t>
            </a:r>
            <a:r>
              <a:rPr lang="en-AU" sz="1500" dirty="0">
                <a:solidFill>
                  <a:srgbClr val="083763"/>
                </a:solidFill>
                <a:latin typeface="Calibri"/>
                <a:cs typeface="Calibri"/>
              </a:rPr>
              <a:t>attendance due to reduction in student suspension from 580 in 2010 to 150 in 2012. </a:t>
            </a:r>
          </a:p>
          <a:p>
            <a:pPr lvl="0">
              <a:buClrTx/>
            </a:pPr>
            <a:r>
              <a:rPr lang="en-AU" sz="1500" dirty="0">
                <a:solidFill>
                  <a:srgbClr val="083763"/>
                </a:solidFill>
                <a:latin typeface="Calibri"/>
                <a:cs typeface="Calibri"/>
              </a:rPr>
              <a:t>20%</a:t>
            </a:r>
            <a:r>
              <a:rPr lang="en-AU" sz="1500" b="1" dirty="0">
                <a:solidFill>
                  <a:srgbClr val="083763"/>
                </a:solidFill>
                <a:latin typeface="Calibri"/>
                <a:cs typeface="Calibri"/>
              </a:rPr>
              <a:t> </a:t>
            </a:r>
            <a:r>
              <a:rPr lang="en-AU" sz="1500" dirty="0">
                <a:solidFill>
                  <a:srgbClr val="083763"/>
                </a:solidFill>
                <a:latin typeface="Calibri"/>
                <a:cs typeface="Calibri"/>
              </a:rPr>
              <a:t>of school staff (FTE) are Indigenous, and a priority for professional learning </a:t>
            </a:r>
            <a:endParaRPr lang="en-AU" sz="1500" dirty="0" smtClean="0">
              <a:solidFill>
                <a:srgbClr val="083763"/>
              </a:solidFill>
              <a:latin typeface="Calibri"/>
              <a:cs typeface="Calibri"/>
            </a:endParaRPr>
          </a:p>
          <a:p>
            <a:endParaRPr lang="en-AU" sz="1400" dirty="0" smtClean="0"/>
          </a:p>
          <a:p>
            <a:endParaRPr lang="en-AU" sz="1400" dirty="0">
              <a:solidFill>
                <a:srgbClr val="083763"/>
              </a:solidFill>
              <a:latin typeface="Calibri"/>
              <a:cs typeface="Calibri"/>
            </a:endParaRPr>
          </a:p>
        </p:txBody>
      </p:sp>
    </p:spTree>
    <p:extLst>
      <p:ext uri="{BB962C8B-B14F-4D97-AF65-F5344CB8AC3E}">
        <p14:creationId xmlns:p14="http://schemas.microsoft.com/office/powerpoint/2010/main" val="652838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590872" y="839763"/>
            <a:ext cx="8229600" cy="4389437"/>
          </a:xfrm>
        </p:spPr>
        <p:txBody>
          <a:bodyPr/>
          <a:lstStyle/>
          <a:p>
            <a:pPr marL="0" indent="0">
              <a:buNone/>
            </a:pPr>
            <a:r>
              <a:rPr lang="en-AU" sz="2000" b="1" dirty="0" err="1">
                <a:solidFill>
                  <a:srgbClr val="083763"/>
                </a:solidFill>
                <a:latin typeface="Calibri"/>
                <a:cs typeface="Calibri"/>
              </a:rPr>
              <a:t>Dawul</a:t>
            </a:r>
            <a:r>
              <a:rPr lang="en-AU" sz="2000" b="1" dirty="0">
                <a:solidFill>
                  <a:srgbClr val="083763"/>
                </a:solidFill>
                <a:latin typeface="Calibri"/>
                <a:cs typeface="Calibri"/>
              </a:rPr>
              <a:t> Remote Community School, Western Australia</a:t>
            </a:r>
            <a:endParaRPr lang="en-AU" sz="2000" dirty="0">
              <a:solidFill>
                <a:srgbClr val="083763"/>
              </a:solidFill>
              <a:latin typeface="Calibri"/>
              <a:cs typeface="Calibri"/>
            </a:endParaRPr>
          </a:p>
          <a:p>
            <a:pPr marL="0" indent="0">
              <a:buClrTx/>
              <a:buNone/>
            </a:pPr>
            <a:r>
              <a:rPr lang="en-AU" sz="1200" b="1" dirty="0">
                <a:solidFill>
                  <a:srgbClr val="083763"/>
                </a:solidFill>
                <a:latin typeface="Calibri"/>
                <a:cs typeface="Calibri"/>
              </a:rPr>
              <a:t> </a:t>
            </a:r>
            <a:endParaRPr lang="en-AU" sz="1200" dirty="0">
              <a:solidFill>
                <a:srgbClr val="083763"/>
              </a:solidFill>
              <a:latin typeface="Calibri"/>
              <a:cs typeface="Calibri"/>
            </a:endParaRPr>
          </a:p>
          <a:p>
            <a:pPr lvl="0">
              <a:buClrTx/>
            </a:pPr>
            <a:r>
              <a:rPr lang="en-AU" sz="1500" b="1" dirty="0">
                <a:solidFill>
                  <a:srgbClr val="083763"/>
                </a:solidFill>
                <a:latin typeface="Calibri"/>
                <a:cs typeface="Calibri"/>
              </a:rPr>
              <a:t>Indigenous student attendance:</a:t>
            </a:r>
            <a:r>
              <a:rPr lang="en-AU" sz="1500" dirty="0">
                <a:solidFill>
                  <a:srgbClr val="083763"/>
                </a:solidFill>
                <a:latin typeface="Calibri"/>
                <a:cs typeface="Calibri"/>
              </a:rPr>
              <a:t> 94% student attendance in 2012 </a:t>
            </a:r>
          </a:p>
          <a:p>
            <a:pPr lvl="0">
              <a:buClrTx/>
            </a:pPr>
            <a:r>
              <a:rPr lang="en-AU" sz="1500" dirty="0">
                <a:solidFill>
                  <a:srgbClr val="083763"/>
                </a:solidFill>
                <a:latin typeface="Calibri"/>
                <a:cs typeface="Calibri"/>
              </a:rPr>
              <a:t>73%</a:t>
            </a:r>
            <a:r>
              <a:rPr lang="en-AU" sz="1500" b="1" dirty="0">
                <a:solidFill>
                  <a:srgbClr val="083763"/>
                </a:solidFill>
                <a:latin typeface="Calibri"/>
                <a:cs typeface="Calibri"/>
              </a:rPr>
              <a:t> </a:t>
            </a:r>
            <a:r>
              <a:rPr lang="en-AU" sz="1500" dirty="0">
                <a:solidFill>
                  <a:srgbClr val="083763"/>
                </a:solidFill>
                <a:latin typeface="Calibri"/>
                <a:cs typeface="Calibri"/>
              </a:rPr>
              <a:t>of school staff (FTE) are Indigenous, and a priority for professional learning</a:t>
            </a:r>
          </a:p>
          <a:p>
            <a:pPr lvl="0">
              <a:buClrTx/>
            </a:pPr>
            <a:r>
              <a:rPr lang="en-US" sz="1500" dirty="0">
                <a:solidFill>
                  <a:srgbClr val="083763"/>
                </a:solidFill>
                <a:latin typeface="Calibri"/>
                <a:cs typeface="Calibri"/>
              </a:rPr>
              <a:t>70% of students in numeracy and 41% in reading were above national minimum standards</a:t>
            </a:r>
            <a:endParaRPr lang="en-AU" sz="1500" dirty="0">
              <a:solidFill>
                <a:srgbClr val="083763"/>
              </a:solidFill>
              <a:latin typeface="Calibri"/>
              <a:cs typeface="Calibri"/>
            </a:endParaRPr>
          </a:p>
          <a:p>
            <a:pPr lvl="0">
              <a:buClrTx/>
            </a:pPr>
            <a:endParaRPr lang="en-AU" sz="1200" b="1" i="1" dirty="0" smtClean="0">
              <a:solidFill>
                <a:srgbClr val="083763"/>
              </a:solidFill>
              <a:latin typeface="Calibri"/>
              <a:cs typeface="Calibri"/>
            </a:endParaRPr>
          </a:p>
          <a:p>
            <a:pPr lvl="0">
              <a:buClrTx/>
            </a:pPr>
            <a:endParaRPr lang="en-AU" sz="1200" b="1" i="1" dirty="0" smtClean="0">
              <a:solidFill>
                <a:srgbClr val="083763"/>
              </a:solidFill>
              <a:latin typeface="Calibri"/>
              <a:cs typeface="Calibri"/>
            </a:endParaRPr>
          </a:p>
          <a:p>
            <a:pPr marL="0" lvl="0" indent="0">
              <a:buClrTx/>
              <a:buNone/>
            </a:pPr>
            <a:r>
              <a:rPr lang="en-AU" sz="2000" b="1" i="1" dirty="0" smtClean="0">
                <a:solidFill>
                  <a:srgbClr val="083763"/>
                </a:solidFill>
                <a:latin typeface="Calibri"/>
                <a:cs typeface="Calibri"/>
              </a:rPr>
              <a:t>La Grange Remote Community School, Western Australia</a:t>
            </a:r>
          </a:p>
          <a:p>
            <a:pPr marL="0" lvl="0" indent="0">
              <a:buClrTx/>
              <a:buNone/>
            </a:pPr>
            <a:endParaRPr lang="en-AU" sz="1200" b="1" i="1" dirty="0" smtClean="0">
              <a:solidFill>
                <a:srgbClr val="083763"/>
              </a:solidFill>
              <a:latin typeface="Calibri"/>
              <a:cs typeface="Calibri"/>
            </a:endParaRPr>
          </a:p>
          <a:p>
            <a:pPr lvl="0">
              <a:buClrTx/>
            </a:pPr>
            <a:r>
              <a:rPr lang="en-AU" sz="1500" b="1" dirty="0">
                <a:solidFill>
                  <a:srgbClr val="083763"/>
                </a:solidFill>
                <a:latin typeface="Calibri"/>
                <a:cs typeface="Calibri"/>
              </a:rPr>
              <a:t>Indigenous student </a:t>
            </a:r>
            <a:r>
              <a:rPr lang="en-AU" sz="1500" b="1" dirty="0" smtClean="0">
                <a:solidFill>
                  <a:srgbClr val="083763"/>
                </a:solidFill>
                <a:latin typeface="Calibri"/>
                <a:cs typeface="Calibri"/>
              </a:rPr>
              <a:t>attendance: </a:t>
            </a:r>
            <a:r>
              <a:rPr lang="en-AU" sz="1500" dirty="0">
                <a:solidFill>
                  <a:srgbClr val="083763"/>
                </a:solidFill>
                <a:latin typeface="Calibri"/>
                <a:cs typeface="Calibri"/>
              </a:rPr>
              <a:t>Secondary student attendance increased from 70% in 2011 to 75% in 2012</a:t>
            </a:r>
          </a:p>
          <a:p>
            <a:pPr>
              <a:buClrTx/>
            </a:pPr>
            <a:endParaRPr lang="en-AU" sz="1200" b="1" i="1" dirty="0" smtClean="0">
              <a:solidFill>
                <a:srgbClr val="083763"/>
              </a:solidFill>
              <a:latin typeface="Calibri"/>
              <a:cs typeface="Calibri"/>
            </a:endParaRPr>
          </a:p>
          <a:p>
            <a:pPr>
              <a:buClrTx/>
            </a:pPr>
            <a:endParaRPr lang="en-AU" sz="1200" b="1" i="1" dirty="0">
              <a:solidFill>
                <a:srgbClr val="083763"/>
              </a:solidFill>
              <a:latin typeface="Calibri"/>
              <a:cs typeface="Calibri"/>
            </a:endParaRPr>
          </a:p>
          <a:p>
            <a:pPr marL="0" indent="0">
              <a:buClrTx/>
              <a:buNone/>
            </a:pPr>
            <a:r>
              <a:rPr lang="en-AU" sz="2000" b="1" dirty="0" err="1" smtClean="0">
                <a:solidFill>
                  <a:srgbClr val="083763"/>
                </a:solidFill>
                <a:latin typeface="Calibri"/>
                <a:cs typeface="Calibri"/>
              </a:rPr>
              <a:t>Muludja</a:t>
            </a:r>
            <a:r>
              <a:rPr lang="en-AU" sz="2000" b="1" dirty="0" smtClean="0">
                <a:solidFill>
                  <a:srgbClr val="083763"/>
                </a:solidFill>
                <a:latin typeface="Calibri"/>
                <a:cs typeface="Calibri"/>
              </a:rPr>
              <a:t> Remote Community School, Western Australia</a:t>
            </a:r>
          </a:p>
          <a:p>
            <a:pPr>
              <a:buClrTx/>
            </a:pPr>
            <a:endParaRPr lang="en-AU" sz="1400" b="1" dirty="0" smtClean="0">
              <a:solidFill>
                <a:srgbClr val="083763"/>
              </a:solidFill>
              <a:latin typeface="Calibri"/>
              <a:cs typeface="Calibri"/>
            </a:endParaRPr>
          </a:p>
          <a:p>
            <a:pPr>
              <a:buClrTx/>
            </a:pPr>
            <a:r>
              <a:rPr lang="en-AU" sz="1500" b="1" dirty="0" smtClean="0">
                <a:solidFill>
                  <a:srgbClr val="083763"/>
                </a:solidFill>
                <a:latin typeface="Calibri"/>
                <a:cs typeface="Calibri"/>
              </a:rPr>
              <a:t>Indigenous </a:t>
            </a:r>
            <a:r>
              <a:rPr lang="en-AU" sz="1500" b="1" dirty="0">
                <a:solidFill>
                  <a:srgbClr val="083763"/>
                </a:solidFill>
                <a:latin typeface="Calibri"/>
                <a:cs typeface="Calibri"/>
              </a:rPr>
              <a:t>student </a:t>
            </a:r>
            <a:r>
              <a:rPr lang="en-AU" sz="1500" b="1" dirty="0" smtClean="0">
                <a:solidFill>
                  <a:srgbClr val="083763"/>
                </a:solidFill>
                <a:latin typeface="Calibri"/>
                <a:cs typeface="Calibri"/>
              </a:rPr>
              <a:t>attendance: </a:t>
            </a:r>
            <a:r>
              <a:rPr lang="en-AU" sz="1500" dirty="0">
                <a:solidFill>
                  <a:srgbClr val="083763"/>
                </a:solidFill>
                <a:latin typeface="Calibri"/>
                <a:cs typeface="Calibri"/>
              </a:rPr>
              <a:t>83% student attendance in 2012, significant growth over the past 2 years </a:t>
            </a:r>
            <a:endParaRPr lang="en-AU" sz="1500" b="1" i="1" dirty="0" smtClean="0">
              <a:solidFill>
                <a:srgbClr val="083763"/>
              </a:solidFill>
              <a:latin typeface="Calibri"/>
              <a:cs typeface="Calibri"/>
            </a:endParaRPr>
          </a:p>
        </p:txBody>
      </p:sp>
    </p:spTree>
    <p:extLst>
      <p:ext uri="{BB962C8B-B14F-4D97-AF65-F5344CB8AC3E}">
        <p14:creationId xmlns:p14="http://schemas.microsoft.com/office/powerpoint/2010/main" val="302937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518864" y="476672"/>
            <a:ext cx="8229600" cy="6120680"/>
          </a:xfrm>
        </p:spPr>
        <p:txBody>
          <a:bodyPr/>
          <a:lstStyle/>
          <a:p>
            <a:pPr marL="0" indent="0">
              <a:buNone/>
            </a:pPr>
            <a:r>
              <a:rPr lang="en-AU" sz="2000" b="1" dirty="0" err="1" smtClean="0">
                <a:solidFill>
                  <a:srgbClr val="083763"/>
                </a:solidFill>
                <a:latin typeface="Calibri"/>
                <a:cs typeface="Calibri"/>
              </a:rPr>
              <a:t>Kalumburu</a:t>
            </a:r>
            <a:r>
              <a:rPr lang="en-AU" sz="2000" b="1" dirty="0" smtClean="0">
                <a:solidFill>
                  <a:srgbClr val="083763"/>
                </a:solidFill>
                <a:latin typeface="Calibri"/>
                <a:cs typeface="Calibri"/>
              </a:rPr>
              <a:t> Remote Community School, Western Australia</a:t>
            </a:r>
            <a:endParaRPr lang="en-AU" sz="2000" dirty="0">
              <a:solidFill>
                <a:srgbClr val="083763"/>
              </a:solidFill>
              <a:latin typeface="Calibri"/>
              <a:cs typeface="Calibri"/>
            </a:endParaRPr>
          </a:p>
          <a:p>
            <a:pPr marL="0" indent="0">
              <a:buClrTx/>
              <a:buNone/>
            </a:pPr>
            <a:r>
              <a:rPr lang="en-AU" sz="1000" b="1" dirty="0">
                <a:solidFill>
                  <a:srgbClr val="083763"/>
                </a:solidFill>
                <a:latin typeface="Calibri"/>
                <a:cs typeface="Calibri"/>
              </a:rPr>
              <a:t> </a:t>
            </a:r>
            <a:endParaRPr lang="en-AU" sz="1000" dirty="0">
              <a:solidFill>
                <a:srgbClr val="083763"/>
              </a:solidFill>
              <a:latin typeface="Calibri"/>
              <a:cs typeface="Calibri"/>
            </a:endParaRPr>
          </a:p>
          <a:p>
            <a:pPr lvl="0">
              <a:buClrTx/>
            </a:pPr>
            <a:r>
              <a:rPr lang="en-AU" sz="1500" dirty="0">
                <a:solidFill>
                  <a:srgbClr val="083763"/>
                </a:solidFill>
                <a:latin typeface="Calibri"/>
                <a:cs typeface="Calibri"/>
              </a:rPr>
              <a:t>From 2 Aboriginal staff in 2010 to 14 Aboriginal staff currently employed </a:t>
            </a:r>
            <a:endParaRPr lang="en-AU" sz="1500" dirty="0" smtClean="0">
              <a:solidFill>
                <a:srgbClr val="083763"/>
              </a:solidFill>
              <a:latin typeface="Calibri"/>
              <a:cs typeface="Calibri"/>
            </a:endParaRPr>
          </a:p>
          <a:p>
            <a:pPr marL="0" lvl="0" indent="0">
              <a:buClrTx/>
              <a:buNone/>
            </a:pPr>
            <a:endParaRPr lang="en-AU" sz="1400" b="1" dirty="0" smtClean="0">
              <a:solidFill>
                <a:srgbClr val="083763"/>
              </a:solidFill>
              <a:latin typeface="Calibri"/>
              <a:cs typeface="Calibri"/>
            </a:endParaRPr>
          </a:p>
          <a:p>
            <a:pPr marL="0" lvl="0" indent="0">
              <a:buClrTx/>
              <a:buNone/>
            </a:pPr>
            <a:r>
              <a:rPr lang="en-AU" sz="2000" b="1" dirty="0" err="1" smtClean="0">
                <a:solidFill>
                  <a:srgbClr val="083763"/>
                </a:solidFill>
                <a:latin typeface="Calibri"/>
                <a:cs typeface="Calibri"/>
              </a:rPr>
              <a:t>Looma</a:t>
            </a:r>
            <a:r>
              <a:rPr lang="en-AU" sz="2000" b="1" dirty="0" smtClean="0">
                <a:solidFill>
                  <a:srgbClr val="083763"/>
                </a:solidFill>
                <a:latin typeface="Calibri"/>
                <a:cs typeface="Calibri"/>
              </a:rPr>
              <a:t> Remote Community School, Western Australia</a:t>
            </a:r>
          </a:p>
          <a:p>
            <a:pPr>
              <a:buClrTx/>
            </a:pPr>
            <a:endParaRPr lang="en-AU" sz="1400" dirty="0" smtClean="0">
              <a:solidFill>
                <a:srgbClr val="083763"/>
              </a:solidFill>
              <a:latin typeface="Calibri"/>
              <a:cs typeface="Calibri"/>
            </a:endParaRPr>
          </a:p>
          <a:p>
            <a:pPr>
              <a:buClrTx/>
            </a:pPr>
            <a:r>
              <a:rPr lang="en-AU" sz="1500" dirty="0" smtClean="0">
                <a:solidFill>
                  <a:srgbClr val="083763"/>
                </a:solidFill>
                <a:latin typeface="Calibri"/>
                <a:cs typeface="Calibri"/>
              </a:rPr>
              <a:t>52</a:t>
            </a:r>
            <a:r>
              <a:rPr lang="en-AU" sz="1500" dirty="0">
                <a:solidFill>
                  <a:srgbClr val="083763"/>
                </a:solidFill>
                <a:latin typeface="Calibri"/>
                <a:cs typeface="Calibri"/>
              </a:rPr>
              <a:t>% of school staff (FTE) are Indigenous, and a priority for professional learning </a:t>
            </a:r>
            <a:endParaRPr lang="en-AU" sz="1500" dirty="0" smtClean="0">
              <a:solidFill>
                <a:srgbClr val="083763"/>
              </a:solidFill>
              <a:latin typeface="Calibri"/>
              <a:cs typeface="Calibri"/>
            </a:endParaRPr>
          </a:p>
          <a:p>
            <a:pPr>
              <a:buClrTx/>
            </a:pPr>
            <a:r>
              <a:rPr lang="en-AU" sz="1500" dirty="0">
                <a:solidFill>
                  <a:srgbClr val="083763"/>
                </a:solidFill>
                <a:latin typeface="Calibri"/>
                <a:cs typeface="Calibri"/>
              </a:rPr>
              <a:t>91% </a:t>
            </a:r>
            <a:r>
              <a:rPr lang="en-AU" sz="1500" dirty="0" smtClean="0">
                <a:solidFill>
                  <a:srgbClr val="083763"/>
                </a:solidFill>
                <a:latin typeface="Calibri"/>
                <a:cs typeface="Calibri"/>
              </a:rPr>
              <a:t>staff retention in </a:t>
            </a:r>
            <a:r>
              <a:rPr lang="en-AU" sz="1500" dirty="0">
                <a:solidFill>
                  <a:srgbClr val="083763"/>
                </a:solidFill>
                <a:latin typeface="Calibri"/>
                <a:cs typeface="Calibri"/>
              </a:rPr>
              <a:t>2012 compared to 64% in 2011 </a:t>
            </a:r>
            <a:endParaRPr lang="en-AU" sz="1500" dirty="0" smtClean="0">
              <a:solidFill>
                <a:srgbClr val="083763"/>
              </a:solidFill>
              <a:latin typeface="Calibri"/>
              <a:cs typeface="Calibri"/>
            </a:endParaRPr>
          </a:p>
          <a:p>
            <a:pPr marL="0" indent="0">
              <a:buClrTx/>
              <a:buNone/>
            </a:pPr>
            <a:endParaRPr lang="en-AU" sz="1200" dirty="0">
              <a:solidFill>
                <a:srgbClr val="083763"/>
              </a:solidFill>
              <a:latin typeface="Calibri"/>
              <a:cs typeface="Calibri"/>
            </a:endParaRPr>
          </a:p>
          <a:p>
            <a:pPr marL="0" indent="0">
              <a:buClrTx/>
              <a:buNone/>
            </a:pPr>
            <a:endParaRPr lang="en-AU" sz="1200" dirty="0">
              <a:solidFill>
                <a:srgbClr val="083763"/>
              </a:solidFill>
              <a:latin typeface="Calibri"/>
              <a:cs typeface="Calibri"/>
            </a:endParaRPr>
          </a:p>
          <a:p>
            <a:pPr marL="0" indent="0">
              <a:buClrTx/>
              <a:buNone/>
            </a:pPr>
            <a:r>
              <a:rPr lang="en-AU" sz="2000" b="1" dirty="0" smtClean="0">
                <a:solidFill>
                  <a:srgbClr val="083763"/>
                </a:solidFill>
                <a:latin typeface="Calibri"/>
                <a:cs typeface="Calibri"/>
              </a:rPr>
              <a:t>Wyndham District High School, Western Australia</a:t>
            </a:r>
          </a:p>
          <a:p>
            <a:pPr>
              <a:buClrTx/>
            </a:pPr>
            <a:endParaRPr lang="en-AU" sz="1400" dirty="0" smtClean="0">
              <a:solidFill>
                <a:srgbClr val="083763"/>
              </a:solidFill>
              <a:latin typeface="Calibri"/>
              <a:cs typeface="Calibri"/>
            </a:endParaRPr>
          </a:p>
          <a:p>
            <a:pPr>
              <a:buClrTx/>
            </a:pPr>
            <a:r>
              <a:rPr lang="en-AU" sz="1500" dirty="0" smtClean="0">
                <a:solidFill>
                  <a:srgbClr val="083763"/>
                </a:solidFill>
                <a:latin typeface="Calibri"/>
                <a:cs typeface="Calibri"/>
              </a:rPr>
              <a:t>Staff retention </a:t>
            </a:r>
            <a:r>
              <a:rPr lang="en-AU" sz="1500" dirty="0">
                <a:solidFill>
                  <a:srgbClr val="083763"/>
                </a:solidFill>
                <a:latin typeface="Calibri"/>
                <a:cs typeface="Calibri"/>
              </a:rPr>
              <a:t>reached 92% in 2012 </a:t>
            </a:r>
            <a:endParaRPr lang="en-AU" sz="1500" dirty="0" smtClean="0">
              <a:solidFill>
                <a:srgbClr val="083763"/>
              </a:solidFill>
              <a:latin typeface="Calibri"/>
              <a:cs typeface="Calibri"/>
            </a:endParaRPr>
          </a:p>
          <a:p>
            <a:pPr>
              <a:buClrTx/>
            </a:pPr>
            <a:r>
              <a:rPr lang="en-US" sz="1500" dirty="0" smtClean="0">
                <a:solidFill>
                  <a:srgbClr val="083763"/>
                </a:solidFill>
                <a:latin typeface="Calibri"/>
                <a:cs typeface="Calibri"/>
              </a:rPr>
              <a:t>Improvement in student learning outcomes:</a:t>
            </a:r>
          </a:p>
          <a:p>
            <a:pPr lvl="1">
              <a:buClrTx/>
            </a:pPr>
            <a:r>
              <a:rPr lang="en-US" sz="1500" dirty="0" smtClean="0">
                <a:solidFill>
                  <a:srgbClr val="083763"/>
                </a:solidFill>
                <a:latin typeface="Calibri"/>
                <a:cs typeface="Calibri"/>
              </a:rPr>
              <a:t>Year </a:t>
            </a:r>
            <a:r>
              <a:rPr lang="en-US" sz="1500" dirty="0">
                <a:solidFill>
                  <a:srgbClr val="083763"/>
                </a:solidFill>
                <a:latin typeface="Calibri"/>
                <a:cs typeface="Calibri"/>
              </a:rPr>
              <a:t>3: 2012 cohort 83% above benchmark for reading, significantly improved from 58% in 2011 </a:t>
            </a:r>
            <a:endParaRPr lang="en-AU" sz="1500" dirty="0">
              <a:solidFill>
                <a:srgbClr val="083763"/>
              </a:solidFill>
              <a:latin typeface="Calibri"/>
              <a:cs typeface="Calibri"/>
            </a:endParaRPr>
          </a:p>
          <a:p>
            <a:pPr lvl="1">
              <a:buClrTx/>
            </a:pPr>
            <a:r>
              <a:rPr lang="en-US" sz="1500" dirty="0">
                <a:solidFill>
                  <a:srgbClr val="083763"/>
                </a:solidFill>
                <a:latin typeface="Calibri"/>
                <a:cs typeface="Calibri"/>
              </a:rPr>
              <a:t>Year 5: S</a:t>
            </a:r>
            <a:r>
              <a:rPr lang="en-AU" sz="1500" dirty="0" err="1">
                <a:solidFill>
                  <a:srgbClr val="083763"/>
                </a:solidFill>
                <a:latin typeface="Calibri"/>
                <a:cs typeface="Calibri"/>
              </a:rPr>
              <a:t>trong</a:t>
            </a:r>
            <a:r>
              <a:rPr lang="en-AU" sz="1500" dirty="0">
                <a:solidFill>
                  <a:srgbClr val="083763"/>
                </a:solidFill>
                <a:latin typeface="Calibri"/>
                <a:cs typeface="Calibri"/>
              </a:rPr>
              <a:t> improvement in reading with a 17% average improvement towards students meeting the benchmark. Writing results show the most significant improvement with a 36% average increase. </a:t>
            </a:r>
          </a:p>
          <a:p>
            <a:pPr lvl="1">
              <a:buClrTx/>
            </a:pPr>
            <a:r>
              <a:rPr lang="en-AU" sz="1500" dirty="0">
                <a:solidFill>
                  <a:srgbClr val="083763"/>
                </a:solidFill>
                <a:latin typeface="Calibri"/>
                <a:cs typeface="Calibri"/>
              </a:rPr>
              <a:t>Year 7: 54% of students are at or above the benchmark for writing, showing a significant improvement from the previous year’s cohort where all students were below benchmark. </a:t>
            </a:r>
          </a:p>
          <a:p>
            <a:pPr lvl="1">
              <a:buClrTx/>
            </a:pPr>
            <a:r>
              <a:rPr lang="en-AU" sz="1500" dirty="0">
                <a:solidFill>
                  <a:srgbClr val="083763"/>
                </a:solidFill>
                <a:latin typeface="Calibri"/>
                <a:cs typeface="Calibri"/>
              </a:rPr>
              <a:t>Year 9: 50% of the students are at or above benchmark for numeracy, spelling and language.</a:t>
            </a:r>
          </a:p>
          <a:p>
            <a:endParaRPr lang="en-AU" sz="1200" dirty="0" smtClean="0">
              <a:solidFill>
                <a:srgbClr val="083763"/>
              </a:solidFill>
              <a:latin typeface="Calibri"/>
              <a:cs typeface="Calibri"/>
            </a:endParaRPr>
          </a:p>
        </p:txBody>
      </p:sp>
    </p:spTree>
    <p:extLst>
      <p:ext uri="{BB962C8B-B14F-4D97-AF65-F5344CB8AC3E}">
        <p14:creationId xmlns:p14="http://schemas.microsoft.com/office/powerpoint/2010/main" val="3029376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1.jpg"/>
          <p:cNvPicPr>
            <a:picLocks noChangeAspect="1"/>
          </p:cNvPicPr>
          <p:nvPr/>
        </p:nvPicPr>
        <p:blipFill>
          <a:blip r:embed="rId3" cstate="print"/>
          <a:stretch>
            <a:fillRect/>
          </a:stretch>
        </p:blipFill>
        <p:spPr>
          <a:xfrm>
            <a:off x="0" y="0"/>
            <a:ext cx="9144000" cy="6859760"/>
          </a:xfrm>
          <a:prstGeom prst="rect">
            <a:avLst/>
          </a:prstGeom>
        </p:spPr>
      </p:pic>
      <p:sp>
        <p:nvSpPr>
          <p:cNvPr id="2051" name="Content Placeholder 11"/>
          <p:cNvSpPr>
            <a:spLocks noGrp="1"/>
          </p:cNvSpPr>
          <p:nvPr>
            <p:ph idx="1"/>
          </p:nvPr>
        </p:nvSpPr>
        <p:spPr>
          <a:xfrm>
            <a:off x="467544" y="836712"/>
            <a:ext cx="8229600" cy="5760640"/>
          </a:xfrm>
        </p:spPr>
        <p:txBody>
          <a:bodyPr/>
          <a:lstStyle/>
          <a:p>
            <a:pPr marL="0" lvl="0" indent="0">
              <a:buNone/>
            </a:pPr>
            <a:r>
              <a:rPr lang="en-AU" sz="2000" b="1" dirty="0">
                <a:solidFill>
                  <a:srgbClr val="083763"/>
                </a:solidFill>
                <a:latin typeface="Calibri"/>
                <a:cs typeface="Calibri"/>
              </a:rPr>
              <a:t>Derby District High School, Western Australia</a:t>
            </a:r>
          </a:p>
          <a:p>
            <a:pPr marL="0" lvl="0" indent="0">
              <a:buNone/>
            </a:pPr>
            <a:endParaRPr lang="en-AU" sz="1400" dirty="0">
              <a:solidFill>
                <a:srgbClr val="083763"/>
              </a:solidFill>
              <a:latin typeface="Calibri"/>
              <a:cs typeface="Calibri"/>
            </a:endParaRPr>
          </a:p>
          <a:p>
            <a:pPr lvl="0">
              <a:buClrTx/>
            </a:pPr>
            <a:r>
              <a:rPr lang="en-AU" sz="1500" dirty="0">
                <a:solidFill>
                  <a:srgbClr val="083763"/>
                </a:solidFill>
                <a:latin typeface="Calibri"/>
                <a:cs typeface="Calibri"/>
              </a:rPr>
              <a:t>33% of school staff (FTE) are Indigenous, with the largest cohort of Indigenous teachers working in any Public School in Western Australia.</a:t>
            </a:r>
          </a:p>
          <a:p>
            <a:pPr lvl="0" fontAlgn="ctr">
              <a:buClrTx/>
            </a:pPr>
            <a:r>
              <a:rPr lang="en-GB" sz="1500" dirty="0">
                <a:solidFill>
                  <a:srgbClr val="083763"/>
                </a:solidFill>
                <a:latin typeface="Calibri"/>
                <a:cs typeface="Calibri"/>
              </a:rPr>
              <a:t>In 2011 100% Year 12 students graduated with a Western Australian Certificate of Education (WACE)</a:t>
            </a:r>
            <a:endParaRPr lang="en-AU" sz="1500" dirty="0">
              <a:solidFill>
                <a:srgbClr val="083763"/>
              </a:solidFill>
              <a:latin typeface="Calibri"/>
              <a:cs typeface="Calibri"/>
            </a:endParaRPr>
          </a:p>
          <a:p>
            <a:pPr lvl="0" fontAlgn="ctr">
              <a:buClrTx/>
            </a:pPr>
            <a:r>
              <a:rPr lang="en-GB" sz="1500" dirty="0">
                <a:solidFill>
                  <a:srgbClr val="083763"/>
                </a:solidFill>
                <a:latin typeface="Calibri"/>
                <a:cs typeface="Calibri"/>
              </a:rPr>
              <a:t>In 2012 43% of WACE graduates were Aboriginal students</a:t>
            </a:r>
            <a:endParaRPr lang="en-AU" sz="1500" dirty="0">
              <a:solidFill>
                <a:srgbClr val="083763"/>
              </a:solidFill>
              <a:latin typeface="Calibri"/>
              <a:cs typeface="Calibri"/>
            </a:endParaRPr>
          </a:p>
          <a:p>
            <a:pPr lvl="0" fontAlgn="ctr">
              <a:buClrTx/>
            </a:pPr>
            <a:r>
              <a:rPr lang="en-GB" sz="1500" dirty="0">
                <a:solidFill>
                  <a:srgbClr val="083763"/>
                </a:solidFill>
                <a:latin typeface="Calibri"/>
                <a:cs typeface="Calibri"/>
              </a:rPr>
              <a:t>In 2013 it is anticipated that 75% of WACE graduates will be Aboriginal students with the largest group of students to graduate</a:t>
            </a:r>
            <a:endParaRPr lang="en-AU" sz="1500" dirty="0">
              <a:solidFill>
                <a:srgbClr val="083763"/>
              </a:solidFill>
              <a:latin typeface="Calibri"/>
              <a:cs typeface="Calibri"/>
            </a:endParaRPr>
          </a:p>
          <a:p>
            <a:pPr>
              <a:buClrTx/>
            </a:pPr>
            <a:r>
              <a:rPr lang="en-US" sz="1500" dirty="0">
                <a:solidFill>
                  <a:srgbClr val="083763"/>
                </a:solidFill>
                <a:latin typeface="Calibri"/>
                <a:cs typeface="Calibri"/>
              </a:rPr>
              <a:t>Staff retention: 84% in 2012 compared to 54% in 2008 (retention has not been below 73% in last five years)</a:t>
            </a:r>
            <a:r>
              <a:rPr lang="en-AU" sz="1500" dirty="0">
                <a:solidFill>
                  <a:srgbClr val="083763"/>
                </a:solidFill>
                <a:latin typeface="Calibri"/>
                <a:cs typeface="Calibri"/>
              </a:rPr>
              <a:t> </a:t>
            </a:r>
          </a:p>
          <a:p>
            <a:pPr>
              <a:buClrTx/>
            </a:pPr>
            <a:r>
              <a:rPr lang="en-AU" sz="1500" dirty="0">
                <a:solidFill>
                  <a:srgbClr val="083763"/>
                </a:solidFill>
                <a:latin typeface="Calibri"/>
                <a:cs typeface="Calibri"/>
              </a:rPr>
              <a:t>Improvements in student learning outcomes: students who stay at Derby DHS are continuing to improve NAPLAN results with averages in</a:t>
            </a:r>
            <a:r>
              <a:rPr lang="en-AU" sz="1500" b="1" dirty="0">
                <a:solidFill>
                  <a:srgbClr val="083763"/>
                </a:solidFill>
                <a:latin typeface="Calibri"/>
                <a:cs typeface="Calibri"/>
              </a:rPr>
              <a:t> </a:t>
            </a:r>
            <a:r>
              <a:rPr lang="en-US" sz="1500" dirty="0">
                <a:solidFill>
                  <a:srgbClr val="083763"/>
                </a:solidFill>
                <a:latin typeface="Calibri"/>
                <a:cs typeface="Calibri"/>
              </a:rPr>
              <a:t>both </a:t>
            </a:r>
            <a:r>
              <a:rPr lang="en-AU" sz="1500" dirty="0">
                <a:solidFill>
                  <a:srgbClr val="083763"/>
                </a:solidFill>
                <a:latin typeface="Calibri"/>
                <a:cs typeface="Calibri"/>
              </a:rPr>
              <a:t>Numeracy and Literacy </a:t>
            </a:r>
            <a:r>
              <a:rPr lang="en-US" sz="1500" dirty="0">
                <a:solidFill>
                  <a:srgbClr val="083763"/>
                </a:solidFill>
                <a:latin typeface="Calibri"/>
                <a:cs typeface="Calibri"/>
              </a:rPr>
              <a:t>above the national minimum average increases</a:t>
            </a:r>
            <a:endParaRPr lang="en-AU" sz="1500" dirty="0">
              <a:solidFill>
                <a:srgbClr val="083763"/>
              </a:solidFill>
              <a:latin typeface="Calibri"/>
              <a:cs typeface="Calibri"/>
            </a:endParaRPr>
          </a:p>
          <a:p>
            <a:pPr marL="0" lvl="0" indent="0">
              <a:buNone/>
            </a:pPr>
            <a:endParaRPr lang="en-AU" sz="1000" dirty="0" smtClean="0">
              <a:solidFill>
                <a:srgbClr val="083763"/>
              </a:solidFill>
              <a:latin typeface="Calibri"/>
              <a:cs typeface="Calibri"/>
            </a:endParaRPr>
          </a:p>
        </p:txBody>
      </p:sp>
    </p:spTree>
    <p:extLst>
      <p:ext uri="{BB962C8B-B14F-4D97-AF65-F5344CB8AC3E}">
        <p14:creationId xmlns:p14="http://schemas.microsoft.com/office/powerpoint/2010/main" val="3151499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cloud 1.jpg">
            <a:hlinkClick r:id="rId3" action="ppaction://hlinkfile"/>
          </p:cNvPr>
          <p:cNvPicPr>
            <a:picLocks noChangeAspect="1"/>
          </p:cNvPicPr>
          <p:nvPr/>
        </p:nvPicPr>
        <p:blipFill>
          <a:blip r:embed="rId4" cstate="print"/>
          <a:stretch>
            <a:fillRect/>
          </a:stretch>
        </p:blipFill>
        <p:spPr>
          <a:xfrm>
            <a:off x="0" y="0"/>
            <a:ext cx="9144000" cy="6859760"/>
          </a:xfrm>
          <a:prstGeom prst="rect">
            <a:avLst/>
          </a:prstGeom>
        </p:spPr>
      </p:pic>
      <p:grpSp>
        <p:nvGrpSpPr>
          <p:cNvPr id="5" name="Group 12"/>
          <p:cNvGrpSpPr>
            <a:grpSpLocks/>
          </p:cNvGrpSpPr>
          <p:nvPr/>
        </p:nvGrpSpPr>
        <p:grpSpPr bwMode="auto">
          <a:xfrm>
            <a:off x="6188521" y="6285930"/>
            <a:ext cx="2847975" cy="428625"/>
            <a:chOff x="3714744" y="5572140"/>
            <a:chExt cx="5254625" cy="928693"/>
          </a:xfrm>
        </p:grpSpPr>
        <p:pic>
          <p:nvPicPr>
            <p:cNvPr id="6" name="Picture 4" descr="G:\Administration\Communication\Logos\strongersmarter_txt\SSILogo_TEXT.png"/>
            <p:cNvPicPr>
              <a:picLocks noChangeAspect="1" noChangeArrowheads="1"/>
            </p:cNvPicPr>
            <p:nvPr/>
          </p:nvPicPr>
          <p:blipFill>
            <a:blip r:embed="rId5" cstate="print"/>
            <a:srcRect/>
            <a:stretch>
              <a:fillRect/>
            </a:stretch>
          </p:blipFill>
          <p:spPr bwMode="auto">
            <a:xfrm>
              <a:off x="3786182" y="5643578"/>
              <a:ext cx="5026025" cy="782637"/>
            </a:xfrm>
            <a:prstGeom prst="rect">
              <a:avLst/>
            </a:prstGeom>
            <a:noFill/>
            <a:ln w="9525">
              <a:noFill/>
              <a:miter lim="800000"/>
              <a:headEnd/>
              <a:tailEnd/>
            </a:ln>
          </p:spPr>
        </p:pic>
        <p:pic>
          <p:nvPicPr>
            <p:cNvPr id="7" name="Picture 5" descr="G:\Administration\Communication\Logos\Other\SSILogo_TopWave.png"/>
            <p:cNvPicPr>
              <a:picLocks noChangeAspect="1" noChangeArrowheads="1"/>
            </p:cNvPicPr>
            <p:nvPr/>
          </p:nvPicPr>
          <p:blipFill>
            <a:blip r:embed="rId6" cstate="print"/>
            <a:srcRect/>
            <a:stretch>
              <a:fillRect/>
            </a:stretch>
          </p:blipFill>
          <p:spPr bwMode="auto">
            <a:xfrm>
              <a:off x="4000496" y="5572140"/>
              <a:ext cx="4632325" cy="179388"/>
            </a:xfrm>
            <a:prstGeom prst="rect">
              <a:avLst/>
            </a:prstGeom>
            <a:noFill/>
            <a:ln w="9525">
              <a:noFill/>
              <a:miter lim="800000"/>
              <a:headEnd/>
              <a:tailEnd/>
            </a:ln>
          </p:spPr>
        </p:pic>
        <p:pic>
          <p:nvPicPr>
            <p:cNvPr id="8" name="Picture 6" descr="G:\Administration\Communication\Logos\Other\SSILogo_BottomWave.png"/>
            <p:cNvPicPr>
              <a:picLocks noChangeAspect="1" noChangeArrowheads="1"/>
            </p:cNvPicPr>
            <p:nvPr/>
          </p:nvPicPr>
          <p:blipFill>
            <a:blip r:embed="rId7" cstate="print"/>
            <a:srcRect/>
            <a:stretch>
              <a:fillRect/>
            </a:stretch>
          </p:blipFill>
          <p:spPr bwMode="auto">
            <a:xfrm>
              <a:off x="3714744" y="6357958"/>
              <a:ext cx="5254625" cy="142875"/>
            </a:xfrm>
            <a:prstGeom prst="rect">
              <a:avLst/>
            </a:prstGeom>
            <a:noFill/>
            <a:ln w="9525">
              <a:noFill/>
              <a:miter lim="800000"/>
              <a:headEnd/>
              <a:tailEnd/>
            </a:ln>
          </p:spPr>
        </p:pic>
      </p:grpSp>
      <p:pic>
        <p:nvPicPr>
          <p:cNvPr id="9" name="Picture 2" descr="G:\Administration\Communication\Logos\Eagle\SSL_Eagle.png"/>
          <p:cNvPicPr>
            <a:picLocks noChangeAspect="1" noChangeArrowheads="1"/>
          </p:cNvPicPr>
          <p:nvPr/>
        </p:nvPicPr>
        <p:blipFill>
          <a:blip r:embed="rId8" cstate="print"/>
          <a:srcRect/>
          <a:stretch>
            <a:fillRect/>
          </a:stretch>
        </p:blipFill>
        <p:spPr bwMode="auto">
          <a:xfrm>
            <a:off x="7000179" y="4797152"/>
            <a:ext cx="1928813" cy="1466850"/>
          </a:xfrm>
          <a:prstGeom prst="rect">
            <a:avLst/>
          </a:prstGeom>
          <a:noFill/>
          <a:ln w="9525">
            <a:noFill/>
            <a:miter lim="800000"/>
            <a:headEnd/>
            <a:tailEnd/>
          </a:ln>
        </p:spPr>
      </p:pic>
      <p:sp>
        <p:nvSpPr>
          <p:cNvPr id="2" name="Rectangle 1"/>
          <p:cNvSpPr/>
          <p:nvPr/>
        </p:nvSpPr>
        <p:spPr>
          <a:xfrm>
            <a:off x="467544" y="260648"/>
            <a:ext cx="8424936" cy="2092881"/>
          </a:xfrm>
          <a:prstGeom prst="rect">
            <a:avLst/>
          </a:prstGeom>
        </p:spPr>
        <p:txBody>
          <a:bodyPr wrap="square">
            <a:spAutoFit/>
          </a:bodyPr>
          <a:lstStyle/>
          <a:p>
            <a:r>
              <a:rPr lang="en-US" sz="4000" b="1" dirty="0" smtClean="0">
                <a:solidFill>
                  <a:schemeClr val="accent1">
                    <a:lumMod val="50000"/>
                  </a:schemeClr>
                </a:solidFill>
                <a:latin typeface="Calibri"/>
                <a:cs typeface="Calibri"/>
              </a:rPr>
              <a:t>From Hope to Expectation… </a:t>
            </a:r>
            <a:endParaRPr lang="en-US" sz="4000" b="1" dirty="0">
              <a:solidFill>
                <a:schemeClr val="accent1">
                  <a:lumMod val="50000"/>
                </a:schemeClr>
              </a:solidFill>
              <a:latin typeface="Calibri"/>
              <a:cs typeface="Calibri"/>
            </a:endParaRPr>
          </a:p>
          <a:p>
            <a:endParaRPr lang="en-US" dirty="0" smtClean="0">
              <a:solidFill>
                <a:schemeClr val="accent1">
                  <a:lumMod val="50000"/>
                </a:schemeClr>
              </a:solidFill>
              <a:latin typeface="Calibri"/>
              <a:cs typeface="Calibri"/>
            </a:endParaRPr>
          </a:p>
          <a:p>
            <a:endParaRPr lang="en-US" dirty="0" smtClean="0">
              <a:solidFill>
                <a:schemeClr val="accent1">
                  <a:lumMod val="50000"/>
                </a:schemeClr>
              </a:solidFill>
              <a:latin typeface="Calibri"/>
              <a:cs typeface="Calibri"/>
            </a:endParaRPr>
          </a:p>
          <a:p>
            <a:endParaRPr lang="en-US" dirty="0">
              <a:solidFill>
                <a:schemeClr val="accent1">
                  <a:lumMod val="50000"/>
                </a:schemeClr>
              </a:solidFill>
              <a:latin typeface="Calibri"/>
              <a:cs typeface="Calibri"/>
            </a:endParaRPr>
          </a:p>
          <a:p>
            <a:endParaRPr lang="en-US" dirty="0">
              <a:solidFill>
                <a:srgbClr val="083763"/>
              </a:solidFill>
              <a:latin typeface="Calibri"/>
              <a:cs typeface="Calibri"/>
            </a:endParaRPr>
          </a:p>
          <a:p>
            <a:endParaRPr lang="en-US" dirty="0">
              <a:solidFill>
                <a:srgbClr val="083763"/>
              </a:solidFill>
              <a:latin typeface="Calibri"/>
              <a:cs typeface="Calibri"/>
            </a:endParaRPr>
          </a:p>
        </p:txBody>
      </p:sp>
    </p:spTree>
    <p:extLst>
      <p:ext uri="{BB962C8B-B14F-4D97-AF65-F5344CB8AC3E}">
        <p14:creationId xmlns:p14="http://schemas.microsoft.com/office/powerpoint/2010/main" val="1226187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ud 1.jpg"/>
          <p:cNvPicPr>
            <a:picLocks noChangeAspect="1"/>
          </p:cNvPicPr>
          <p:nvPr/>
        </p:nvPicPr>
        <p:blipFill>
          <a:blip r:embed="rId3" cstate="print"/>
          <a:stretch>
            <a:fillRect/>
          </a:stretch>
        </p:blipFill>
        <p:spPr>
          <a:xfrm>
            <a:off x="0" y="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9" name="Text Box 7"/>
          <p:cNvSpPr txBox="1">
            <a:spLocks noChangeArrowheads="1"/>
          </p:cNvSpPr>
          <p:nvPr/>
        </p:nvSpPr>
        <p:spPr bwMode="auto">
          <a:xfrm>
            <a:off x="539552" y="620688"/>
            <a:ext cx="8064895" cy="5940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AU" sz="2000" b="1" i="1" dirty="0" smtClean="0">
                <a:solidFill>
                  <a:schemeClr val="accent1">
                    <a:lumMod val="50000"/>
                  </a:schemeClr>
                </a:solidFill>
                <a:latin typeface="Calibri"/>
                <a:ea typeface="ＭＳ Ｐゴシック" charset="0"/>
                <a:cs typeface="Calibri"/>
              </a:rPr>
              <a:t>Effects of the Stronger Smarter Approach at Cherbourg SS</a:t>
            </a:r>
          </a:p>
          <a:p>
            <a:pPr>
              <a:spcBef>
                <a:spcPct val="50000"/>
              </a:spcBef>
              <a:defRPr/>
            </a:pPr>
            <a:endParaRPr lang="en-AU" sz="800" b="1" i="1" dirty="0">
              <a:solidFill>
                <a:schemeClr val="accent1">
                  <a:lumMod val="50000"/>
                </a:schemeClr>
              </a:solidFill>
              <a:latin typeface="Calibri"/>
              <a:ea typeface="ＭＳ Ｐゴシック" charset="0"/>
              <a:cs typeface="Calibri"/>
            </a:endParaRPr>
          </a:p>
          <a:p>
            <a:pPr marL="285750" lvl="0" indent="-285750">
              <a:buFont typeface="Arial"/>
              <a:buChar char="•"/>
            </a:pPr>
            <a:r>
              <a:rPr lang="en-GB" sz="1600" dirty="0">
                <a:solidFill>
                  <a:schemeClr val="accent1">
                    <a:lumMod val="50000"/>
                  </a:schemeClr>
                </a:solidFill>
                <a:latin typeface="Calibri"/>
                <a:cs typeface="Calibri"/>
              </a:rPr>
              <a:t>U</a:t>
            </a:r>
            <a:r>
              <a:rPr lang="en-GB" sz="1600" dirty="0" smtClean="0">
                <a:solidFill>
                  <a:schemeClr val="accent1">
                    <a:lumMod val="50000"/>
                  </a:schemeClr>
                </a:solidFill>
                <a:latin typeface="Calibri"/>
                <a:cs typeface="Calibri"/>
              </a:rPr>
              <a:t>nexplained </a:t>
            </a:r>
            <a:r>
              <a:rPr lang="en-GB" sz="1600" dirty="0">
                <a:solidFill>
                  <a:schemeClr val="accent1">
                    <a:lumMod val="50000"/>
                  </a:schemeClr>
                </a:solidFill>
                <a:latin typeface="Calibri"/>
                <a:cs typeface="Calibri"/>
              </a:rPr>
              <a:t>absenteeism reduced by 94% within 18 months</a:t>
            </a:r>
            <a:r>
              <a:rPr lang="en-GB" sz="1600" dirty="0" smtClean="0">
                <a:solidFill>
                  <a:schemeClr val="accent1">
                    <a:lumMod val="50000"/>
                  </a:schemeClr>
                </a:solidFill>
                <a:latin typeface="Calibri"/>
                <a:cs typeface="Calibri"/>
              </a:rPr>
              <a:t>;</a:t>
            </a:r>
          </a:p>
          <a:p>
            <a:pPr lvl="0"/>
            <a:endParaRPr lang="en-AU" sz="1600" dirty="0">
              <a:solidFill>
                <a:schemeClr val="accent1">
                  <a:lumMod val="50000"/>
                </a:schemeClr>
              </a:solidFill>
              <a:latin typeface="Calibri"/>
              <a:cs typeface="Calibri"/>
            </a:endParaRPr>
          </a:p>
          <a:p>
            <a:pPr marL="285750" lvl="0" indent="-285750">
              <a:buFont typeface="Arial"/>
              <a:buChar char="•"/>
            </a:pPr>
            <a:r>
              <a:rPr lang="en-GB" sz="1600" dirty="0">
                <a:solidFill>
                  <a:schemeClr val="accent1">
                    <a:lumMod val="50000"/>
                  </a:schemeClr>
                </a:solidFill>
                <a:latin typeface="Calibri"/>
                <a:cs typeface="Calibri"/>
              </a:rPr>
              <a:t>R</a:t>
            </a:r>
            <a:r>
              <a:rPr lang="en-GB" sz="1600" dirty="0" smtClean="0">
                <a:solidFill>
                  <a:schemeClr val="accent1">
                    <a:lumMod val="50000"/>
                  </a:schemeClr>
                </a:solidFill>
                <a:latin typeface="Calibri"/>
                <a:cs typeface="Calibri"/>
              </a:rPr>
              <a:t>eal </a:t>
            </a:r>
            <a:r>
              <a:rPr lang="en-GB" sz="1600" dirty="0">
                <a:solidFill>
                  <a:schemeClr val="accent1">
                    <a:lumMod val="50000"/>
                  </a:schemeClr>
                </a:solidFill>
                <a:latin typeface="Calibri"/>
                <a:cs typeface="Calibri"/>
              </a:rPr>
              <a:t>attendance improved from </a:t>
            </a:r>
            <a:r>
              <a:rPr lang="en-GB" sz="2400" b="1" dirty="0">
                <a:solidFill>
                  <a:srgbClr val="FF0000"/>
                </a:solidFill>
                <a:latin typeface="Calibri"/>
                <a:cs typeface="Calibri"/>
              </a:rPr>
              <a:t>62%</a:t>
            </a:r>
            <a:r>
              <a:rPr lang="en-GB" sz="1600" dirty="0">
                <a:solidFill>
                  <a:srgbClr val="083763"/>
                </a:solidFill>
                <a:latin typeface="Calibri"/>
                <a:cs typeface="Calibri"/>
              </a:rPr>
              <a:t>in 1999 to </a:t>
            </a:r>
            <a:r>
              <a:rPr lang="en-GB" sz="2400" b="1" dirty="0">
                <a:solidFill>
                  <a:srgbClr val="FF0000"/>
                </a:solidFill>
                <a:latin typeface="Calibri"/>
                <a:cs typeface="Calibri"/>
              </a:rPr>
              <a:t>94%</a:t>
            </a:r>
            <a:r>
              <a:rPr lang="en-GB" sz="1600" dirty="0">
                <a:solidFill>
                  <a:schemeClr val="accent1">
                    <a:lumMod val="50000"/>
                  </a:schemeClr>
                </a:solidFill>
                <a:latin typeface="Calibri"/>
                <a:cs typeface="Calibri"/>
              </a:rPr>
              <a:t>in 2004 </a:t>
            </a:r>
            <a:br>
              <a:rPr lang="en-GB" sz="1600" dirty="0">
                <a:solidFill>
                  <a:schemeClr val="accent1">
                    <a:lumMod val="50000"/>
                  </a:schemeClr>
                </a:solidFill>
                <a:latin typeface="Calibri"/>
                <a:cs typeface="Calibri"/>
              </a:rPr>
            </a:br>
            <a:r>
              <a:rPr lang="en-GB" sz="1600" dirty="0">
                <a:solidFill>
                  <a:schemeClr val="accent1">
                    <a:lumMod val="50000"/>
                  </a:schemeClr>
                </a:solidFill>
                <a:latin typeface="Calibri"/>
                <a:cs typeface="Calibri"/>
              </a:rPr>
              <a:t>(without touching welfare payments);</a:t>
            </a:r>
            <a:endParaRPr lang="en-AU" sz="1600" dirty="0">
              <a:solidFill>
                <a:schemeClr val="accent1">
                  <a:lumMod val="50000"/>
                </a:schemeClr>
              </a:solidFill>
              <a:latin typeface="Calibri"/>
              <a:cs typeface="Calibri"/>
            </a:endParaRPr>
          </a:p>
          <a:p>
            <a:pPr marL="285750" lvl="0" indent="-285750">
              <a:buFont typeface="Arial"/>
              <a:buChar char="•"/>
            </a:pPr>
            <a:endParaRPr lang="en-GB" sz="1600" dirty="0" smtClean="0">
              <a:solidFill>
                <a:schemeClr val="accent1">
                  <a:lumMod val="50000"/>
                </a:schemeClr>
              </a:solidFill>
              <a:latin typeface="Calibri"/>
              <a:cs typeface="Calibri"/>
            </a:endParaRPr>
          </a:p>
          <a:p>
            <a:pPr marL="285750" lvl="0" indent="-285750">
              <a:buFont typeface="Arial"/>
              <a:buChar char="•"/>
            </a:pPr>
            <a:r>
              <a:rPr lang="en-GB" sz="1600" dirty="0">
                <a:solidFill>
                  <a:schemeClr val="accent1">
                    <a:lumMod val="50000"/>
                  </a:schemeClr>
                </a:solidFill>
                <a:latin typeface="Calibri"/>
                <a:cs typeface="Calibri"/>
              </a:rPr>
              <a:t>Y</a:t>
            </a:r>
            <a:r>
              <a:rPr lang="en-GB" sz="1600" dirty="0" smtClean="0">
                <a:solidFill>
                  <a:schemeClr val="accent1">
                    <a:lumMod val="50000"/>
                  </a:schemeClr>
                </a:solidFill>
                <a:latin typeface="Calibri"/>
                <a:cs typeface="Calibri"/>
              </a:rPr>
              <a:t>ear </a:t>
            </a:r>
            <a:r>
              <a:rPr lang="en-GB" sz="1600" dirty="0">
                <a:solidFill>
                  <a:schemeClr val="accent1">
                    <a:lumMod val="50000"/>
                  </a:schemeClr>
                </a:solidFill>
                <a:latin typeface="Calibri"/>
                <a:cs typeface="Calibri"/>
              </a:rPr>
              <a:t>7 diagnostic reading tests went from</a:t>
            </a:r>
            <a:r>
              <a:rPr lang="en-GB" sz="2400" b="1" dirty="0">
                <a:solidFill>
                  <a:schemeClr val="accent1">
                    <a:lumMod val="50000"/>
                  </a:schemeClr>
                </a:solidFill>
                <a:latin typeface="Calibri"/>
                <a:cs typeface="Calibri"/>
              </a:rPr>
              <a:t> </a:t>
            </a:r>
            <a:r>
              <a:rPr lang="en-GB" sz="2400" b="1" dirty="0">
                <a:solidFill>
                  <a:srgbClr val="FF0000"/>
                </a:solidFill>
                <a:latin typeface="Calibri"/>
                <a:cs typeface="Calibri"/>
              </a:rPr>
              <a:t>0% </a:t>
            </a:r>
            <a:r>
              <a:rPr lang="en-GB" sz="1600" dirty="0">
                <a:solidFill>
                  <a:srgbClr val="083763"/>
                </a:solidFill>
                <a:latin typeface="Calibri"/>
                <a:cs typeface="Calibri"/>
              </a:rPr>
              <a:t>at state average in 1998, to </a:t>
            </a:r>
            <a:r>
              <a:rPr lang="en-GB" sz="2400" b="1" dirty="0">
                <a:solidFill>
                  <a:srgbClr val="FF0000"/>
                </a:solidFill>
                <a:latin typeface="Calibri"/>
                <a:cs typeface="Calibri"/>
              </a:rPr>
              <a:t>81 % </a:t>
            </a:r>
            <a:r>
              <a:rPr lang="en-GB" sz="1600" dirty="0">
                <a:solidFill>
                  <a:srgbClr val="083763"/>
                </a:solidFill>
                <a:latin typeface="Calibri"/>
                <a:cs typeface="Calibri"/>
              </a:rPr>
              <a:t>(n=17) at state average in 2004, (remaining 20% (n=4) just below average); and</a:t>
            </a:r>
            <a:endParaRPr lang="en-AU" sz="1600" dirty="0">
              <a:solidFill>
                <a:srgbClr val="083763"/>
              </a:solidFill>
              <a:latin typeface="Calibri"/>
              <a:cs typeface="Calibri"/>
            </a:endParaRPr>
          </a:p>
          <a:p>
            <a:pPr marL="285750" lvl="0" indent="-285750">
              <a:buFont typeface="Arial"/>
              <a:buChar char="•"/>
            </a:pPr>
            <a:endParaRPr lang="en-GB" sz="1600" dirty="0" smtClean="0">
              <a:latin typeface="Calibri"/>
              <a:cs typeface="Calibri"/>
            </a:endParaRPr>
          </a:p>
          <a:p>
            <a:pPr marL="285750" lvl="0" indent="-285750">
              <a:buFont typeface="Arial"/>
              <a:buChar char="•"/>
            </a:pPr>
            <a:r>
              <a:rPr lang="en-GB" sz="2400" dirty="0" smtClean="0">
                <a:solidFill>
                  <a:srgbClr val="FF0000"/>
                </a:solidFill>
                <a:latin typeface="Calibri"/>
                <a:cs typeface="Calibri"/>
              </a:rPr>
              <a:t>58</a:t>
            </a:r>
            <a:r>
              <a:rPr lang="en-GB" sz="2400" dirty="0">
                <a:solidFill>
                  <a:srgbClr val="FF0000"/>
                </a:solidFill>
                <a:latin typeface="Calibri"/>
                <a:cs typeface="Calibri"/>
              </a:rPr>
              <a:t>% </a:t>
            </a:r>
            <a:r>
              <a:rPr lang="en-GB" sz="1600" dirty="0">
                <a:solidFill>
                  <a:srgbClr val="083763"/>
                </a:solidFill>
                <a:latin typeface="Calibri"/>
                <a:cs typeface="Calibri"/>
              </a:rPr>
              <a:t>improvement in Year 2 Literacy within 2 years.</a:t>
            </a:r>
            <a:endParaRPr lang="en-AU" sz="1600" dirty="0">
              <a:solidFill>
                <a:srgbClr val="083763"/>
              </a:solidFill>
              <a:latin typeface="Calibri"/>
              <a:cs typeface="Calibri"/>
            </a:endParaRPr>
          </a:p>
          <a:p>
            <a:pPr marL="285750" lvl="0" indent="-285750">
              <a:buFont typeface="Arial"/>
              <a:buChar char="•"/>
            </a:pPr>
            <a:endParaRPr lang="en-GB" sz="1600" dirty="0" smtClean="0">
              <a:latin typeface="Calibri"/>
              <a:cs typeface="Calibri"/>
            </a:endParaRPr>
          </a:p>
          <a:p>
            <a:pPr marL="285750" lvl="0" indent="-285750">
              <a:buFont typeface="Arial"/>
              <a:buChar char="•"/>
            </a:pPr>
            <a:r>
              <a:rPr lang="en-GB" sz="2400" b="1" dirty="0" smtClean="0">
                <a:solidFill>
                  <a:srgbClr val="FF0000"/>
                </a:solidFill>
                <a:latin typeface="Calibri"/>
                <a:cs typeface="Calibri"/>
              </a:rPr>
              <a:t>5 </a:t>
            </a:r>
            <a:r>
              <a:rPr lang="en-GB" sz="1600" dirty="0">
                <a:solidFill>
                  <a:srgbClr val="083763"/>
                </a:solidFill>
                <a:latin typeface="Calibri"/>
                <a:cs typeface="Calibri"/>
              </a:rPr>
              <a:t>Aboriginal teacher aides completed teacher training while studying and continuing to work at the school</a:t>
            </a:r>
            <a:endParaRPr lang="en-AU" sz="1600" dirty="0">
              <a:solidFill>
                <a:srgbClr val="083763"/>
              </a:solidFill>
              <a:latin typeface="Calibri"/>
              <a:cs typeface="Calibri"/>
            </a:endParaRPr>
          </a:p>
          <a:p>
            <a:endParaRPr lang="en-AU" sz="1600" dirty="0">
              <a:solidFill>
                <a:srgbClr val="083763"/>
              </a:solidFill>
              <a:latin typeface="Calibri"/>
              <a:cs typeface="Calibri"/>
            </a:endParaRPr>
          </a:p>
          <a:p>
            <a:endParaRPr lang="en-AU" sz="800" dirty="0">
              <a:solidFill>
                <a:srgbClr val="083763"/>
              </a:solidFill>
              <a:latin typeface="Calibri"/>
              <a:cs typeface="Calibri"/>
            </a:endParaRPr>
          </a:p>
          <a:p>
            <a:r>
              <a:rPr lang="en-GB" sz="1200" i="1" dirty="0">
                <a:solidFill>
                  <a:srgbClr val="083763"/>
                </a:solidFill>
                <a:latin typeface="Calibri"/>
                <a:cs typeface="Calibri"/>
              </a:rPr>
              <a:t>“We didn’t go to Cherbourg and give the children a sense of being Strong and Smart.</a:t>
            </a:r>
            <a:endParaRPr lang="en-AU" sz="1200" dirty="0">
              <a:solidFill>
                <a:srgbClr val="083763"/>
              </a:solidFill>
              <a:latin typeface="Calibri"/>
              <a:cs typeface="Calibri"/>
            </a:endParaRPr>
          </a:p>
          <a:p>
            <a:r>
              <a:rPr lang="en-GB" sz="1200" i="1" dirty="0">
                <a:solidFill>
                  <a:srgbClr val="083763"/>
                </a:solidFill>
                <a:latin typeface="Calibri"/>
                <a:cs typeface="Calibri"/>
              </a:rPr>
              <a:t>That was inside them already.....</a:t>
            </a:r>
            <a:endParaRPr lang="en-AU" sz="1200" dirty="0">
              <a:solidFill>
                <a:srgbClr val="083763"/>
              </a:solidFill>
              <a:latin typeface="Calibri"/>
              <a:cs typeface="Calibri"/>
            </a:endParaRPr>
          </a:p>
          <a:p>
            <a:r>
              <a:rPr lang="en-GB" sz="1200" i="1" dirty="0">
                <a:solidFill>
                  <a:srgbClr val="083763"/>
                </a:solidFill>
                <a:latin typeface="Calibri"/>
                <a:cs typeface="Calibri"/>
              </a:rPr>
              <a:t>That sense of being strong and smart resides in every Aboriginal and Torres Strait Islander child”</a:t>
            </a:r>
            <a:endParaRPr lang="en-AU" sz="1200" dirty="0">
              <a:solidFill>
                <a:srgbClr val="083763"/>
              </a:solidFill>
              <a:latin typeface="Calibri"/>
              <a:cs typeface="Calibri"/>
            </a:endParaRPr>
          </a:p>
          <a:p>
            <a:r>
              <a:rPr lang="en-AU" sz="1200" i="1" dirty="0">
                <a:solidFill>
                  <a:srgbClr val="083763"/>
                </a:solidFill>
                <a:latin typeface="Calibri"/>
                <a:cs typeface="Calibri"/>
              </a:rPr>
              <a:t>Dr Chris Sarra</a:t>
            </a:r>
            <a:endParaRPr lang="en-AU" sz="1200" dirty="0">
              <a:solidFill>
                <a:srgbClr val="083763"/>
              </a:solidFill>
              <a:latin typeface="Calibri"/>
              <a:cs typeface="Calibri"/>
            </a:endParaRPr>
          </a:p>
          <a:p>
            <a:pPr>
              <a:spcBef>
                <a:spcPct val="50000"/>
              </a:spcBef>
              <a:defRPr/>
            </a:pPr>
            <a:endParaRPr lang="en-AU" i="1" dirty="0" smtClean="0">
              <a:latin typeface="Calibri"/>
              <a:ea typeface="ＭＳ Ｐゴシック" charset="0"/>
              <a:cs typeface="Calibri"/>
            </a:endParaRPr>
          </a:p>
          <a:p>
            <a:pPr>
              <a:spcBef>
                <a:spcPct val="50000"/>
              </a:spcBef>
              <a:defRPr/>
            </a:pPr>
            <a:endParaRPr lang="en-AU" sz="1800" i="1" dirty="0">
              <a:latin typeface="Calibri"/>
              <a:ea typeface="ＭＳ Ｐゴシック" charset="0"/>
              <a:cs typeface="Calibri"/>
            </a:endParaRPr>
          </a:p>
        </p:txBody>
      </p:sp>
    </p:spTree>
    <p:extLst>
      <p:ext uri="{BB962C8B-B14F-4D97-AF65-F5344CB8AC3E}">
        <p14:creationId xmlns:p14="http://schemas.microsoft.com/office/powerpoint/2010/main" val="2324942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cloud 1.jpg"/>
          <p:cNvPicPr>
            <a:picLocks noChangeAspect="1"/>
          </p:cNvPicPr>
          <p:nvPr/>
        </p:nvPicPr>
        <p:blipFill>
          <a:blip r:embed="rId3" cstate="print"/>
          <a:stretch>
            <a:fillRect/>
          </a:stretch>
        </p:blipFill>
        <p:spPr>
          <a:xfrm>
            <a:off x="0" y="0"/>
            <a:ext cx="9144000" cy="6859760"/>
          </a:xfrm>
          <a:prstGeom prst="rect">
            <a:avLst/>
          </a:prstGeom>
        </p:spPr>
      </p:pic>
      <p:sp>
        <p:nvSpPr>
          <p:cNvPr id="4" name="Text Box 7"/>
          <p:cNvSpPr txBox="1">
            <a:spLocks noGrp="1" noChangeArrowheads="1"/>
          </p:cNvSpPr>
          <p:nvPr>
            <p:ph idx="1"/>
          </p:nvPr>
        </p:nvSpPr>
        <p:spPr bwMode="auto">
          <a:xfrm>
            <a:off x="1979712" y="1916832"/>
            <a:ext cx="6635080" cy="3500958"/>
          </a:xfrm>
          <a:prstGeom prst="rect">
            <a:avLst/>
          </a:prstGeom>
          <a:noFill/>
          <a:ln w="9525">
            <a:noFill/>
            <a:miter lim="800000"/>
            <a:headEnd/>
            <a:tailEnd/>
          </a:ln>
        </p:spPr>
        <p:txBody>
          <a:bodyPr wrap="square">
            <a:spAutoFit/>
          </a:bodyPr>
          <a:lstStyle/>
          <a:p>
            <a:pPr>
              <a:spcBef>
                <a:spcPct val="50000"/>
              </a:spcBef>
              <a:buNone/>
            </a:pPr>
            <a:r>
              <a:rPr lang="en-AU" sz="2800" i="1" dirty="0" err="1" smtClean="0">
                <a:solidFill>
                  <a:srgbClr val="002060"/>
                </a:solidFill>
                <a:latin typeface="Calibri"/>
                <a:cs typeface="Calibri"/>
              </a:rPr>
              <a:t>www.strongersmarter.com.au</a:t>
            </a:r>
            <a:endParaRPr lang="en-AU" sz="2800" i="1" dirty="0" smtClean="0">
              <a:solidFill>
                <a:srgbClr val="002060"/>
              </a:solidFill>
              <a:latin typeface="Calibri"/>
              <a:cs typeface="Calibri"/>
            </a:endParaRPr>
          </a:p>
          <a:p>
            <a:pPr>
              <a:spcBef>
                <a:spcPct val="50000"/>
              </a:spcBef>
              <a:buNone/>
            </a:pPr>
            <a:endParaRPr lang="en-AU" sz="400" i="1" dirty="0" smtClean="0">
              <a:solidFill>
                <a:srgbClr val="002060"/>
              </a:solidFill>
              <a:latin typeface="Calibri"/>
              <a:cs typeface="Calibri"/>
            </a:endParaRPr>
          </a:p>
          <a:p>
            <a:pPr>
              <a:spcBef>
                <a:spcPct val="50000"/>
              </a:spcBef>
              <a:buNone/>
            </a:pPr>
            <a:r>
              <a:rPr lang="en-AU" sz="2800" i="1" dirty="0" smtClean="0">
                <a:solidFill>
                  <a:srgbClr val="002060"/>
                </a:solidFill>
                <a:latin typeface="Calibri"/>
                <a:cs typeface="Calibri"/>
              </a:rPr>
              <a:t>www.twitter.com/chrissarra</a:t>
            </a:r>
          </a:p>
          <a:p>
            <a:pPr>
              <a:spcBef>
                <a:spcPct val="50000"/>
              </a:spcBef>
              <a:buNone/>
            </a:pPr>
            <a:endParaRPr lang="en-AU" sz="400" i="1" dirty="0" smtClean="0">
              <a:solidFill>
                <a:srgbClr val="002060"/>
              </a:solidFill>
              <a:latin typeface="Calibri"/>
              <a:cs typeface="Calibri"/>
            </a:endParaRPr>
          </a:p>
          <a:p>
            <a:pPr>
              <a:spcBef>
                <a:spcPct val="50000"/>
              </a:spcBef>
              <a:buNone/>
            </a:pPr>
            <a:r>
              <a:rPr lang="en-AU" sz="2800" i="1" dirty="0" smtClean="0">
                <a:solidFill>
                  <a:srgbClr val="002060"/>
                </a:solidFill>
                <a:latin typeface="Calibri"/>
                <a:cs typeface="Calibri"/>
              </a:rPr>
              <a:t>www.wordpress.com/chrissarra</a:t>
            </a:r>
          </a:p>
          <a:p>
            <a:pPr>
              <a:spcBef>
                <a:spcPct val="50000"/>
              </a:spcBef>
              <a:buNone/>
            </a:pPr>
            <a:endParaRPr lang="en-AU" sz="400" i="1" dirty="0" smtClean="0">
              <a:solidFill>
                <a:srgbClr val="002060"/>
              </a:solidFill>
              <a:latin typeface="Calibri"/>
              <a:cs typeface="Calibri"/>
            </a:endParaRPr>
          </a:p>
          <a:p>
            <a:pPr>
              <a:spcBef>
                <a:spcPct val="50000"/>
              </a:spcBef>
              <a:buNone/>
            </a:pPr>
            <a:r>
              <a:rPr lang="en-AU" sz="2800" i="1" dirty="0" smtClean="0">
                <a:solidFill>
                  <a:srgbClr val="002060"/>
                </a:solidFill>
                <a:latin typeface="Calibri"/>
                <a:cs typeface="Calibri"/>
              </a:rPr>
              <a:t>www.facebook.com/strongersmarter</a:t>
            </a:r>
            <a:endParaRPr lang="en-AU" sz="2800" i="1" dirty="0">
              <a:solidFill>
                <a:srgbClr val="002060"/>
              </a:solidFill>
              <a:latin typeface="Calibri"/>
              <a:cs typeface="Calibri"/>
            </a:endParaRPr>
          </a:p>
          <a:p>
            <a:pPr algn="r">
              <a:spcBef>
                <a:spcPct val="50000"/>
              </a:spcBef>
            </a:pPr>
            <a:endParaRPr lang="en-AU" sz="1600" dirty="0">
              <a:latin typeface="Calibri"/>
              <a:cs typeface="Calibri"/>
            </a:endParaRPr>
          </a:p>
          <a:p>
            <a:pPr algn="r">
              <a:spcBef>
                <a:spcPct val="50000"/>
              </a:spcBef>
            </a:pPr>
            <a:endParaRPr lang="en-AU" sz="1600" dirty="0">
              <a:latin typeface="Calibri"/>
              <a:cs typeface="Calibri"/>
            </a:endParaRPr>
          </a:p>
        </p:txBody>
      </p:sp>
      <p:grpSp>
        <p:nvGrpSpPr>
          <p:cNvPr id="5" name="Group 12"/>
          <p:cNvGrpSpPr>
            <a:grpSpLocks/>
          </p:cNvGrpSpPr>
          <p:nvPr/>
        </p:nvGrpSpPr>
        <p:grpSpPr bwMode="auto">
          <a:xfrm>
            <a:off x="6188521" y="6285930"/>
            <a:ext cx="2847975" cy="428625"/>
            <a:chOff x="3714744" y="5572140"/>
            <a:chExt cx="5254625" cy="928693"/>
          </a:xfrm>
        </p:grpSpPr>
        <p:pic>
          <p:nvPicPr>
            <p:cNvPr id="6"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7"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8"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9" name="Picture 2" descr="G:\Administration\Communication\Logos\Eagle\SSL_Eagle.png"/>
          <p:cNvPicPr>
            <a:picLocks noChangeAspect="1" noChangeArrowheads="1"/>
          </p:cNvPicPr>
          <p:nvPr/>
        </p:nvPicPr>
        <p:blipFill>
          <a:blip r:embed="rId7" cstate="print"/>
          <a:srcRect/>
          <a:stretch>
            <a:fillRect/>
          </a:stretch>
        </p:blipFill>
        <p:spPr bwMode="auto">
          <a:xfrm>
            <a:off x="7000179" y="4797152"/>
            <a:ext cx="1928813" cy="1466850"/>
          </a:xfrm>
          <a:prstGeom prst="rect">
            <a:avLst/>
          </a:prstGeom>
          <a:noFill/>
          <a:ln w="9525">
            <a:noFill/>
            <a:miter lim="800000"/>
            <a:headEnd/>
            <a:tailEnd/>
          </a:ln>
        </p:spPr>
      </p:pic>
      <p:pic>
        <p:nvPicPr>
          <p:cNvPr id="10" name="Picture 4" descr="http://www.powerhomebiz.com/images/wordpresslogo.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50991" y="3354420"/>
            <a:ext cx="728721" cy="650644"/>
          </a:xfrm>
          <a:prstGeom prst="rect">
            <a:avLst/>
          </a:prstGeom>
          <a:noFill/>
        </p:spPr>
      </p:pic>
      <p:pic>
        <p:nvPicPr>
          <p:cNvPr id="11" name="Picture 6" descr="http://www.redplanettoys.com/images/btns/twitter%20logo.png"/>
          <p:cNvPicPr>
            <a:picLocks noChangeAspect="1" noChangeArrowheads="1"/>
          </p:cNvPicPr>
          <p:nvPr/>
        </p:nvPicPr>
        <p:blipFill>
          <a:blip r:embed="rId9" cstate="print"/>
          <a:srcRect/>
          <a:stretch>
            <a:fillRect/>
          </a:stretch>
        </p:blipFill>
        <p:spPr bwMode="auto">
          <a:xfrm>
            <a:off x="1291106" y="2564904"/>
            <a:ext cx="656332" cy="656332"/>
          </a:xfrm>
          <a:prstGeom prst="rect">
            <a:avLst/>
          </a:prstGeom>
          <a:noFill/>
        </p:spPr>
      </p:pic>
      <p:pic>
        <p:nvPicPr>
          <p:cNvPr id="47106" name="Picture 2" descr="http://www.southgate-melbourne.com.au/www/380/files/facebook-logo-2.jpg"/>
          <p:cNvPicPr>
            <a:picLocks noChangeAspect="1" noChangeArrowheads="1"/>
          </p:cNvPicPr>
          <p:nvPr/>
        </p:nvPicPr>
        <p:blipFill>
          <a:blip r:embed="rId10" cstate="print"/>
          <a:srcRect/>
          <a:stretch>
            <a:fillRect/>
          </a:stretch>
        </p:blipFill>
        <p:spPr bwMode="auto">
          <a:xfrm>
            <a:off x="1320882" y="4077072"/>
            <a:ext cx="576684" cy="576684"/>
          </a:xfrm>
          <a:prstGeom prst="rect">
            <a:avLst/>
          </a:prstGeom>
          <a:noFill/>
        </p:spPr>
      </p:pic>
      <p:pic>
        <p:nvPicPr>
          <p:cNvPr id="47107" name="Picture 3" descr="G:\Administration\Communication\Logos\SSILogo_LOW-RES.jpg"/>
          <p:cNvPicPr>
            <a:picLocks noChangeAspect="1" noChangeArrowheads="1"/>
          </p:cNvPicPr>
          <p:nvPr/>
        </p:nvPicPr>
        <p:blipFill>
          <a:blip r:embed="rId11" cstate="print">
            <a:clrChange>
              <a:clrFrom>
                <a:srgbClr val="FDFDFD"/>
              </a:clrFrom>
              <a:clrTo>
                <a:srgbClr val="FDFDFD">
                  <a:alpha val="0"/>
                </a:srgbClr>
              </a:clrTo>
            </a:clrChange>
          </a:blip>
          <a:srcRect/>
          <a:stretch>
            <a:fillRect/>
          </a:stretch>
        </p:blipFill>
        <p:spPr bwMode="auto">
          <a:xfrm>
            <a:off x="1198382" y="1754598"/>
            <a:ext cx="758495" cy="648072"/>
          </a:xfrm>
          <a:prstGeom prst="rect">
            <a:avLst/>
          </a:prstGeom>
          <a:noFill/>
        </p:spPr>
      </p:pic>
    </p:spTree>
    <p:extLst>
      <p:ext uri="{BB962C8B-B14F-4D97-AF65-F5344CB8AC3E}">
        <p14:creationId xmlns:p14="http://schemas.microsoft.com/office/powerpoint/2010/main" val="110188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8" name="Text Box 7"/>
          <p:cNvSpPr txBox="1">
            <a:spLocks noChangeArrowheads="1"/>
          </p:cNvSpPr>
          <p:nvPr/>
        </p:nvSpPr>
        <p:spPr bwMode="auto">
          <a:xfrm>
            <a:off x="611188" y="908720"/>
            <a:ext cx="7489825" cy="6355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50000"/>
              </a:spcBef>
            </a:pPr>
            <a:r>
              <a:rPr lang="en-US" sz="2800" b="1" i="1" dirty="0">
                <a:solidFill>
                  <a:srgbClr val="002060"/>
                </a:solidFill>
                <a:latin typeface="Calibri"/>
                <a:cs typeface="Calibri"/>
              </a:rPr>
              <a:t>The Stronger Smarter Philosophy</a:t>
            </a:r>
          </a:p>
          <a:p>
            <a:pPr marL="342900" lvl="0" indent="-342900">
              <a:spcBef>
                <a:spcPct val="50000"/>
              </a:spcBef>
            </a:pPr>
            <a:r>
              <a:rPr lang="en-AU" i="1" dirty="0" smtClean="0">
                <a:latin typeface="Calibri"/>
                <a:cs typeface="Calibri"/>
              </a:rPr>
              <a:t>	</a:t>
            </a:r>
            <a:r>
              <a:rPr lang="en-AU" sz="2400" i="1" dirty="0" smtClean="0">
                <a:solidFill>
                  <a:srgbClr val="083763"/>
                </a:solidFill>
                <a:latin typeface="Calibri"/>
                <a:cs typeface="Calibri"/>
              </a:rPr>
              <a:t>The Stronger Smarter philosophy honours a positive sense of cultural identity, acknowledges and embraces positive community leadership, enabling innovative and dynamic  approaches and processes that are  anchored by high expectations relationships. High expectations relationships honour the humanity of others, and in so doing,  acknowledge one’s strengths, capacity and human right to </a:t>
            </a:r>
            <a:r>
              <a:rPr lang="en-AU" sz="2400" i="1" dirty="0" err="1" smtClean="0">
                <a:solidFill>
                  <a:srgbClr val="083763"/>
                </a:solidFill>
                <a:latin typeface="Calibri"/>
                <a:cs typeface="Calibri"/>
              </a:rPr>
              <a:t>emancipatory</a:t>
            </a:r>
            <a:r>
              <a:rPr lang="en-AU" sz="2400" i="1" dirty="0" smtClean="0">
                <a:solidFill>
                  <a:srgbClr val="083763"/>
                </a:solidFill>
                <a:latin typeface="Calibri"/>
                <a:cs typeface="Calibri"/>
              </a:rPr>
              <a:t> opportunity. </a:t>
            </a:r>
          </a:p>
          <a:p>
            <a:pPr marL="342900" indent="-342900">
              <a:spcBef>
                <a:spcPct val="50000"/>
              </a:spcBef>
            </a:pPr>
            <a:r>
              <a:rPr lang="en-US" b="1" i="1" dirty="0" smtClean="0">
                <a:solidFill>
                  <a:srgbClr val="002060"/>
                </a:solidFill>
                <a:latin typeface="Calibri"/>
                <a:cs typeface="Calibri"/>
              </a:rPr>
              <a:t>… Doing things </a:t>
            </a:r>
            <a:r>
              <a:rPr lang="en-US" sz="6000" b="1" i="1" dirty="0" smtClean="0">
                <a:solidFill>
                  <a:srgbClr val="002060"/>
                </a:solidFill>
                <a:latin typeface="Calibri"/>
                <a:cs typeface="Calibri"/>
              </a:rPr>
              <a:t> </a:t>
            </a:r>
            <a:r>
              <a:rPr lang="en-US" sz="5400" b="1" i="1" dirty="0" smtClean="0">
                <a:solidFill>
                  <a:srgbClr val="002060"/>
                </a:solidFill>
                <a:latin typeface="Calibri"/>
                <a:cs typeface="Calibri"/>
              </a:rPr>
              <a:t>WITH</a:t>
            </a:r>
            <a:r>
              <a:rPr lang="en-US" sz="6000" b="1" i="1" dirty="0" smtClean="0">
                <a:solidFill>
                  <a:srgbClr val="002060"/>
                </a:solidFill>
                <a:latin typeface="Calibri"/>
                <a:cs typeface="Calibri"/>
              </a:rPr>
              <a:t> </a:t>
            </a:r>
            <a:r>
              <a:rPr lang="en-US" b="1" i="1" dirty="0" smtClean="0">
                <a:solidFill>
                  <a:srgbClr val="002060"/>
                </a:solidFill>
                <a:latin typeface="Calibri"/>
                <a:cs typeface="Calibri"/>
              </a:rPr>
              <a:t>people… not </a:t>
            </a:r>
            <a:r>
              <a:rPr lang="en-US" sz="4000" b="1" i="1" dirty="0" smtClean="0">
                <a:solidFill>
                  <a:srgbClr val="002060"/>
                </a:solidFill>
                <a:latin typeface="Calibri"/>
                <a:cs typeface="Calibri"/>
              </a:rPr>
              <a:t>TO</a:t>
            </a:r>
            <a:r>
              <a:rPr lang="en-US" b="1" i="1" dirty="0" smtClean="0">
                <a:solidFill>
                  <a:srgbClr val="002060"/>
                </a:solidFill>
                <a:latin typeface="Calibri"/>
                <a:cs typeface="Calibri"/>
              </a:rPr>
              <a:t> them!</a:t>
            </a:r>
          </a:p>
          <a:p>
            <a:pPr marL="342900" indent="-342900">
              <a:spcBef>
                <a:spcPct val="50000"/>
              </a:spcBef>
            </a:pPr>
            <a:endParaRPr lang="en-US" sz="1800" b="1" i="1" dirty="0" smtClean="0">
              <a:solidFill>
                <a:srgbClr val="002060"/>
              </a:solidFill>
              <a:latin typeface="Calibri"/>
              <a:cs typeface="Calibri"/>
            </a:endParaRPr>
          </a:p>
          <a:p>
            <a:pPr marL="342900" indent="-342900">
              <a:spcBef>
                <a:spcPct val="50000"/>
              </a:spcBef>
            </a:pPr>
            <a:endParaRPr lang="en-US" b="1" i="1" dirty="0" smtClean="0">
              <a:solidFill>
                <a:srgbClr val="002060"/>
              </a:solidFill>
              <a:latin typeface="Calibri"/>
              <a:cs typeface="Calibri"/>
            </a:endParaRPr>
          </a:p>
          <a:p>
            <a:pPr marL="342900" indent="-342900">
              <a:spcBef>
                <a:spcPct val="50000"/>
              </a:spcBef>
            </a:pPr>
            <a:endParaRPr lang="en-US" sz="1800" b="1" i="1" dirty="0">
              <a:solidFill>
                <a:srgbClr val="002060"/>
              </a:solidFill>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8" name="Text Box 7"/>
          <p:cNvSpPr txBox="1">
            <a:spLocks noChangeArrowheads="1"/>
          </p:cNvSpPr>
          <p:nvPr/>
        </p:nvSpPr>
        <p:spPr bwMode="auto">
          <a:xfrm>
            <a:off x="611188" y="908720"/>
            <a:ext cx="7489825" cy="5432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50000"/>
              </a:spcBef>
            </a:pPr>
            <a:r>
              <a:rPr lang="en-US" sz="2800" b="1" i="1" dirty="0">
                <a:solidFill>
                  <a:srgbClr val="002060"/>
                </a:solidFill>
                <a:latin typeface="Calibri"/>
                <a:cs typeface="Calibri"/>
              </a:rPr>
              <a:t>The Stronger </a:t>
            </a:r>
            <a:r>
              <a:rPr lang="en-US" sz="2800" b="1" i="1" dirty="0" smtClean="0">
                <a:solidFill>
                  <a:srgbClr val="002060"/>
                </a:solidFill>
                <a:latin typeface="Calibri"/>
                <a:cs typeface="Calibri"/>
              </a:rPr>
              <a:t>Smarter Philosophy</a:t>
            </a:r>
            <a:endParaRPr lang="en-US" sz="2800" b="1" i="1" dirty="0">
              <a:solidFill>
                <a:srgbClr val="002060"/>
              </a:solidFill>
              <a:latin typeface="Calibri"/>
              <a:cs typeface="Calibri"/>
            </a:endParaRPr>
          </a:p>
          <a:p>
            <a:pPr marL="342900" indent="-342900">
              <a:spcBef>
                <a:spcPct val="50000"/>
              </a:spcBef>
            </a:pPr>
            <a:endParaRPr lang="en-US" sz="1800" b="1" i="1" dirty="0">
              <a:solidFill>
                <a:srgbClr val="002060"/>
              </a:solidFill>
              <a:latin typeface="Calibri"/>
              <a:cs typeface="Calibri"/>
            </a:endParaRPr>
          </a:p>
          <a:p>
            <a:pPr marL="342900" indent="-342900">
              <a:buFontTx/>
              <a:buChar char="•"/>
            </a:pPr>
            <a:r>
              <a:rPr lang="en-AU" i="1" dirty="0" smtClean="0">
                <a:solidFill>
                  <a:srgbClr val="002060"/>
                </a:solidFill>
                <a:latin typeface="Calibri"/>
                <a:cs typeface="Calibri"/>
              </a:rPr>
              <a:t>	</a:t>
            </a:r>
            <a:r>
              <a:rPr lang="en-AU" sz="2000" i="1" dirty="0" smtClean="0">
                <a:solidFill>
                  <a:srgbClr val="002060"/>
                </a:solidFill>
                <a:latin typeface="Calibri"/>
                <a:cs typeface="Calibri"/>
              </a:rPr>
              <a:t>Acknowledging</a:t>
            </a:r>
            <a:r>
              <a:rPr lang="en-AU" sz="2000" i="1" dirty="0">
                <a:solidFill>
                  <a:srgbClr val="002060"/>
                </a:solidFill>
                <a:latin typeface="Calibri"/>
                <a:cs typeface="Calibri"/>
              </a:rPr>
              <a:t>, embracing and developing a positive 	sense </a:t>
            </a:r>
            <a:r>
              <a:rPr lang="en-AU" sz="2000" i="1" dirty="0" smtClean="0">
                <a:solidFill>
                  <a:srgbClr val="002060"/>
                </a:solidFill>
                <a:latin typeface="Calibri"/>
                <a:cs typeface="Calibri"/>
              </a:rPr>
              <a:t>of identity</a:t>
            </a:r>
            <a:endParaRPr lang="en-AU" sz="1800" i="1" dirty="0">
              <a:solidFill>
                <a:srgbClr val="002060"/>
              </a:solidFill>
              <a:latin typeface="Calibri"/>
              <a:cs typeface="Calibri"/>
            </a:endParaRPr>
          </a:p>
          <a:p>
            <a:pPr marL="342900" indent="-342900">
              <a:buFontTx/>
              <a:buChar char="•"/>
            </a:pPr>
            <a:endParaRPr lang="en-AU" sz="1000" i="1" dirty="0" smtClean="0">
              <a:solidFill>
                <a:srgbClr val="002060"/>
              </a:solidFill>
              <a:latin typeface="Calibri"/>
              <a:cs typeface="Calibri"/>
            </a:endParaRPr>
          </a:p>
          <a:p>
            <a:pPr marL="342900" indent="-342900">
              <a:buFontTx/>
              <a:buChar char="•"/>
            </a:pPr>
            <a:endParaRPr lang="en-AU" sz="1000" i="1" dirty="0">
              <a:solidFill>
                <a:srgbClr val="002060"/>
              </a:solidFill>
              <a:latin typeface="Calibri"/>
              <a:cs typeface="Calibri"/>
            </a:endParaRPr>
          </a:p>
          <a:p>
            <a:pPr marL="342900" indent="-342900"/>
            <a:endParaRPr lang="en-US" sz="1800" b="1" i="1" dirty="0" smtClean="0">
              <a:solidFill>
                <a:srgbClr val="002060"/>
              </a:solidFill>
              <a:latin typeface="Calibri"/>
              <a:cs typeface="Calibri"/>
            </a:endParaRPr>
          </a:p>
          <a:p>
            <a:pPr marL="342900" indent="-342900"/>
            <a:r>
              <a:rPr lang="en-US" i="1" dirty="0" smtClean="0">
                <a:solidFill>
                  <a:srgbClr val="002060"/>
                </a:solidFill>
                <a:latin typeface="Calibri"/>
                <a:cs typeface="Calibri"/>
              </a:rPr>
              <a:t>	Which Aboriginal or Torres Strait Islander Identity do your attitudes, beliefs and behaviors collude with?</a:t>
            </a:r>
          </a:p>
          <a:p>
            <a:pPr marL="342900" indent="-342900"/>
            <a:endParaRPr lang="en-US" sz="1800" i="1" dirty="0" smtClean="0">
              <a:solidFill>
                <a:srgbClr val="002060"/>
              </a:solidFill>
              <a:latin typeface="Calibri"/>
              <a:cs typeface="Calibri"/>
            </a:endParaRPr>
          </a:p>
          <a:p>
            <a:pPr marL="342900" indent="-342900"/>
            <a:endParaRPr lang="en-US" i="1" dirty="0" smtClean="0">
              <a:solidFill>
                <a:srgbClr val="002060"/>
              </a:solidFill>
              <a:latin typeface="Calibri"/>
              <a:cs typeface="Calibri"/>
            </a:endParaRPr>
          </a:p>
          <a:p>
            <a:pPr marL="342900" indent="-342900"/>
            <a:r>
              <a:rPr lang="en-US" sz="1800" i="1" dirty="0" smtClean="0">
                <a:solidFill>
                  <a:srgbClr val="002060"/>
                </a:solidFill>
                <a:latin typeface="Calibri"/>
                <a:cs typeface="Calibri"/>
              </a:rPr>
              <a:t>		Stronger Smarter    </a:t>
            </a:r>
            <a:r>
              <a:rPr lang="en-US" sz="2800" i="1" dirty="0" smtClean="0">
                <a:solidFill>
                  <a:srgbClr val="002060"/>
                </a:solidFill>
                <a:latin typeface="Calibri"/>
                <a:cs typeface="Calibri"/>
              </a:rPr>
              <a:t>V   </a:t>
            </a:r>
            <a:r>
              <a:rPr lang="en-US" sz="1800" i="1" dirty="0" smtClean="0">
                <a:solidFill>
                  <a:srgbClr val="002060"/>
                </a:solidFill>
                <a:latin typeface="Calibri"/>
                <a:cs typeface="Calibri"/>
              </a:rPr>
              <a:t>negative stereotype </a:t>
            </a:r>
            <a:r>
              <a:rPr lang="en-US" sz="1400" i="1" dirty="0" smtClean="0">
                <a:solidFill>
                  <a:schemeClr val="bg1">
                    <a:lumMod val="75000"/>
                  </a:schemeClr>
                </a:solidFill>
                <a:latin typeface="Calibri"/>
                <a:cs typeface="Calibri"/>
              </a:rPr>
              <a:t>(Perceptions)</a:t>
            </a:r>
          </a:p>
          <a:p>
            <a:pPr marL="342900" indent="-342900"/>
            <a:endParaRPr lang="en-US" sz="1400" i="1" dirty="0" smtClean="0">
              <a:solidFill>
                <a:srgbClr val="002060"/>
              </a:solidFill>
              <a:latin typeface="Calibri"/>
              <a:cs typeface="Calibri"/>
            </a:endParaRPr>
          </a:p>
          <a:p>
            <a:pPr marL="342900" indent="-342900"/>
            <a:endParaRPr lang="en-US" sz="1800" i="1" dirty="0" smtClean="0">
              <a:solidFill>
                <a:srgbClr val="002060"/>
              </a:solidFill>
              <a:latin typeface="Calibri"/>
              <a:cs typeface="Calibri"/>
            </a:endParaRPr>
          </a:p>
          <a:p>
            <a:pPr marL="342900" lvl="1" indent="-342900"/>
            <a:r>
              <a:rPr lang="en-US" b="1" i="1" dirty="0">
                <a:solidFill>
                  <a:schemeClr val="bg1">
                    <a:lumMod val="85000"/>
                  </a:schemeClr>
                </a:solidFill>
                <a:latin typeface="Calibri"/>
                <a:cs typeface="Calibri"/>
              </a:rPr>
              <a:t>… Doing things </a:t>
            </a:r>
            <a:r>
              <a:rPr lang="en-US" sz="6000" b="1" i="1" dirty="0">
                <a:solidFill>
                  <a:schemeClr val="bg1">
                    <a:lumMod val="85000"/>
                  </a:schemeClr>
                </a:solidFill>
                <a:latin typeface="Calibri"/>
                <a:cs typeface="Calibri"/>
              </a:rPr>
              <a:t> </a:t>
            </a:r>
            <a:r>
              <a:rPr lang="en-US" sz="5400" b="1" i="1" dirty="0">
                <a:solidFill>
                  <a:schemeClr val="bg1">
                    <a:lumMod val="85000"/>
                  </a:schemeClr>
                </a:solidFill>
                <a:latin typeface="Calibri"/>
                <a:cs typeface="Calibri"/>
              </a:rPr>
              <a:t>WITH</a:t>
            </a:r>
            <a:r>
              <a:rPr lang="en-US" sz="6000" b="1" i="1" dirty="0">
                <a:solidFill>
                  <a:schemeClr val="bg1">
                    <a:lumMod val="85000"/>
                  </a:schemeClr>
                </a:solidFill>
                <a:latin typeface="Calibri"/>
                <a:cs typeface="Calibri"/>
              </a:rPr>
              <a:t> </a:t>
            </a:r>
            <a:r>
              <a:rPr lang="en-US" b="1" i="1" dirty="0">
                <a:solidFill>
                  <a:schemeClr val="bg1">
                    <a:lumMod val="85000"/>
                  </a:schemeClr>
                </a:solidFill>
                <a:latin typeface="Calibri"/>
                <a:cs typeface="Calibri"/>
              </a:rPr>
              <a:t>people… not </a:t>
            </a:r>
            <a:r>
              <a:rPr lang="en-US" sz="4000" b="1" i="1" dirty="0">
                <a:solidFill>
                  <a:schemeClr val="bg1">
                    <a:lumMod val="85000"/>
                  </a:schemeClr>
                </a:solidFill>
                <a:latin typeface="Calibri"/>
                <a:cs typeface="Calibri"/>
              </a:rPr>
              <a:t>TO</a:t>
            </a:r>
            <a:r>
              <a:rPr lang="en-US" b="1" i="1" dirty="0">
                <a:solidFill>
                  <a:schemeClr val="bg1">
                    <a:lumMod val="85000"/>
                  </a:schemeClr>
                </a:solidFill>
                <a:latin typeface="Calibri"/>
                <a:cs typeface="Calibri"/>
              </a:rPr>
              <a:t> them!</a:t>
            </a:r>
          </a:p>
          <a:p>
            <a:pPr marL="342900" indent="-342900"/>
            <a:endParaRPr lang="en-US" sz="1800" i="1" dirty="0">
              <a:solidFill>
                <a:srgbClr val="002060"/>
              </a:solidFill>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176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8" name="Text Box 7"/>
          <p:cNvSpPr txBox="1">
            <a:spLocks noChangeArrowheads="1"/>
          </p:cNvSpPr>
          <p:nvPr/>
        </p:nvSpPr>
        <p:spPr bwMode="auto">
          <a:xfrm>
            <a:off x="539552" y="620688"/>
            <a:ext cx="7127875" cy="449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dirty="0">
                <a:solidFill>
                  <a:srgbClr val="002060"/>
                </a:solidFill>
                <a:latin typeface="Candara" pitchFamily="34" charset="0"/>
                <a:ea typeface="ＭＳ Ｐゴシック" charset="0"/>
              </a:rPr>
              <a:t>Perceptions of Aboriginal students</a:t>
            </a:r>
          </a:p>
          <a:p>
            <a:pPr>
              <a:spcBef>
                <a:spcPct val="50000"/>
              </a:spcBef>
              <a:defRPr/>
            </a:pPr>
            <a:endParaRPr lang="en-US" sz="1800" b="1" dirty="0">
              <a:solidFill>
                <a:srgbClr val="002060"/>
              </a:solidFill>
              <a:latin typeface="Candara" pitchFamily="34" charset="0"/>
              <a:ea typeface="ＭＳ Ｐゴシック" charset="0"/>
            </a:endParaRPr>
          </a:p>
          <a:p>
            <a:pPr>
              <a:spcBef>
                <a:spcPct val="50000"/>
              </a:spcBef>
              <a:defRPr/>
            </a:pPr>
            <a:r>
              <a:rPr lang="en-US" sz="2000" dirty="0">
                <a:solidFill>
                  <a:srgbClr val="002060"/>
                </a:solidFill>
                <a:latin typeface="Candara" pitchFamily="34" charset="0"/>
                <a:ea typeface="ＭＳ Ｐゴシック" charset="0"/>
              </a:rPr>
              <a:t>Lazy		Underachievers		Shy</a:t>
            </a:r>
          </a:p>
          <a:p>
            <a:pPr>
              <a:spcBef>
                <a:spcPct val="50000"/>
              </a:spcBef>
              <a:defRPr/>
            </a:pPr>
            <a:r>
              <a:rPr lang="en-US" sz="2000" dirty="0">
                <a:solidFill>
                  <a:srgbClr val="002060"/>
                </a:solidFill>
                <a:latin typeface="Candara" pitchFamily="34" charset="0"/>
                <a:ea typeface="ＭＳ Ｐゴシック" charset="0"/>
              </a:rPr>
              <a:t>	Dirty					Disobedient</a:t>
            </a:r>
          </a:p>
          <a:p>
            <a:pPr>
              <a:spcBef>
                <a:spcPct val="50000"/>
              </a:spcBef>
              <a:defRPr/>
            </a:pPr>
            <a:r>
              <a:rPr lang="en-US" sz="2000" dirty="0">
                <a:solidFill>
                  <a:srgbClr val="002060"/>
                </a:solidFill>
                <a:latin typeface="Candara" pitchFamily="34" charset="0"/>
                <a:ea typeface="ＭＳ Ｐゴシック" charset="0"/>
              </a:rPr>
              <a:t>Aggressive		High Absenteeism</a:t>
            </a:r>
          </a:p>
          <a:p>
            <a:pPr>
              <a:spcBef>
                <a:spcPct val="50000"/>
              </a:spcBef>
              <a:defRPr/>
            </a:pPr>
            <a:r>
              <a:rPr lang="en-US" sz="2000" dirty="0">
                <a:solidFill>
                  <a:srgbClr val="002060"/>
                </a:solidFill>
                <a:latin typeface="Candara" pitchFamily="34" charset="0"/>
                <a:ea typeface="ＭＳ Ｐゴシック" charset="0"/>
              </a:rPr>
              <a:t>	</a:t>
            </a:r>
          </a:p>
          <a:p>
            <a:pPr>
              <a:spcBef>
                <a:spcPct val="50000"/>
              </a:spcBef>
              <a:defRPr/>
            </a:pPr>
            <a:r>
              <a:rPr lang="en-US" sz="2000" dirty="0">
                <a:solidFill>
                  <a:srgbClr val="002060"/>
                </a:solidFill>
                <a:latin typeface="Candara" pitchFamily="34" charset="0"/>
                <a:ea typeface="ＭＳ Ｐゴシック" charset="0"/>
              </a:rPr>
              <a:t>	Cheeky		Defiant		Artistic</a:t>
            </a:r>
          </a:p>
          <a:p>
            <a:pPr>
              <a:spcBef>
                <a:spcPct val="50000"/>
              </a:spcBef>
              <a:defRPr/>
            </a:pPr>
            <a:endParaRPr lang="en-US" sz="2000" dirty="0">
              <a:solidFill>
                <a:srgbClr val="002060"/>
              </a:solidFill>
              <a:latin typeface="Candara" pitchFamily="34" charset="0"/>
              <a:ea typeface="ＭＳ Ｐゴシック" charset="0"/>
            </a:endParaRPr>
          </a:p>
          <a:p>
            <a:pPr>
              <a:spcBef>
                <a:spcPct val="50000"/>
              </a:spcBef>
              <a:defRPr/>
            </a:pPr>
            <a:r>
              <a:rPr lang="en-US" sz="2000" dirty="0">
                <a:solidFill>
                  <a:srgbClr val="002060"/>
                </a:solidFill>
                <a:latin typeface="Candara" pitchFamily="34" charset="0"/>
                <a:ea typeface="ＭＳ Ｐゴシック" charset="0"/>
              </a:rPr>
              <a:t>Sporty		Family Oriented			Poor Health		</a:t>
            </a:r>
          </a:p>
        </p:txBody>
      </p:sp>
      <p:sp>
        <p:nvSpPr>
          <p:cNvPr id="10" name="TextBox 9"/>
          <p:cNvSpPr txBox="1"/>
          <p:nvPr/>
        </p:nvSpPr>
        <p:spPr>
          <a:xfrm>
            <a:off x="467544" y="5733256"/>
            <a:ext cx="6120680" cy="923330"/>
          </a:xfrm>
          <a:prstGeom prst="rect">
            <a:avLst/>
          </a:prstGeom>
          <a:noFill/>
        </p:spPr>
        <p:txBody>
          <a:bodyPr wrap="square" rtlCol="0">
            <a:spAutoFit/>
          </a:bodyPr>
          <a:lstStyle/>
          <a:p>
            <a:r>
              <a:rPr lang="en-AU" dirty="0" smtClean="0">
                <a:solidFill>
                  <a:schemeClr val="bg1">
                    <a:lumMod val="75000"/>
                  </a:schemeClr>
                </a:solidFill>
              </a:rPr>
              <a:t>Do I collude with this or... smash it? </a:t>
            </a:r>
          </a:p>
          <a:p>
            <a:endParaRPr lang="en-AU" dirty="0" smtClean="0">
              <a:solidFill>
                <a:schemeClr val="bg1">
                  <a:lumMod val="75000"/>
                </a:schemeClr>
              </a:solidFill>
            </a:endParaRPr>
          </a:p>
          <a:p>
            <a:r>
              <a:rPr lang="en-AU" dirty="0" smtClean="0">
                <a:solidFill>
                  <a:schemeClr val="bg1">
                    <a:lumMod val="75000"/>
                  </a:schemeClr>
                </a:solidFill>
              </a:rPr>
              <a:t>What do Aboriginal students do? </a:t>
            </a:r>
            <a:endParaRPr lang="en-AU"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8" name="Text Box 7"/>
          <p:cNvSpPr txBox="1">
            <a:spLocks noChangeArrowheads="1"/>
          </p:cNvSpPr>
          <p:nvPr/>
        </p:nvSpPr>
        <p:spPr bwMode="auto">
          <a:xfrm>
            <a:off x="611188" y="885194"/>
            <a:ext cx="7489825" cy="5247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50000"/>
              </a:spcBef>
            </a:pPr>
            <a:r>
              <a:rPr lang="en-US" sz="2800" b="1" i="1" dirty="0" smtClean="0">
                <a:solidFill>
                  <a:srgbClr val="002060"/>
                </a:solidFill>
                <a:latin typeface="Calibri"/>
                <a:cs typeface="Calibri"/>
              </a:rPr>
              <a:t>The Stronger Smarter Philosophy</a:t>
            </a:r>
          </a:p>
          <a:p>
            <a:pPr marL="342900" indent="-342900">
              <a:spcBef>
                <a:spcPct val="50000"/>
              </a:spcBef>
            </a:pPr>
            <a:endParaRPr lang="en-US" sz="1800" b="1" i="1" dirty="0" smtClean="0">
              <a:solidFill>
                <a:srgbClr val="002060"/>
              </a:solidFill>
              <a:latin typeface="Calibri"/>
              <a:cs typeface="Calibri"/>
            </a:endParaRPr>
          </a:p>
          <a:p>
            <a:pPr marL="342900" indent="-342900"/>
            <a:r>
              <a:rPr lang="en-AU" sz="2000" i="1" dirty="0" smtClean="0">
                <a:solidFill>
                  <a:srgbClr val="002060"/>
                </a:solidFill>
                <a:latin typeface="Calibri"/>
                <a:cs typeface="Calibri"/>
              </a:rPr>
              <a:t>Acknowledging and embracing positive Indigenous  leadership in communities</a:t>
            </a:r>
          </a:p>
          <a:p>
            <a:pPr marL="342900" indent="-342900">
              <a:buFontTx/>
              <a:buChar char="•"/>
            </a:pPr>
            <a:endParaRPr lang="en-AU" sz="2000" i="1" dirty="0" smtClean="0">
              <a:solidFill>
                <a:srgbClr val="002060"/>
              </a:solidFill>
              <a:latin typeface="Calibri"/>
              <a:cs typeface="Calibri"/>
            </a:endParaRPr>
          </a:p>
          <a:p>
            <a:pPr marL="342900" indent="-342900">
              <a:buFontTx/>
              <a:buChar char="•"/>
            </a:pPr>
            <a:endParaRPr lang="en-AU" sz="2000" i="1" dirty="0" smtClean="0">
              <a:solidFill>
                <a:srgbClr val="002060"/>
              </a:solidFill>
              <a:latin typeface="Calibri"/>
              <a:cs typeface="Calibri"/>
            </a:endParaRPr>
          </a:p>
          <a:p>
            <a:pPr marL="1714500" lvl="3" indent="-342900">
              <a:buFontTx/>
              <a:buChar char="•"/>
            </a:pPr>
            <a:r>
              <a:rPr lang="en-AU" i="1" dirty="0" smtClean="0">
                <a:solidFill>
                  <a:srgbClr val="002060"/>
                </a:solidFill>
                <a:latin typeface="Calibri"/>
                <a:cs typeface="Calibri"/>
              </a:rPr>
              <a:t>Being the victim </a:t>
            </a:r>
            <a:r>
              <a:rPr lang="en-AU" sz="1200" i="1" dirty="0" smtClean="0">
                <a:solidFill>
                  <a:srgbClr val="002060"/>
                </a:solidFill>
                <a:latin typeface="Calibri"/>
                <a:cs typeface="Calibri"/>
              </a:rPr>
              <a:t>(low expectations collusion with –</a:t>
            </a:r>
            <a:r>
              <a:rPr lang="en-AU" sz="1200" i="1" dirty="0" err="1" smtClean="0">
                <a:solidFill>
                  <a:srgbClr val="002060"/>
                </a:solidFill>
                <a:latin typeface="Calibri"/>
                <a:cs typeface="Calibri"/>
              </a:rPr>
              <a:t>ve</a:t>
            </a:r>
            <a:r>
              <a:rPr lang="en-AU" sz="1200" i="1" dirty="0" smtClean="0">
                <a:solidFill>
                  <a:srgbClr val="002060"/>
                </a:solidFill>
                <a:latin typeface="Calibri"/>
                <a:cs typeface="Calibri"/>
              </a:rPr>
              <a:t> stereotype)</a:t>
            </a:r>
          </a:p>
          <a:p>
            <a:pPr marL="1257300" lvl="2" indent="-342900">
              <a:buFontTx/>
              <a:buChar char="•"/>
            </a:pPr>
            <a:endParaRPr lang="en-AU" i="1" dirty="0" smtClean="0">
              <a:solidFill>
                <a:srgbClr val="002060"/>
              </a:solidFill>
              <a:latin typeface="Calibri"/>
              <a:cs typeface="Calibri"/>
            </a:endParaRPr>
          </a:p>
          <a:p>
            <a:pPr marL="1714500" lvl="3" indent="-342900">
              <a:buFontTx/>
              <a:buChar char="•"/>
            </a:pPr>
            <a:r>
              <a:rPr lang="en-AU" i="1" dirty="0" smtClean="0">
                <a:solidFill>
                  <a:srgbClr val="002060"/>
                </a:solidFill>
                <a:latin typeface="Calibri"/>
                <a:cs typeface="Calibri"/>
              </a:rPr>
              <a:t>Booting the victim </a:t>
            </a:r>
            <a:r>
              <a:rPr lang="en-AU" sz="1200" i="1" dirty="0" smtClean="0">
                <a:solidFill>
                  <a:srgbClr val="002060"/>
                </a:solidFill>
                <a:latin typeface="Calibri"/>
                <a:cs typeface="Calibri"/>
              </a:rPr>
              <a:t>(low expectations collusion with –</a:t>
            </a:r>
            <a:r>
              <a:rPr lang="en-AU" sz="1200" i="1" dirty="0" err="1" smtClean="0">
                <a:solidFill>
                  <a:srgbClr val="002060"/>
                </a:solidFill>
                <a:latin typeface="Calibri"/>
                <a:cs typeface="Calibri"/>
              </a:rPr>
              <a:t>ve</a:t>
            </a:r>
            <a:r>
              <a:rPr lang="en-AU" sz="1200" i="1" dirty="0" smtClean="0">
                <a:solidFill>
                  <a:srgbClr val="002060"/>
                </a:solidFill>
                <a:latin typeface="Calibri"/>
                <a:cs typeface="Calibri"/>
              </a:rPr>
              <a:t> stereotype)</a:t>
            </a:r>
          </a:p>
          <a:p>
            <a:pPr marL="1257300" lvl="2" indent="-342900">
              <a:buFontTx/>
              <a:buChar char="•"/>
            </a:pPr>
            <a:endParaRPr lang="en-AU" i="1" dirty="0" smtClean="0">
              <a:solidFill>
                <a:srgbClr val="002060"/>
              </a:solidFill>
              <a:latin typeface="Calibri"/>
              <a:cs typeface="Calibri"/>
            </a:endParaRPr>
          </a:p>
          <a:p>
            <a:pPr marL="1714500" lvl="3" indent="-342900">
              <a:buFontTx/>
              <a:buChar char="•"/>
            </a:pPr>
            <a:r>
              <a:rPr lang="en-AU" i="1" dirty="0" smtClean="0">
                <a:solidFill>
                  <a:srgbClr val="002060"/>
                </a:solidFill>
                <a:latin typeface="Calibri"/>
                <a:cs typeface="Calibri"/>
              </a:rPr>
              <a:t>Beyond the victim </a:t>
            </a:r>
            <a:r>
              <a:rPr lang="en-AU" sz="1200" i="1" dirty="0" smtClean="0">
                <a:solidFill>
                  <a:srgbClr val="002060"/>
                </a:solidFill>
                <a:latin typeface="Calibri"/>
                <a:cs typeface="Calibri"/>
              </a:rPr>
              <a:t>(HIGH expectations collusion with STRONGER SMARTER)</a:t>
            </a:r>
          </a:p>
          <a:p>
            <a:pPr marL="342900" indent="-342900">
              <a:buFontTx/>
              <a:buChar char="•"/>
            </a:pPr>
            <a:endParaRPr lang="en-AU" sz="1000" i="1" dirty="0" smtClean="0">
              <a:solidFill>
                <a:srgbClr val="002060"/>
              </a:solidFill>
              <a:latin typeface="Calibri"/>
              <a:cs typeface="Calibri"/>
            </a:endParaRPr>
          </a:p>
          <a:p>
            <a:pPr marL="342900" indent="-342900">
              <a:buFontTx/>
              <a:buChar char="•"/>
            </a:pPr>
            <a:endParaRPr lang="en-AU" sz="1000" i="1" dirty="0">
              <a:solidFill>
                <a:srgbClr val="002060"/>
              </a:solidFill>
              <a:latin typeface="Calibri"/>
              <a:cs typeface="Calibri"/>
            </a:endParaRPr>
          </a:p>
          <a:p>
            <a:pPr marL="342900" indent="-342900">
              <a:buFontTx/>
              <a:buChar char="•"/>
            </a:pPr>
            <a:endParaRPr lang="en-AU" sz="1000" i="1" dirty="0" smtClean="0">
              <a:solidFill>
                <a:srgbClr val="002060"/>
              </a:solidFill>
              <a:latin typeface="Calibri"/>
              <a:cs typeface="Calibri"/>
            </a:endParaRPr>
          </a:p>
          <a:p>
            <a:pPr marL="342900" indent="-342900">
              <a:buFontTx/>
              <a:buChar char="•"/>
            </a:pPr>
            <a:endParaRPr lang="en-AU" sz="400" i="1" dirty="0">
              <a:solidFill>
                <a:srgbClr val="002060"/>
              </a:solidFill>
              <a:latin typeface="Calibri"/>
              <a:cs typeface="Calibri"/>
            </a:endParaRPr>
          </a:p>
          <a:p>
            <a:endParaRPr lang="en-AU" sz="700" i="1" dirty="0" smtClean="0">
              <a:solidFill>
                <a:srgbClr val="002060"/>
              </a:solidFill>
              <a:latin typeface="Calibri"/>
              <a:cs typeface="Calibri"/>
            </a:endParaRPr>
          </a:p>
          <a:p>
            <a:pPr marL="0" lvl="1"/>
            <a:r>
              <a:rPr lang="en-US" b="1" i="1" dirty="0">
                <a:solidFill>
                  <a:schemeClr val="bg1">
                    <a:lumMod val="85000"/>
                  </a:schemeClr>
                </a:solidFill>
                <a:latin typeface="Calibri"/>
                <a:cs typeface="Calibri"/>
              </a:rPr>
              <a:t>… Doing things </a:t>
            </a:r>
            <a:r>
              <a:rPr lang="en-US" sz="6000" b="1" i="1" dirty="0">
                <a:solidFill>
                  <a:schemeClr val="bg1">
                    <a:lumMod val="85000"/>
                  </a:schemeClr>
                </a:solidFill>
                <a:latin typeface="Calibri"/>
                <a:cs typeface="Calibri"/>
              </a:rPr>
              <a:t> </a:t>
            </a:r>
            <a:r>
              <a:rPr lang="en-US" sz="5400" b="1" i="1" dirty="0">
                <a:solidFill>
                  <a:schemeClr val="bg1">
                    <a:lumMod val="85000"/>
                  </a:schemeClr>
                </a:solidFill>
                <a:latin typeface="Calibri"/>
                <a:cs typeface="Calibri"/>
              </a:rPr>
              <a:t>WITH</a:t>
            </a:r>
            <a:r>
              <a:rPr lang="en-US" sz="6000" b="1" i="1" dirty="0">
                <a:solidFill>
                  <a:schemeClr val="bg1">
                    <a:lumMod val="85000"/>
                  </a:schemeClr>
                </a:solidFill>
                <a:latin typeface="Calibri"/>
                <a:cs typeface="Calibri"/>
              </a:rPr>
              <a:t> </a:t>
            </a:r>
            <a:r>
              <a:rPr lang="en-US" b="1" i="1" dirty="0">
                <a:solidFill>
                  <a:schemeClr val="bg1">
                    <a:lumMod val="85000"/>
                  </a:schemeClr>
                </a:solidFill>
                <a:latin typeface="Calibri"/>
                <a:cs typeface="Calibri"/>
              </a:rPr>
              <a:t>people… not </a:t>
            </a:r>
            <a:r>
              <a:rPr lang="en-US" sz="4000" b="1" i="1" dirty="0">
                <a:solidFill>
                  <a:schemeClr val="bg1">
                    <a:lumMod val="85000"/>
                  </a:schemeClr>
                </a:solidFill>
                <a:latin typeface="Calibri"/>
                <a:cs typeface="Calibri"/>
              </a:rPr>
              <a:t>TO</a:t>
            </a:r>
            <a:r>
              <a:rPr lang="en-US" b="1" i="1" dirty="0">
                <a:solidFill>
                  <a:schemeClr val="bg1">
                    <a:lumMod val="85000"/>
                  </a:schemeClr>
                </a:solidFill>
                <a:latin typeface="Calibri"/>
                <a:cs typeface="Calibri"/>
              </a:rPr>
              <a:t> them</a:t>
            </a:r>
            <a:r>
              <a:rPr lang="en-US" b="1" i="1" dirty="0" smtClean="0">
                <a:solidFill>
                  <a:schemeClr val="bg1">
                    <a:lumMod val="85000"/>
                  </a:schemeClr>
                </a:solidFill>
                <a:latin typeface="Calibri"/>
                <a:cs typeface="Calibri"/>
              </a:rPr>
              <a:t>!</a:t>
            </a:r>
            <a:endParaRPr lang="en-US" b="1" i="1" dirty="0">
              <a:solidFill>
                <a:schemeClr val="bg1">
                  <a:lumMod val="85000"/>
                </a:schemeClr>
              </a:solidFill>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8" name="Text Box 7"/>
          <p:cNvSpPr txBox="1">
            <a:spLocks noChangeArrowheads="1"/>
          </p:cNvSpPr>
          <p:nvPr/>
        </p:nvSpPr>
        <p:spPr bwMode="auto">
          <a:xfrm>
            <a:off x="611188" y="885194"/>
            <a:ext cx="7489825" cy="5593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50000"/>
              </a:spcBef>
            </a:pPr>
            <a:r>
              <a:rPr lang="en-US" sz="2800" b="1" i="1" dirty="0" smtClean="0">
                <a:solidFill>
                  <a:srgbClr val="002060"/>
                </a:solidFill>
                <a:latin typeface="Calibri"/>
                <a:cs typeface="Calibri"/>
              </a:rPr>
              <a:t>The Stronger Smarter Philosophy</a:t>
            </a:r>
          </a:p>
          <a:p>
            <a:pPr marL="342900" indent="-342900">
              <a:spcBef>
                <a:spcPct val="50000"/>
              </a:spcBef>
            </a:pPr>
            <a:endParaRPr lang="en-US" sz="1100" b="1" i="1" dirty="0" smtClean="0">
              <a:solidFill>
                <a:srgbClr val="002060"/>
              </a:solidFill>
              <a:latin typeface="Calibri"/>
              <a:cs typeface="Calibri"/>
            </a:endParaRPr>
          </a:p>
          <a:p>
            <a:pPr marL="342900" indent="-342900"/>
            <a:r>
              <a:rPr lang="en-AU" sz="2000" i="1" dirty="0" smtClean="0">
                <a:solidFill>
                  <a:srgbClr val="002060"/>
                </a:solidFill>
                <a:latin typeface="Calibri"/>
                <a:cs typeface="Calibri"/>
              </a:rPr>
              <a:t>Acknowledging and embracing positive Indigenous  leadership in communities</a:t>
            </a:r>
          </a:p>
          <a:p>
            <a:pPr marL="342900" indent="-342900"/>
            <a:endParaRPr lang="en-AU" sz="2000" i="1" dirty="0">
              <a:solidFill>
                <a:srgbClr val="002060"/>
              </a:solidFill>
              <a:latin typeface="Calibri"/>
              <a:cs typeface="Calibri"/>
            </a:endParaRPr>
          </a:p>
          <a:p>
            <a:pPr marL="342900" indent="-342900"/>
            <a:endParaRPr lang="en-AU" sz="2000" i="1" dirty="0" smtClean="0">
              <a:solidFill>
                <a:srgbClr val="002060"/>
              </a:solidFill>
              <a:latin typeface="Calibri"/>
              <a:cs typeface="Calibri"/>
            </a:endParaRPr>
          </a:p>
          <a:p>
            <a:pPr marL="342900" indent="-342900"/>
            <a:endParaRPr lang="en-AU" sz="2000" i="1" dirty="0" smtClean="0">
              <a:solidFill>
                <a:srgbClr val="002060"/>
              </a:solidFill>
              <a:latin typeface="Calibri"/>
              <a:cs typeface="Calibri"/>
            </a:endParaRPr>
          </a:p>
          <a:p>
            <a:pPr marL="342900" indent="-342900"/>
            <a:endParaRPr lang="en-AU" sz="2000" i="1" dirty="0">
              <a:solidFill>
                <a:srgbClr val="002060"/>
              </a:solidFill>
              <a:latin typeface="Calibri"/>
              <a:cs typeface="Calibri"/>
            </a:endParaRPr>
          </a:p>
          <a:p>
            <a:pPr marL="342900" indent="-342900"/>
            <a:endParaRPr lang="en-AU" sz="2000" i="1" dirty="0" smtClean="0">
              <a:solidFill>
                <a:srgbClr val="002060"/>
              </a:solidFill>
              <a:latin typeface="Calibri"/>
              <a:cs typeface="Calibri"/>
            </a:endParaRPr>
          </a:p>
          <a:p>
            <a:pPr marL="342900" indent="-342900"/>
            <a:endParaRPr lang="en-AU" sz="2000" i="1" dirty="0" smtClean="0">
              <a:solidFill>
                <a:srgbClr val="002060"/>
              </a:solidFill>
              <a:latin typeface="Calibri"/>
              <a:cs typeface="Calibri"/>
            </a:endParaRPr>
          </a:p>
          <a:p>
            <a:endParaRPr lang="en-AU" sz="2000" i="1" dirty="0">
              <a:solidFill>
                <a:srgbClr val="002060"/>
              </a:solidFill>
              <a:latin typeface="Calibri"/>
              <a:cs typeface="Calibri"/>
            </a:endParaRPr>
          </a:p>
          <a:p>
            <a:endParaRPr lang="en-AU" sz="2000" i="1" dirty="0" smtClean="0">
              <a:solidFill>
                <a:srgbClr val="002060"/>
              </a:solidFill>
              <a:latin typeface="Calibri"/>
              <a:cs typeface="Calibri"/>
            </a:endParaRPr>
          </a:p>
          <a:p>
            <a:r>
              <a:rPr lang="en-AU" sz="1200" i="1" dirty="0" smtClean="0">
                <a:solidFill>
                  <a:srgbClr val="002060"/>
                </a:solidFill>
                <a:latin typeface="Calibri"/>
                <a:cs typeface="Calibri"/>
              </a:rPr>
              <a:t>)</a:t>
            </a:r>
          </a:p>
          <a:p>
            <a:pPr marL="342900" indent="-342900">
              <a:buFontTx/>
              <a:buChar char="•"/>
            </a:pPr>
            <a:endParaRPr lang="en-AU" sz="1000" i="1" dirty="0" smtClean="0">
              <a:solidFill>
                <a:srgbClr val="002060"/>
              </a:solidFill>
              <a:latin typeface="Calibri"/>
              <a:cs typeface="Calibri"/>
            </a:endParaRPr>
          </a:p>
          <a:p>
            <a:pPr marL="342900" indent="-342900">
              <a:buFontTx/>
              <a:buChar char="•"/>
            </a:pPr>
            <a:endParaRPr lang="en-AU" sz="1000" i="1" dirty="0">
              <a:solidFill>
                <a:srgbClr val="002060"/>
              </a:solidFill>
              <a:latin typeface="Calibri"/>
              <a:cs typeface="Calibri"/>
            </a:endParaRPr>
          </a:p>
          <a:p>
            <a:pPr marL="342900" indent="-342900">
              <a:buFontTx/>
              <a:buChar char="•"/>
            </a:pPr>
            <a:endParaRPr lang="en-AU" sz="1000" i="1" dirty="0" smtClean="0">
              <a:solidFill>
                <a:srgbClr val="002060"/>
              </a:solidFill>
              <a:latin typeface="Calibri"/>
              <a:cs typeface="Calibri"/>
            </a:endParaRPr>
          </a:p>
          <a:p>
            <a:pPr marL="342900" indent="-342900">
              <a:buFontTx/>
              <a:buChar char="•"/>
            </a:pPr>
            <a:endParaRPr lang="en-AU" sz="400" i="1" dirty="0">
              <a:solidFill>
                <a:srgbClr val="002060"/>
              </a:solidFill>
              <a:latin typeface="Calibri"/>
              <a:cs typeface="Calibri"/>
            </a:endParaRPr>
          </a:p>
          <a:p>
            <a:endParaRPr lang="en-AU" sz="700" i="1" dirty="0" smtClean="0">
              <a:solidFill>
                <a:srgbClr val="002060"/>
              </a:solidFill>
              <a:latin typeface="Calibri"/>
              <a:cs typeface="Calibri"/>
            </a:endParaRPr>
          </a:p>
          <a:p>
            <a:pPr marL="0" lvl="1"/>
            <a:r>
              <a:rPr lang="en-US" b="1" i="1" dirty="0">
                <a:solidFill>
                  <a:schemeClr val="bg1">
                    <a:lumMod val="85000"/>
                  </a:schemeClr>
                </a:solidFill>
                <a:latin typeface="Calibri"/>
                <a:cs typeface="Calibri"/>
              </a:rPr>
              <a:t>… Doing things </a:t>
            </a:r>
            <a:r>
              <a:rPr lang="en-US" sz="6000" b="1" i="1" dirty="0">
                <a:solidFill>
                  <a:schemeClr val="bg1">
                    <a:lumMod val="85000"/>
                  </a:schemeClr>
                </a:solidFill>
                <a:latin typeface="Calibri"/>
                <a:cs typeface="Calibri"/>
              </a:rPr>
              <a:t> </a:t>
            </a:r>
            <a:r>
              <a:rPr lang="en-US" sz="5400" b="1" i="1" dirty="0">
                <a:solidFill>
                  <a:schemeClr val="bg1">
                    <a:lumMod val="85000"/>
                  </a:schemeClr>
                </a:solidFill>
                <a:latin typeface="Calibri"/>
                <a:cs typeface="Calibri"/>
              </a:rPr>
              <a:t>WITH</a:t>
            </a:r>
            <a:r>
              <a:rPr lang="en-US" sz="6000" b="1" i="1" dirty="0">
                <a:solidFill>
                  <a:schemeClr val="bg1">
                    <a:lumMod val="85000"/>
                  </a:schemeClr>
                </a:solidFill>
                <a:latin typeface="Calibri"/>
                <a:cs typeface="Calibri"/>
              </a:rPr>
              <a:t> </a:t>
            </a:r>
            <a:r>
              <a:rPr lang="en-US" b="1" i="1" dirty="0">
                <a:solidFill>
                  <a:schemeClr val="bg1">
                    <a:lumMod val="85000"/>
                  </a:schemeClr>
                </a:solidFill>
                <a:latin typeface="Calibri"/>
                <a:cs typeface="Calibri"/>
              </a:rPr>
              <a:t>people… not </a:t>
            </a:r>
            <a:r>
              <a:rPr lang="en-US" sz="4000" b="1" i="1" dirty="0">
                <a:solidFill>
                  <a:schemeClr val="bg1">
                    <a:lumMod val="85000"/>
                  </a:schemeClr>
                </a:solidFill>
                <a:latin typeface="Calibri"/>
                <a:cs typeface="Calibri"/>
              </a:rPr>
              <a:t>TO</a:t>
            </a:r>
            <a:r>
              <a:rPr lang="en-US" b="1" i="1" dirty="0">
                <a:solidFill>
                  <a:schemeClr val="bg1">
                    <a:lumMod val="85000"/>
                  </a:schemeClr>
                </a:solidFill>
                <a:latin typeface="Calibri"/>
                <a:cs typeface="Calibri"/>
              </a:rPr>
              <a:t> them</a:t>
            </a:r>
            <a:r>
              <a:rPr lang="en-US" b="1" i="1" dirty="0" smtClean="0">
                <a:solidFill>
                  <a:schemeClr val="bg1">
                    <a:lumMod val="85000"/>
                  </a:schemeClr>
                </a:solidFill>
                <a:latin typeface="Calibri"/>
                <a:cs typeface="Calibri"/>
              </a:rPr>
              <a:t>!</a:t>
            </a:r>
            <a:endParaRPr lang="en-US" b="1" i="1" dirty="0">
              <a:solidFill>
                <a:schemeClr val="bg1">
                  <a:lumMod val="85000"/>
                </a:schemeClr>
              </a:solidFill>
              <a:latin typeface="Calibri"/>
              <a:cs typeface="Calibri"/>
            </a:endParaRPr>
          </a:p>
        </p:txBody>
      </p:sp>
      <p:pic>
        <p:nvPicPr>
          <p:cNvPr id="10" name="Picture 9"/>
          <p:cNvPicPr>
            <a:picLocks noChangeAspect="1"/>
          </p:cNvPicPr>
          <p:nvPr/>
        </p:nvPicPr>
        <p:blipFill>
          <a:blip r:embed="rId8"/>
          <a:stretch>
            <a:fillRect/>
          </a:stretch>
        </p:blipFill>
        <p:spPr>
          <a:xfrm>
            <a:off x="2843808" y="1988840"/>
            <a:ext cx="4752528" cy="3559369"/>
          </a:xfrm>
          <a:prstGeom prst="rect">
            <a:avLst/>
          </a:prstGeom>
        </p:spPr>
      </p:pic>
    </p:spTree>
    <p:extLst>
      <p:ext uri="{BB962C8B-B14F-4D97-AF65-F5344CB8AC3E}">
        <p14:creationId xmlns:p14="http://schemas.microsoft.com/office/powerpoint/2010/main" val="2910783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cloud 1.jpg"/>
          <p:cNvPicPr>
            <a:picLocks noChangeAspect="1"/>
          </p:cNvPicPr>
          <p:nvPr/>
        </p:nvPicPr>
        <p:blipFill>
          <a:blip r:embed="rId3" cstate="print"/>
          <a:stretch>
            <a:fillRect/>
          </a:stretch>
        </p:blipFill>
        <p:spPr>
          <a:xfrm>
            <a:off x="0" y="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sp>
        <p:nvSpPr>
          <p:cNvPr id="8" name="Text Box 7"/>
          <p:cNvSpPr txBox="1">
            <a:spLocks noChangeArrowheads="1"/>
          </p:cNvSpPr>
          <p:nvPr/>
        </p:nvSpPr>
        <p:spPr bwMode="auto">
          <a:xfrm>
            <a:off x="467544" y="332656"/>
            <a:ext cx="7489825"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spcBef>
                <a:spcPct val="50000"/>
              </a:spcBef>
            </a:pPr>
            <a:endParaRPr lang="en-US" sz="2800" b="1" i="1" dirty="0" smtClean="0">
              <a:solidFill>
                <a:srgbClr val="002060"/>
              </a:solidFill>
              <a:latin typeface="Calibri"/>
              <a:cs typeface="Calibri"/>
            </a:endParaRPr>
          </a:p>
          <a:p>
            <a:pPr marL="342900" indent="-342900">
              <a:spcBef>
                <a:spcPct val="50000"/>
              </a:spcBef>
            </a:pPr>
            <a:r>
              <a:rPr lang="en-US" sz="2800" b="1" i="1" dirty="0" smtClean="0">
                <a:solidFill>
                  <a:srgbClr val="002060"/>
                </a:solidFill>
                <a:latin typeface="Calibri"/>
                <a:cs typeface="Calibri"/>
              </a:rPr>
              <a:t>The </a:t>
            </a:r>
            <a:r>
              <a:rPr lang="en-US" sz="2800" b="1" i="1" dirty="0">
                <a:solidFill>
                  <a:srgbClr val="002060"/>
                </a:solidFill>
                <a:latin typeface="Calibri"/>
                <a:cs typeface="Calibri"/>
              </a:rPr>
              <a:t>Stronger </a:t>
            </a:r>
            <a:r>
              <a:rPr lang="en-US" sz="2800" b="1" i="1" dirty="0" smtClean="0">
                <a:solidFill>
                  <a:srgbClr val="002060"/>
                </a:solidFill>
                <a:latin typeface="Calibri"/>
                <a:cs typeface="Calibri"/>
              </a:rPr>
              <a:t>Smarter Philosophy</a:t>
            </a:r>
            <a:endParaRPr lang="en-AU" altLang="ja-JP" sz="1000" i="1" dirty="0" smtClean="0">
              <a:solidFill>
                <a:srgbClr val="002060"/>
              </a:solidFill>
              <a:latin typeface="Calibri"/>
              <a:cs typeface="Calibri"/>
            </a:endParaRPr>
          </a:p>
          <a:p>
            <a:pPr marL="342900" indent="-342900">
              <a:buFontTx/>
              <a:buChar char="•"/>
            </a:pPr>
            <a:endParaRPr lang="en-AU" altLang="ja-JP" sz="1000"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AU" sz="1000" b="1" i="1" dirty="0" smtClean="0">
              <a:solidFill>
                <a:srgbClr val="002060"/>
              </a:solidFill>
              <a:latin typeface="Calibri"/>
              <a:cs typeface="Calibri"/>
            </a:endParaRPr>
          </a:p>
          <a:p>
            <a:pPr marL="342900" indent="-342900">
              <a:buFontTx/>
              <a:buChar char="•"/>
            </a:pPr>
            <a:endParaRPr lang="en-US" sz="1000" b="1" i="1" dirty="0">
              <a:solidFill>
                <a:srgbClr val="002060"/>
              </a:solidFill>
              <a:latin typeface="Calibri"/>
              <a:cs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2274859452"/>
              </p:ext>
            </p:extLst>
          </p:nvPr>
        </p:nvGraphicFramePr>
        <p:xfrm>
          <a:off x="395536" y="1772816"/>
          <a:ext cx="7560840" cy="4053839"/>
        </p:xfrm>
        <a:graphic>
          <a:graphicData uri="http://schemas.openxmlformats.org/drawingml/2006/table">
            <a:tbl>
              <a:tblPr firstRow="1" bandRow="1">
                <a:tableStyleId>{5C22544A-7EE6-4342-B048-85BDC9FD1C3A}</a:tableStyleId>
              </a:tblPr>
              <a:tblGrid>
                <a:gridCol w="1512168"/>
                <a:gridCol w="1512168"/>
                <a:gridCol w="756084"/>
                <a:gridCol w="756084"/>
                <a:gridCol w="1512168"/>
                <a:gridCol w="1512168"/>
              </a:tblGrid>
              <a:tr h="1117478">
                <a:tc gridSpan="6">
                  <a:txBody>
                    <a:bodyPr/>
                    <a:lstStyle/>
                    <a:p>
                      <a:endParaRPr lang="en-AU" i="1" dirty="0" smtClean="0">
                        <a:latin typeface="Calibri"/>
                        <a:cs typeface="Calibri"/>
                      </a:endParaRPr>
                    </a:p>
                    <a:p>
                      <a:pPr algn="ctr"/>
                      <a:r>
                        <a:rPr lang="en-AU" i="1" dirty="0" smtClean="0">
                          <a:latin typeface="Calibri"/>
                          <a:cs typeface="Calibri"/>
                        </a:rPr>
                        <a:t>High</a:t>
                      </a:r>
                      <a:r>
                        <a:rPr lang="en-AU" i="1" baseline="0" dirty="0" smtClean="0">
                          <a:latin typeface="Calibri"/>
                          <a:cs typeface="Calibri"/>
                        </a:rPr>
                        <a:t> Expectations </a:t>
                      </a:r>
                      <a:r>
                        <a:rPr lang="en-AU" sz="4400" i="1" baseline="0" dirty="0" smtClean="0">
                          <a:latin typeface="Calibri"/>
                          <a:cs typeface="Calibri"/>
                        </a:rPr>
                        <a:t>Relationships</a:t>
                      </a:r>
                    </a:p>
                    <a:p>
                      <a:pPr algn="ctr"/>
                      <a:endParaRPr lang="en-AU" i="1" dirty="0">
                        <a:latin typeface="Calibri"/>
                        <a:cs typeface="Calibri"/>
                      </a:endParaRPr>
                    </a:p>
                  </a:txBody>
                  <a:tcPr/>
                </a:tc>
                <a:tc hMerge="1">
                  <a:txBody>
                    <a:bodyPr/>
                    <a:lstStyle/>
                    <a:p>
                      <a:endParaRPr lang="en-AU" dirty="0"/>
                    </a:p>
                  </a:txBody>
                  <a:tcPr/>
                </a:tc>
                <a:tc hMerge="1">
                  <a:txBody>
                    <a:bodyPr/>
                    <a:lstStyle/>
                    <a:p>
                      <a:endParaRPr lang="en-AU" dirty="0"/>
                    </a:p>
                  </a:txBody>
                  <a:tcPr/>
                </a:tc>
                <a:tc hMerge="1">
                  <a:txBody>
                    <a:bodyPr/>
                    <a:lstStyle/>
                    <a:p>
                      <a:endParaRPr lang="en-AU"/>
                    </a:p>
                  </a:txBody>
                  <a:tcPr/>
                </a:tc>
                <a:tc hMerge="1">
                  <a:txBody>
                    <a:bodyPr/>
                    <a:lstStyle/>
                    <a:p>
                      <a:endParaRPr lang="en-AU" dirty="0"/>
                    </a:p>
                  </a:txBody>
                  <a:tcPr/>
                </a:tc>
                <a:tc hMerge="1">
                  <a:txBody>
                    <a:bodyPr/>
                    <a:lstStyle/>
                    <a:p>
                      <a:endParaRPr lang="en-AU" dirty="0"/>
                    </a:p>
                  </a:txBody>
                  <a:tcPr/>
                </a:tc>
              </a:tr>
              <a:tr h="779636">
                <a:tc>
                  <a:txBody>
                    <a:bodyPr/>
                    <a:lstStyle/>
                    <a:p>
                      <a:pPr algn="ctr"/>
                      <a:endParaRPr lang="en-AU" dirty="0" smtClean="0">
                        <a:latin typeface="Calibri"/>
                        <a:cs typeface="Calibri"/>
                      </a:endParaRPr>
                    </a:p>
                    <a:p>
                      <a:pPr algn="ctr"/>
                      <a:r>
                        <a:rPr lang="en-AU" dirty="0" smtClean="0">
                          <a:latin typeface="Calibri"/>
                          <a:cs typeface="Calibri"/>
                        </a:rPr>
                        <a:t>Supporting</a:t>
                      </a:r>
                    </a:p>
                    <a:p>
                      <a:pPr algn="ctr"/>
                      <a:endParaRPr lang="en-AU" dirty="0">
                        <a:latin typeface="Calibri"/>
                        <a:cs typeface="Calibri"/>
                      </a:endParaRPr>
                    </a:p>
                  </a:txBody>
                  <a:tcPr/>
                </a:tc>
                <a:tc>
                  <a:txBody>
                    <a:bodyPr/>
                    <a:lstStyle/>
                    <a:p>
                      <a:pPr algn="ctr"/>
                      <a:endParaRPr lang="en-AU" dirty="0" smtClean="0">
                        <a:latin typeface="Calibri"/>
                        <a:cs typeface="Calibri"/>
                      </a:endParaRPr>
                    </a:p>
                    <a:p>
                      <a:pPr algn="ctr"/>
                      <a:r>
                        <a:rPr lang="en-AU" dirty="0" smtClean="0">
                          <a:latin typeface="Calibri"/>
                          <a:cs typeface="Calibri"/>
                        </a:rPr>
                        <a:t>Developing</a:t>
                      </a:r>
                      <a:endParaRPr lang="en-AU" dirty="0">
                        <a:latin typeface="Calibri"/>
                        <a:cs typeface="Calibri"/>
                      </a:endParaRPr>
                    </a:p>
                  </a:txBody>
                  <a:tcPr/>
                </a:tc>
                <a:tc gridSpan="2">
                  <a:txBody>
                    <a:bodyPr/>
                    <a:lstStyle/>
                    <a:p>
                      <a:pPr algn="ctr"/>
                      <a:endParaRPr lang="en-AU" dirty="0" smtClean="0">
                        <a:latin typeface="Calibri"/>
                        <a:cs typeface="Calibri"/>
                      </a:endParaRPr>
                    </a:p>
                    <a:p>
                      <a:pPr algn="ctr"/>
                      <a:r>
                        <a:rPr lang="en-AU" dirty="0" smtClean="0">
                          <a:latin typeface="Calibri"/>
                          <a:cs typeface="Calibri"/>
                        </a:rPr>
                        <a:t>Monitoring</a:t>
                      </a:r>
                      <a:endParaRPr lang="en-AU" dirty="0">
                        <a:latin typeface="Calibri"/>
                        <a:cs typeface="Calibri"/>
                      </a:endParaRPr>
                    </a:p>
                  </a:txBody>
                  <a:tcPr/>
                </a:tc>
                <a:tc hMerge="1">
                  <a:txBody>
                    <a:bodyPr/>
                    <a:lstStyle/>
                    <a:p>
                      <a:endParaRPr lang="en-AU"/>
                    </a:p>
                  </a:txBody>
                  <a:tcPr/>
                </a:tc>
                <a:tc>
                  <a:txBody>
                    <a:bodyPr/>
                    <a:lstStyle/>
                    <a:p>
                      <a:pPr algn="ctr"/>
                      <a:endParaRPr lang="en-AU" dirty="0" smtClean="0">
                        <a:latin typeface="Calibri"/>
                        <a:cs typeface="Calibri"/>
                      </a:endParaRPr>
                    </a:p>
                    <a:p>
                      <a:pPr algn="ctr"/>
                      <a:r>
                        <a:rPr lang="en-AU" dirty="0" smtClean="0">
                          <a:latin typeface="Calibri"/>
                          <a:cs typeface="Calibri"/>
                        </a:rPr>
                        <a:t>Challenging</a:t>
                      </a:r>
                      <a:endParaRPr lang="en-AU" dirty="0">
                        <a:latin typeface="Calibri"/>
                        <a:cs typeface="Calibri"/>
                      </a:endParaRPr>
                    </a:p>
                  </a:txBody>
                  <a:tcPr/>
                </a:tc>
                <a:tc>
                  <a:txBody>
                    <a:bodyPr/>
                    <a:lstStyle/>
                    <a:p>
                      <a:pPr algn="ctr"/>
                      <a:endParaRPr lang="en-AU" dirty="0" smtClean="0"/>
                    </a:p>
                    <a:p>
                      <a:pPr algn="ctr"/>
                      <a:r>
                        <a:rPr lang="en-AU" dirty="0" smtClean="0">
                          <a:latin typeface="Calibri"/>
                          <a:cs typeface="Calibri"/>
                        </a:rPr>
                        <a:t>Intervening</a:t>
                      </a:r>
                      <a:endParaRPr lang="en-AU" dirty="0">
                        <a:latin typeface="Calibri"/>
                        <a:cs typeface="Calibri"/>
                      </a:endParaRPr>
                    </a:p>
                  </a:txBody>
                  <a:tcPr/>
                </a:tc>
              </a:tr>
              <a:tr h="779636">
                <a:tc gridSpan="3">
                  <a:txBody>
                    <a:bodyPr/>
                    <a:lstStyle/>
                    <a:p>
                      <a:pPr algn="ctr"/>
                      <a:endParaRPr lang="en-AU" dirty="0" smtClean="0">
                        <a:latin typeface="Calibri"/>
                        <a:cs typeface="Calibri"/>
                      </a:endParaRPr>
                    </a:p>
                    <a:p>
                      <a:pPr algn="ctr"/>
                      <a:r>
                        <a:rPr lang="en-AU" dirty="0" smtClean="0">
                          <a:latin typeface="Calibri"/>
                          <a:cs typeface="Calibri"/>
                        </a:rPr>
                        <a:t>Fair</a:t>
                      </a:r>
                      <a:endParaRPr lang="en-AU" dirty="0">
                        <a:latin typeface="Calibri"/>
                        <a:cs typeface="Calibri"/>
                      </a:endParaRPr>
                    </a:p>
                  </a:txBody>
                  <a:tcPr/>
                </a:tc>
                <a:tc hMerge="1">
                  <a:txBody>
                    <a:bodyPr/>
                    <a:lstStyle/>
                    <a:p>
                      <a:endParaRPr lang="en-AU"/>
                    </a:p>
                  </a:txBody>
                  <a:tcPr/>
                </a:tc>
                <a:tc hMerge="1">
                  <a:txBody>
                    <a:bodyPr/>
                    <a:lstStyle/>
                    <a:p>
                      <a:endParaRPr lang="en-AU"/>
                    </a:p>
                  </a:txBody>
                  <a:tcPr/>
                </a:tc>
                <a:tc gridSpan="3">
                  <a:txBody>
                    <a:bodyPr/>
                    <a:lstStyle/>
                    <a:p>
                      <a:pPr algn="ctr"/>
                      <a:endParaRPr lang="en-AU" dirty="0" smtClean="0">
                        <a:latin typeface="Calibri"/>
                        <a:cs typeface="Calibri"/>
                      </a:endParaRPr>
                    </a:p>
                    <a:p>
                      <a:pPr algn="ctr"/>
                      <a:r>
                        <a:rPr lang="en-AU" dirty="0" smtClean="0">
                          <a:latin typeface="Calibri"/>
                          <a:cs typeface="Calibri"/>
                        </a:rPr>
                        <a:t>Firm</a:t>
                      </a:r>
                    </a:p>
                    <a:p>
                      <a:pPr algn="ctr"/>
                      <a:endParaRPr lang="en-AU" dirty="0">
                        <a:latin typeface="Calibri"/>
                        <a:cs typeface="Calibri"/>
                      </a:endParaRPr>
                    </a:p>
                  </a:txBody>
                  <a:tcPr/>
                </a:tc>
                <a:tc hMerge="1">
                  <a:txBody>
                    <a:bodyPr/>
                    <a:lstStyle/>
                    <a:p>
                      <a:endParaRPr lang="en-AU"/>
                    </a:p>
                  </a:txBody>
                  <a:tcPr/>
                </a:tc>
                <a:tc hMerge="1">
                  <a:txBody>
                    <a:bodyPr/>
                    <a:lstStyle/>
                    <a:p>
                      <a:endParaRPr lang="en-AU" dirty="0"/>
                    </a:p>
                  </a:txBody>
                  <a:tcPr/>
                </a:tc>
              </a:tr>
              <a:tr h="779636">
                <a:tc gridSpan="3">
                  <a:txBody>
                    <a:bodyPr/>
                    <a:lstStyle/>
                    <a:p>
                      <a:pPr algn="ctr"/>
                      <a:endParaRPr lang="en-AU" dirty="0" smtClean="0">
                        <a:latin typeface="Calibri"/>
                        <a:cs typeface="Calibri"/>
                      </a:endParaRPr>
                    </a:p>
                    <a:p>
                      <a:pPr algn="ctr"/>
                      <a:r>
                        <a:rPr lang="en-AU" dirty="0" smtClean="0">
                          <a:latin typeface="Calibri"/>
                          <a:cs typeface="Calibri"/>
                        </a:rPr>
                        <a:t>Carrot</a:t>
                      </a:r>
                      <a:endParaRPr lang="en-AU" dirty="0">
                        <a:latin typeface="Calibri"/>
                        <a:cs typeface="Calibri"/>
                      </a:endParaRPr>
                    </a:p>
                  </a:txBody>
                  <a:tcPr/>
                </a:tc>
                <a:tc hMerge="1">
                  <a:txBody>
                    <a:bodyPr/>
                    <a:lstStyle/>
                    <a:p>
                      <a:endParaRPr lang="en-AU"/>
                    </a:p>
                  </a:txBody>
                  <a:tcPr/>
                </a:tc>
                <a:tc hMerge="1">
                  <a:txBody>
                    <a:bodyPr/>
                    <a:lstStyle/>
                    <a:p>
                      <a:endParaRPr lang="en-AU"/>
                    </a:p>
                  </a:txBody>
                  <a:tcPr/>
                </a:tc>
                <a:tc gridSpan="3">
                  <a:txBody>
                    <a:bodyPr/>
                    <a:lstStyle/>
                    <a:p>
                      <a:pPr algn="ctr"/>
                      <a:endParaRPr lang="en-AU" dirty="0" smtClean="0">
                        <a:latin typeface="Calibri"/>
                        <a:cs typeface="Calibri"/>
                      </a:endParaRPr>
                    </a:p>
                    <a:p>
                      <a:pPr algn="ctr"/>
                      <a:r>
                        <a:rPr lang="en-AU" dirty="0" smtClean="0">
                          <a:latin typeface="Calibri"/>
                          <a:cs typeface="Calibri"/>
                        </a:rPr>
                        <a:t>Stick</a:t>
                      </a:r>
                    </a:p>
                    <a:p>
                      <a:pPr algn="ctr"/>
                      <a:endParaRPr lang="en-AU" dirty="0">
                        <a:latin typeface="Calibri"/>
                        <a:cs typeface="Calibri"/>
                      </a:endParaRPr>
                    </a:p>
                  </a:txBody>
                  <a:tcPr/>
                </a:tc>
                <a:tc hMerge="1">
                  <a:txBody>
                    <a:bodyPr/>
                    <a:lstStyle/>
                    <a:p>
                      <a:endParaRPr lang="en-AU"/>
                    </a:p>
                  </a:txBody>
                  <a:tcPr/>
                </a:tc>
                <a:tc hMerge="1">
                  <a:txBody>
                    <a:bodyPr/>
                    <a:lstStyle/>
                    <a:p>
                      <a:endParaRPr lang="en-AU" dirty="0"/>
                    </a:p>
                  </a:txBody>
                  <a:tcPr/>
                </a:tc>
              </a:tr>
            </a:tbl>
          </a:graphicData>
        </a:graphic>
      </p:graphicFrame>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3" name="Rectangle 2"/>
          <p:cNvSpPr/>
          <p:nvPr/>
        </p:nvSpPr>
        <p:spPr>
          <a:xfrm>
            <a:off x="0" y="5827303"/>
            <a:ext cx="8424936" cy="1015663"/>
          </a:xfrm>
          <a:prstGeom prst="rect">
            <a:avLst/>
          </a:prstGeom>
        </p:spPr>
        <p:txBody>
          <a:bodyPr wrap="square">
            <a:spAutoFit/>
          </a:bodyPr>
          <a:lstStyle/>
          <a:p>
            <a:pPr marL="0" lvl="1"/>
            <a:r>
              <a:rPr lang="en-US" b="1" i="1" dirty="0">
                <a:solidFill>
                  <a:schemeClr val="bg1">
                    <a:lumMod val="85000"/>
                  </a:schemeClr>
                </a:solidFill>
                <a:latin typeface="Calibri"/>
                <a:cs typeface="Calibri"/>
              </a:rPr>
              <a:t>… Doing things </a:t>
            </a:r>
            <a:r>
              <a:rPr lang="en-US" sz="6000" b="1" i="1" dirty="0">
                <a:solidFill>
                  <a:schemeClr val="bg1">
                    <a:lumMod val="85000"/>
                  </a:schemeClr>
                </a:solidFill>
                <a:latin typeface="Calibri"/>
                <a:cs typeface="Calibri"/>
              </a:rPr>
              <a:t> </a:t>
            </a:r>
            <a:r>
              <a:rPr lang="en-US" sz="5400" b="1" i="1" dirty="0">
                <a:solidFill>
                  <a:schemeClr val="bg1">
                    <a:lumMod val="85000"/>
                  </a:schemeClr>
                </a:solidFill>
                <a:latin typeface="Calibri"/>
                <a:cs typeface="Calibri"/>
              </a:rPr>
              <a:t>WITH</a:t>
            </a:r>
            <a:r>
              <a:rPr lang="en-US" sz="6000" b="1" i="1" dirty="0">
                <a:solidFill>
                  <a:schemeClr val="bg1">
                    <a:lumMod val="85000"/>
                  </a:schemeClr>
                </a:solidFill>
                <a:latin typeface="Calibri"/>
                <a:cs typeface="Calibri"/>
              </a:rPr>
              <a:t> </a:t>
            </a:r>
            <a:r>
              <a:rPr lang="en-US" b="1" i="1" dirty="0">
                <a:solidFill>
                  <a:schemeClr val="bg1">
                    <a:lumMod val="85000"/>
                  </a:schemeClr>
                </a:solidFill>
                <a:latin typeface="Calibri"/>
                <a:cs typeface="Calibri"/>
              </a:rPr>
              <a:t>people… not </a:t>
            </a:r>
            <a:r>
              <a:rPr lang="en-US" sz="4000" b="1" i="1" dirty="0">
                <a:solidFill>
                  <a:schemeClr val="bg1">
                    <a:lumMod val="85000"/>
                  </a:schemeClr>
                </a:solidFill>
                <a:latin typeface="Calibri"/>
                <a:cs typeface="Calibri"/>
              </a:rPr>
              <a:t>TO</a:t>
            </a:r>
            <a:r>
              <a:rPr lang="en-US" b="1" i="1" dirty="0">
                <a:solidFill>
                  <a:schemeClr val="bg1">
                    <a:lumMod val="85000"/>
                  </a:schemeClr>
                </a:solidFill>
                <a:latin typeface="Calibri"/>
                <a:cs typeface="Calibri"/>
              </a:rPr>
              <a:t> them!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oud 1.jpg"/>
          <p:cNvPicPr>
            <a:picLocks noChangeAspect="1"/>
          </p:cNvPicPr>
          <p:nvPr/>
        </p:nvPicPr>
        <p:blipFill>
          <a:blip r:embed="rId3" cstate="print"/>
          <a:stretch>
            <a:fillRect/>
          </a:stretch>
        </p:blipFill>
        <p:spPr>
          <a:xfrm>
            <a:off x="0" y="-1760"/>
            <a:ext cx="9144000" cy="6859760"/>
          </a:xfrm>
          <a:prstGeom prst="rect">
            <a:avLst/>
          </a:prstGeom>
        </p:spPr>
      </p:pic>
      <p:grpSp>
        <p:nvGrpSpPr>
          <p:cNvPr id="2" name="Group 12"/>
          <p:cNvGrpSpPr>
            <a:grpSpLocks/>
          </p:cNvGrpSpPr>
          <p:nvPr/>
        </p:nvGrpSpPr>
        <p:grpSpPr bwMode="auto">
          <a:xfrm>
            <a:off x="6296025" y="6357938"/>
            <a:ext cx="2847975" cy="428625"/>
            <a:chOff x="3714744" y="5572140"/>
            <a:chExt cx="5254625" cy="928693"/>
          </a:xfrm>
        </p:grpSpPr>
        <p:pic>
          <p:nvPicPr>
            <p:cNvPr id="6149" name="Picture 4" descr="G:\Administration\Communication\Logos\strongersmarter_txt\SSILogo_TEXT.png"/>
            <p:cNvPicPr>
              <a:picLocks noChangeAspect="1" noChangeArrowheads="1"/>
            </p:cNvPicPr>
            <p:nvPr/>
          </p:nvPicPr>
          <p:blipFill>
            <a:blip r:embed="rId4" cstate="print"/>
            <a:srcRect/>
            <a:stretch>
              <a:fillRect/>
            </a:stretch>
          </p:blipFill>
          <p:spPr bwMode="auto">
            <a:xfrm>
              <a:off x="3786182" y="5643578"/>
              <a:ext cx="5026025" cy="782637"/>
            </a:xfrm>
            <a:prstGeom prst="rect">
              <a:avLst/>
            </a:prstGeom>
            <a:noFill/>
            <a:ln w="9525">
              <a:noFill/>
              <a:miter lim="800000"/>
              <a:headEnd/>
              <a:tailEnd/>
            </a:ln>
          </p:spPr>
        </p:pic>
        <p:pic>
          <p:nvPicPr>
            <p:cNvPr id="6150" name="Picture 5" descr="G:\Administration\Communication\Logos\Other\SSILogo_TopWave.png"/>
            <p:cNvPicPr>
              <a:picLocks noChangeAspect="1" noChangeArrowheads="1"/>
            </p:cNvPicPr>
            <p:nvPr/>
          </p:nvPicPr>
          <p:blipFill>
            <a:blip r:embed="rId5" cstate="print"/>
            <a:srcRect/>
            <a:stretch>
              <a:fillRect/>
            </a:stretch>
          </p:blipFill>
          <p:spPr bwMode="auto">
            <a:xfrm>
              <a:off x="4000496" y="5572140"/>
              <a:ext cx="4632325" cy="179388"/>
            </a:xfrm>
            <a:prstGeom prst="rect">
              <a:avLst/>
            </a:prstGeom>
            <a:noFill/>
            <a:ln w="9525">
              <a:noFill/>
              <a:miter lim="800000"/>
              <a:headEnd/>
              <a:tailEnd/>
            </a:ln>
          </p:spPr>
        </p:pic>
        <p:pic>
          <p:nvPicPr>
            <p:cNvPr id="6151" name="Picture 6" descr="G:\Administration\Communication\Logos\Other\SSILogo_BottomWave.png"/>
            <p:cNvPicPr>
              <a:picLocks noChangeAspect="1" noChangeArrowheads="1"/>
            </p:cNvPicPr>
            <p:nvPr/>
          </p:nvPicPr>
          <p:blipFill>
            <a:blip r:embed="rId6" cstate="print"/>
            <a:srcRect/>
            <a:stretch>
              <a:fillRect/>
            </a:stretch>
          </p:blipFill>
          <p:spPr bwMode="auto">
            <a:xfrm>
              <a:off x="3714744" y="6357958"/>
              <a:ext cx="5254625" cy="142875"/>
            </a:xfrm>
            <a:prstGeom prst="rect">
              <a:avLst/>
            </a:prstGeom>
            <a:noFill/>
            <a:ln w="9525">
              <a:noFill/>
              <a:miter lim="800000"/>
              <a:headEnd/>
              <a:tailEnd/>
            </a:ln>
          </p:spPr>
        </p:pic>
      </p:grpSp>
      <p:pic>
        <p:nvPicPr>
          <p:cNvPr id="6148" name="Picture 2" descr="G:\Administration\Communication\Logos\Eagle\SSL_Eagle.png"/>
          <p:cNvPicPr>
            <a:picLocks noChangeAspect="1" noChangeArrowheads="1"/>
          </p:cNvPicPr>
          <p:nvPr/>
        </p:nvPicPr>
        <p:blipFill>
          <a:blip r:embed="rId7" cstate="print"/>
          <a:srcRect/>
          <a:stretch>
            <a:fillRect/>
          </a:stretch>
        </p:blipFill>
        <p:spPr bwMode="auto">
          <a:xfrm>
            <a:off x="7107683" y="4869160"/>
            <a:ext cx="1928813" cy="1466850"/>
          </a:xfrm>
          <a:prstGeom prst="rect">
            <a:avLst/>
          </a:prstGeom>
          <a:noFill/>
          <a:ln w="9525">
            <a:noFill/>
            <a:miter lim="800000"/>
            <a:headEnd/>
            <a:tailEnd/>
          </a:ln>
        </p:spPr>
      </p:pic>
      <p:sp>
        <p:nvSpPr>
          <p:cNvPr id="10" name="TextBox 9"/>
          <p:cNvSpPr txBox="1"/>
          <p:nvPr/>
        </p:nvSpPr>
        <p:spPr>
          <a:xfrm>
            <a:off x="395536" y="476672"/>
            <a:ext cx="7920880" cy="4985980"/>
          </a:xfrm>
          <a:prstGeom prst="rect">
            <a:avLst/>
          </a:prstGeom>
          <a:noFill/>
        </p:spPr>
        <p:txBody>
          <a:bodyPr wrap="square" rtlCol="0">
            <a:spAutoFit/>
          </a:bodyPr>
          <a:lstStyle/>
          <a:p>
            <a:r>
              <a:rPr lang="en-AU" sz="2400" b="1" i="1" dirty="0" smtClean="0"/>
              <a:t>Does our professional rhetoric match our day to day reality?</a:t>
            </a:r>
          </a:p>
          <a:p>
            <a:endParaRPr lang="en-AU" dirty="0" smtClean="0"/>
          </a:p>
          <a:p>
            <a:r>
              <a:rPr lang="en-AU" dirty="0" smtClean="0"/>
              <a:t>We are committed to providing quality education outcomes for ALL children... </a:t>
            </a:r>
            <a:r>
              <a:rPr lang="en-AU" sz="1200" i="1" dirty="0" smtClean="0">
                <a:solidFill>
                  <a:schemeClr val="bg1">
                    <a:lumMod val="75000"/>
                  </a:schemeClr>
                </a:solidFill>
              </a:rPr>
              <a:t>Unless they’re black!</a:t>
            </a:r>
          </a:p>
          <a:p>
            <a:endParaRPr lang="en-AU" dirty="0" smtClean="0"/>
          </a:p>
          <a:p>
            <a:endParaRPr lang="en-AU" dirty="0" smtClean="0"/>
          </a:p>
          <a:p>
            <a:r>
              <a:rPr lang="en-AU" dirty="0" smtClean="0"/>
              <a:t>... Effective learning and teaching shapes and responds to the social and cultural context of the learner.... </a:t>
            </a:r>
          </a:p>
          <a:p>
            <a:endParaRPr lang="en-AU" dirty="0" smtClean="0"/>
          </a:p>
          <a:p>
            <a:r>
              <a:rPr lang="en-AU" dirty="0" smtClean="0"/>
              <a:t>	... Shaping and responding... or blaming?</a:t>
            </a:r>
          </a:p>
          <a:p>
            <a:endParaRPr lang="en-AU" dirty="0" smtClean="0"/>
          </a:p>
          <a:p>
            <a:r>
              <a:rPr lang="en-AU" dirty="0" smtClean="0">
                <a:solidFill>
                  <a:schemeClr val="bg1">
                    <a:lumMod val="75000"/>
                  </a:schemeClr>
                </a:solidFill>
              </a:rPr>
              <a:t>What is the social and cultural context?</a:t>
            </a:r>
          </a:p>
          <a:p>
            <a:endParaRPr lang="en-AU" dirty="0" smtClean="0"/>
          </a:p>
          <a:p>
            <a:r>
              <a:rPr lang="en-AU" dirty="0" smtClean="0"/>
              <a:t>Understanding the baggage students carry.... Understanding the baggage WE carry... </a:t>
            </a:r>
          </a:p>
          <a:p>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seMischief_Triangl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Comic Sans MS"/>
        <a:ea typeface=""/>
        <a:cs typeface=""/>
      </a:majorFont>
      <a:minorFont>
        <a:latin typeface="Comic Sans M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ayout>
  <Type>MultipleChoice</Type>
  <ChoicesCount>3</ChoicesCount>
  <Orientation>Left</Orientation>
</Layout>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Layout>
  <Type>MultipleChoice</Type>
  <ChoicesCount>4</ChoicesCount>
  <Orientation>Left</Orientation>
</Layout>
</file>

<file path=customXml/item4.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4" ma:contentTypeDescription="Create a new document." ma:contentTypeScope="" ma:versionID="e4b7918f6d70a6bbd3ae09fdaae93119"/>
</file>

<file path=customXml/item5.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73F67A29-8FEA-4D41-BBE0-147F3CBFA9F4}">
  <ds:schemaRefs/>
</ds:datastoreItem>
</file>

<file path=customXml/itemProps2.xml><?xml version="1.0" encoding="utf-8"?>
<ds:datastoreItem xmlns:ds="http://schemas.openxmlformats.org/officeDocument/2006/customXml" ds:itemID="{2907942C-CF16-4251-BB32-A3A7FED96095}">
  <ds:schemaRefs>
    <ds:schemaRef ds:uri="http://schemas.microsoft.com/sharepoint/v3/contenttype/forms"/>
  </ds:schemaRefs>
</ds:datastoreItem>
</file>

<file path=customXml/itemProps3.xml><?xml version="1.0" encoding="utf-8"?>
<ds:datastoreItem xmlns:ds="http://schemas.openxmlformats.org/officeDocument/2006/customXml" ds:itemID="{54057283-D9A7-4006-BE41-9078DAB45A78}">
  <ds:schemaRefs/>
</ds:datastoreItem>
</file>

<file path=customXml/itemProps4.xml><?xml version="1.0" encoding="utf-8"?>
<ds:datastoreItem xmlns:ds="http://schemas.openxmlformats.org/officeDocument/2006/customXml" ds:itemID="{76AB71E1-2C56-4400-99BE-B7E601C8D528}">
  <ds:schemaRefs>
    <ds:schemaRef ds:uri="http://schemas.microsoft.com/office/2006/metadata/contentType"/>
    <ds:schemaRef ds:uri="http://schemas.microsoft.com/office/2006/metadata/properties/metaAttributes"/>
  </ds:schemaRefs>
</ds:datastoreItem>
</file>

<file path=customXml/itemProps5.xml><?xml version="1.0" encoding="utf-8"?>
<ds:datastoreItem xmlns:ds="http://schemas.openxmlformats.org/officeDocument/2006/customXml" ds:itemID="{620B8A1C-FFD2-4210-8373-B4BE93F78D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661</Words>
  <Application>Microsoft Office PowerPoint</Application>
  <PresentationFormat>On-screen Show (4:3)</PresentationFormat>
  <Paragraphs>300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Candara</vt:lpstr>
      <vt:lpstr>Comic Sans MS</vt:lpstr>
      <vt:lpstr>Wingdings 2</vt:lpstr>
      <vt:lpstr>MouseMischief_Triangle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2010-06-01T00:12:05Z</dcterms:created>
  <dcterms:modified xsi:type="dcterms:W3CDTF">2014-08-13T14:39:21Z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TC103910889990</vt:lpwstr>
  </property>
</Properties>
</file>