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1"/>
  </p:sldMasterIdLst>
  <p:notesMasterIdLst>
    <p:notesMasterId r:id="rId31"/>
  </p:notesMasterIdLst>
  <p:sldIdLst>
    <p:sldId id="259" r:id="rId2"/>
    <p:sldId id="260" r:id="rId3"/>
    <p:sldId id="276" r:id="rId4"/>
    <p:sldId id="285" r:id="rId5"/>
    <p:sldId id="261" r:id="rId6"/>
    <p:sldId id="272" r:id="rId7"/>
    <p:sldId id="284" r:id="rId8"/>
    <p:sldId id="277" r:id="rId9"/>
    <p:sldId id="278" r:id="rId10"/>
    <p:sldId id="279" r:id="rId11"/>
    <p:sldId id="280" r:id="rId12"/>
    <p:sldId id="281" r:id="rId13"/>
    <p:sldId id="263" r:id="rId14"/>
    <p:sldId id="282" r:id="rId15"/>
    <p:sldId id="269" r:id="rId16"/>
    <p:sldId id="256" r:id="rId17"/>
    <p:sldId id="283" r:id="rId18"/>
    <p:sldId id="257" r:id="rId19"/>
    <p:sldId id="258" r:id="rId20"/>
    <p:sldId id="264" r:id="rId21"/>
    <p:sldId id="265" r:id="rId22"/>
    <p:sldId id="266" r:id="rId23"/>
    <p:sldId id="273" r:id="rId24"/>
    <p:sldId id="271" r:id="rId25"/>
    <p:sldId id="286" r:id="rId26"/>
    <p:sldId id="274" r:id="rId27"/>
    <p:sldId id="275" r:id="rId28"/>
    <p:sldId id="287" r:id="rId29"/>
    <p:sldId id="28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A15784-0748-FE47-A496-D6E68F66DF2C}" type="doc">
      <dgm:prSet loTypeId="urn:microsoft.com/office/officeart/2005/8/layout/matrix2" loCatId="" qsTypeId="urn:microsoft.com/office/officeart/2005/8/quickstyle/simple4" qsCatId="simple" csTypeId="urn:microsoft.com/office/officeart/2005/8/colors/accent1_2" csCatId="accent1" phldr="1"/>
      <dgm:spPr/>
      <dgm:t>
        <a:bodyPr/>
        <a:lstStyle/>
        <a:p>
          <a:endParaRPr lang="en-US"/>
        </a:p>
      </dgm:t>
    </dgm:pt>
    <dgm:pt modelId="{DC39DBD8-3864-5049-9464-5C69F143F938}">
      <dgm:prSet phldrT="[Text]"/>
      <dgm:spPr/>
      <dgm:t>
        <a:bodyPr/>
        <a:lstStyle/>
        <a:p>
          <a:r>
            <a:rPr lang="en-US" dirty="0" smtClean="0"/>
            <a:t>Controlled leaders</a:t>
          </a:r>
          <a:endParaRPr lang="en-US" dirty="0"/>
        </a:p>
      </dgm:t>
    </dgm:pt>
    <dgm:pt modelId="{4C0EE795-29B3-214E-9CA7-9186C7FF119D}" type="parTrans" cxnId="{FE5E9BE1-821A-1C45-818E-C5AE5CA1A07A}">
      <dgm:prSet/>
      <dgm:spPr/>
      <dgm:t>
        <a:bodyPr/>
        <a:lstStyle/>
        <a:p>
          <a:endParaRPr lang="en-US"/>
        </a:p>
      </dgm:t>
    </dgm:pt>
    <dgm:pt modelId="{35B09E00-4470-4448-9BC2-B8C6F965DEF0}" type="sibTrans" cxnId="{FE5E9BE1-821A-1C45-818E-C5AE5CA1A07A}">
      <dgm:prSet/>
      <dgm:spPr/>
      <dgm:t>
        <a:bodyPr/>
        <a:lstStyle/>
        <a:p>
          <a:endParaRPr lang="en-US"/>
        </a:p>
      </dgm:t>
    </dgm:pt>
    <dgm:pt modelId="{EB28D112-8929-234B-871C-5D94C72C25F6}">
      <dgm:prSet phldrT="[Text]"/>
      <dgm:spPr/>
      <dgm:t>
        <a:bodyPr/>
        <a:lstStyle/>
        <a:p>
          <a:r>
            <a:rPr lang="en-US" dirty="0" smtClean="0"/>
            <a:t>Collaborative leaders</a:t>
          </a:r>
          <a:endParaRPr lang="en-US" dirty="0"/>
        </a:p>
      </dgm:t>
    </dgm:pt>
    <dgm:pt modelId="{3D78ACC6-2BF0-BB47-ACBE-CF651406D5B6}" type="parTrans" cxnId="{5191E8BF-6799-E845-A9EB-87269FAC04E2}">
      <dgm:prSet/>
      <dgm:spPr/>
      <dgm:t>
        <a:bodyPr/>
        <a:lstStyle/>
        <a:p>
          <a:endParaRPr lang="en-US"/>
        </a:p>
      </dgm:t>
    </dgm:pt>
    <dgm:pt modelId="{3A5CB1CE-9CB8-1844-955F-1238F4963FEA}" type="sibTrans" cxnId="{5191E8BF-6799-E845-A9EB-87269FAC04E2}">
      <dgm:prSet/>
      <dgm:spPr/>
      <dgm:t>
        <a:bodyPr/>
        <a:lstStyle/>
        <a:p>
          <a:endParaRPr lang="en-US"/>
        </a:p>
      </dgm:t>
    </dgm:pt>
    <dgm:pt modelId="{984DB2B9-55E8-884B-8A34-1657FCBF0F39}">
      <dgm:prSet phldrT="[Text]"/>
      <dgm:spPr/>
      <dgm:t>
        <a:bodyPr/>
        <a:lstStyle/>
        <a:p>
          <a:r>
            <a:rPr lang="en-US" dirty="0" smtClean="0"/>
            <a:t>Innovation leaders</a:t>
          </a:r>
          <a:endParaRPr lang="en-US" dirty="0"/>
        </a:p>
      </dgm:t>
    </dgm:pt>
    <dgm:pt modelId="{FBD94F5A-BE8D-134F-8F8C-688E648BBF9D}" type="parTrans" cxnId="{46959ACB-08DA-E847-9FD1-3CAEAB944030}">
      <dgm:prSet/>
      <dgm:spPr/>
      <dgm:t>
        <a:bodyPr/>
        <a:lstStyle/>
        <a:p>
          <a:endParaRPr lang="en-US"/>
        </a:p>
      </dgm:t>
    </dgm:pt>
    <dgm:pt modelId="{898CC5D1-1064-AD43-8153-764F8CE7AEDF}" type="sibTrans" cxnId="{46959ACB-08DA-E847-9FD1-3CAEAB944030}">
      <dgm:prSet/>
      <dgm:spPr/>
      <dgm:t>
        <a:bodyPr/>
        <a:lstStyle/>
        <a:p>
          <a:endParaRPr lang="en-US"/>
        </a:p>
      </dgm:t>
    </dgm:pt>
    <dgm:pt modelId="{83C3C1EC-8DF7-924F-974F-641B83C954D6}">
      <dgm:prSet phldrT="[Text]" phldr="1"/>
      <dgm:spPr/>
      <dgm:t>
        <a:bodyPr/>
        <a:lstStyle/>
        <a:p>
          <a:endParaRPr lang="en-US"/>
        </a:p>
      </dgm:t>
    </dgm:pt>
    <dgm:pt modelId="{76513553-2362-E74A-866E-1CE828D19AB3}" type="parTrans" cxnId="{1907336F-ADB9-8548-94A9-DEB5D142C5E9}">
      <dgm:prSet/>
      <dgm:spPr/>
      <dgm:t>
        <a:bodyPr/>
        <a:lstStyle/>
        <a:p>
          <a:endParaRPr lang="en-US"/>
        </a:p>
      </dgm:t>
    </dgm:pt>
    <dgm:pt modelId="{76BDF909-E4D3-2241-8151-B8F714BFF5E1}" type="sibTrans" cxnId="{1907336F-ADB9-8548-94A9-DEB5D142C5E9}">
      <dgm:prSet/>
      <dgm:spPr/>
      <dgm:t>
        <a:bodyPr/>
        <a:lstStyle/>
        <a:p>
          <a:endParaRPr lang="en-US"/>
        </a:p>
      </dgm:t>
    </dgm:pt>
    <dgm:pt modelId="{2127557A-AC8F-A34D-ABE1-8EDC4731FC7A}">
      <dgm:prSet phldrT="[Text]"/>
      <dgm:spPr/>
      <dgm:t>
        <a:bodyPr/>
        <a:lstStyle/>
        <a:p>
          <a:r>
            <a:rPr lang="en-US" dirty="0" smtClean="0"/>
            <a:t>Compliant leaders</a:t>
          </a:r>
          <a:endParaRPr lang="en-US" dirty="0"/>
        </a:p>
      </dgm:t>
    </dgm:pt>
    <dgm:pt modelId="{BA37DC17-7282-3845-9238-D20AB310E7B6}" type="parTrans" cxnId="{AC0D0431-7E42-9441-A635-A9CFDD7B8AAE}">
      <dgm:prSet/>
      <dgm:spPr/>
      <dgm:t>
        <a:bodyPr/>
        <a:lstStyle/>
        <a:p>
          <a:endParaRPr lang="en-US"/>
        </a:p>
      </dgm:t>
    </dgm:pt>
    <dgm:pt modelId="{20754316-3A51-DD44-939A-5270CDA496CA}" type="sibTrans" cxnId="{AC0D0431-7E42-9441-A635-A9CFDD7B8AAE}">
      <dgm:prSet/>
      <dgm:spPr/>
      <dgm:t>
        <a:bodyPr/>
        <a:lstStyle/>
        <a:p>
          <a:endParaRPr lang="en-US"/>
        </a:p>
      </dgm:t>
    </dgm:pt>
    <dgm:pt modelId="{2500760F-CD07-FD4F-8894-D37053938FF6}" type="pres">
      <dgm:prSet presAssocID="{7BA15784-0748-FE47-A496-D6E68F66DF2C}" presName="matrix" presStyleCnt="0">
        <dgm:presLayoutVars>
          <dgm:chMax val="1"/>
          <dgm:dir/>
          <dgm:resizeHandles val="exact"/>
        </dgm:presLayoutVars>
      </dgm:prSet>
      <dgm:spPr/>
      <dgm:t>
        <a:bodyPr/>
        <a:lstStyle/>
        <a:p>
          <a:endParaRPr lang="en-US"/>
        </a:p>
      </dgm:t>
    </dgm:pt>
    <dgm:pt modelId="{96D49F5D-840B-1244-967B-D7E3D018EA2F}" type="pres">
      <dgm:prSet presAssocID="{7BA15784-0748-FE47-A496-D6E68F66DF2C}" presName="axisShape" presStyleLbl="bgShp" presStyleIdx="0" presStyleCnt="1"/>
      <dgm:spPr/>
    </dgm:pt>
    <dgm:pt modelId="{082BF5EF-A68F-B84A-B422-E4C78E06E669}" type="pres">
      <dgm:prSet presAssocID="{7BA15784-0748-FE47-A496-D6E68F66DF2C}" presName="rect1" presStyleLbl="node1" presStyleIdx="0" presStyleCnt="4">
        <dgm:presLayoutVars>
          <dgm:chMax val="0"/>
          <dgm:chPref val="0"/>
          <dgm:bulletEnabled val="1"/>
        </dgm:presLayoutVars>
      </dgm:prSet>
      <dgm:spPr/>
      <dgm:t>
        <a:bodyPr/>
        <a:lstStyle/>
        <a:p>
          <a:endParaRPr lang="en-US"/>
        </a:p>
      </dgm:t>
    </dgm:pt>
    <dgm:pt modelId="{C6994F14-8BFC-AA4E-8A7E-AA23600F8957}" type="pres">
      <dgm:prSet presAssocID="{7BA15784-0748-FE47-A496-D6E68F66DF2C}" presName="rect2" presStyleLbl="node1" presStyleIdx="1" presStyleCnt="4">
        <dgm:presLayoutVars>
          <dgm:chMax val="0"/>
          <dgm:chPref val="0"/>
          <dgm:bulletEnabled val="1"/>
        </dgm:presLayoutVars>
      </dgm:prSet>
      <dgm:spPr/>
      <dgm:t>
        <a:bodyPr/>
        <a:lstStyle/>
        <a:p>
          <a:endParaRPr lang="en-US"/>
        </a:p>
      </dgm:t>
    </dgm:pt>
    <dgm:pt modelId="{72408082-7302-5E42-8674-85EE2A92A8F0}" type="pres">
      <dgm:prSet presAssocID="{7BA15784-0748-FE47-A496-D6E68F66DF2C}" presName="rect3" presStyleLbl="node1" presStyleIdx="2" presStyleCnt="4">
        <dgm:presLayoutVars>
          <dgm:chMax val="0"/>
          <dgm:chPref val="0"/>
          <dgm:bulletEnabled val="1"/>
        </dgm:presLayoutVars>
      </dgm:prSet>
      <dgm:spPr/>
      <dgm:t>
        <a:bodyPr/>
        <a:lstStyle/>
        <a:p>
          <a:endParaRPr lang="en-US"/>
        </a:p>
      </dgm:t>
    </dgm:pt>
    <dgm:pt modelId="{B8FCC338-9AA5-E340-BF07-9B3457F91309}" type="pres">
      <dgm:prSet presAssocID="{7BA15784-0748-FE47-A496-D6E68F66DF2C}" presName="rect4" presStyleLbl="node1" presStyleIdx="3" presStyleCnt="4">
        <dgm:presLayoutVars>
          <dgm:chMax val="0"/>
          <dgm:chPref val="0"/>
          <dgm:bulletEnabled val="1"/>
        </dgm:presLayoutVars>
      </dgm:prSet>
      <dgm:spPr/>
      <dgm:t>
        <a:bodyPr/>
        <a:lstStyle/>
        <a:p>
          <a:endParaRPr lang="en-US"/>
        </a:p>
      </dgm:t>
    </dgm:pt>
  </dgm:ptLst>
  <dgm:cxnLst>
    <dgm:cxn modelId="{81CB4A6B-28CE-0946-A15B-9C13A8E32AFC}" type="presOf" srcId="{EB28D112-8929-234B-871C-5D94C72C25F6}" destId="{72408082-7302-5E42-8674-85EE2A92A8F0}" srcOrd="0" destOrd="0" presId="urn:microsoft.com/office/officeart/2005/8/layout/matrix2"/>
    <dgm:cxn modelId="{4C1D6B10-33EE-624F-8C77-46B4AA3BF16D}" type="presOf" srcId="{7BA15784-0748-FE47-A496-D6E68F66DF2C}" destId="{2500760F-CD07-FD4F-8894-D37053938FF6}" srcOrd="0" destOrd="0" presId="urn:microsoft.com/office/officeart/2005/8/layout/matrix2"/>
    <dgm:cxn modelId="{46959ACB-08DA-E847-9FD1-3CAEAB944030}" srcId="{7BA15784-0748-FE47-A496-D6E68F66DF2C}" destId="{984DB2B9-55E8-884B-8A34-1657FCBF0F39}" srcOrd="3" destOrd="0" parTransId="{FBD94F5A-BE8D-134F-8F8C-688E648BBF9D}" sibTransId="{898CC5D1-1064-AD43-8153-764F8CE7AEDF}"/>
    <dgm:cxn modelId="{5191E8BF-6799-E845-A9EB-87269FAC04E2}" srcId="{7BA15784-0748-FE47-A496-D6E68F66DF2C}" destId="{EB28D112-8929-234B-871C-5D94C72C25F6}" srcOrd="2" destOrd="0" parTransId="{3D78ACC6-2BF0-BB47-ACBE-CF651406D5B6}" sibTransId="{3A5CB1CE-9CB8-1844-955F-1238F4963FEA}"/>
    <dgm:cxn modelId="{1907336F-ADB9-8548-94A9-DEB5D142C5E9}" srcId="{7BA15784-0748-FE47-A496-D6E68F66DF2C}" destId="{83C3C1EC-8DF7-924F-974F-641B83C954D6}" srcOrd="4" destOrd="0" parTransId="{76513553-2362-E74A-866E-1CE828D19AB3}" sibTransId="{76BDF909-E4D3-2241-8151-B8F714BFF5E1}"/>
    <dgm:cxn modelId="{AC0D0431-7E42-9441-A635-A9CFDD7B8AAE}" srcId="{7BA15784-0748-FE47-A496-D6E68F66DF2C}" destId="{2127557A-AC8F-A34D-ABE1-8EDC4731FC7A}" srcOrd="1" destOrd="0" parTransId="{BA37DC17-7282-3845-9238-D20AB310E7B6}" sibTransId="{20754316-3A51-DD44-939A-5270CDA496CA}"/>
    <dgm:cxn modelId="{902F0E37-7265-CF42-A31D-64046B6C7C07}" type="presOf" srcId="{DC39DBD8-3864-5049-9464-5C69F143F938}" destId="{082BF5EF-A68F-B84A-B422-E4C78E06E669}" srcOrd="0" destOrd="0" presId="urn:microsoft.com/office/officeart/2005/8/layout/matrix2"/>
    <dgm:cxn modelId="{43F0F3C5-4315-FA47-9BA3-D00FB822571F}" type="presOf" srcId="{2127557A-AC8F-A34D-ABE1-8EDC4731FC7A}" destId="{C6994F14-8BFC-AA4E-8A7E-AA23600F8957}" srcOrd="0" destOrd="0" presId="urn:microsoft.com/office/officeart/2005/8/layout/matrix2"/>
    <dgm:cxn modelId="{003DA3B2-7413-CB47-8DEE-26A8D7C3DB9B}" type="presOf" srcId="{984DB2B9-55E8-884B-8A34-1657FCBF0F39}" destId="{B8FCC338-9AA5-E340-BF07-9B3457F91309}" srcOrd="0" destOrd="0" presId="urn:microsoft.com/office/officeart/2005/8/layout/matrix2"/>
    <dgm:cxn modelId="{FE5E9BE1-821A-1C45-818E-C5AE5CA1A07A}" srcId="{7BA15784-0748-FE47-A496-D6E68F66DF2C}" destId="{DC39DBD8-3864-5049-9464-5C69F143F938}" srcOrd="0" destOrd="0" parTransId="{4C0EE795-29B3-214E-9CA7-9186C7FF119D}" sibTransId="{35B09E00-4470-4448-9BC2-B8C6F965DEF0}"/>
    <dgm:cxn modelId="{AF9DB35F-D0FF-B345-A5AE-276F1EE69615}" type="presParOf" srcId="{2500760F-CD07-FD4F-8894-D37053938FF6}" destId="{96D49F5D-840B-1244-967B-D7E3D018EA2F}" srcOrd="0" destOrd="0" presId="urn:microsoft.com/office/officeart/2005/8/layout/matrix2"/>
    <dgm:cxn modelId="{A6A73E2D-321E-4A47-9DA7-58C49621C2DD}" type="presParOf" srcId="{2500760F-CD07-FD4F-8894-D37053938FF6}" destId="{082BF5EF-A68F-B84A-B422-E4C78E06E669}" srcOrd="1" destOrd="0" presId="urn:microsoft.com/office/officeart/2005/8/layout/matrix2"/>
    <dgm:cxn modelId="{DF97ACE7-BB0B-9942-8DA2-BCCB577E39C2}" type="presParOf" srcId="{2500760F-CD07-FD4F-8894-D37053938FF6}" destId="{C6994F14-8BFC-AA4E-8A7E-AA23600F8957}" srcOrd="2" destOrd="0" presId="urn:microsoft.com/office/officeart/2005/8/layout/matrix2"/>
    <dgm:cxn modelId="{896F2E16-0B18-8841-ABE0-498919569AEA}" type="presParOf" srcId="{2500760F-CD07-FD4F-8894-D37053938FF6}" destId="{72408082-7302-5E42-8674-85EE2A92A8F0}" srcOrd="3" destOrd="0" presId="urn:microsoft.com/office/officeart/2005/8/layout/matrix2"/>
    <dgm:cxn modelId="{D1E5DD57-7B5E-EC45-9C13-A51227DD12F6}" type="presParOf" srcId="{2500760F-CD07-FD4F-8894-D37053938FF6}" destId="{B8FCC338-9AA5-E340-BF07-9B3457F91309}"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17BBD90-1DE0-894E-A963-707F073192EC}" type="datetimeFigureOut">
              <a:rPr lang="en-US" smtClean="0"/>
              <a:pPr/>
              <a:t>7/24/2015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7D4F479-7A42-5848-9211-7A97C3E4061F}" type="slidenum">
              <a:rPr lang="en-US" smtClean="0"/>
              <a:pPr/>
              <a:t>‹#›</a:t>
            </a:fld>
            <a:endParaRPr lang="en-US"/>
          </a:p>
        </p:txBody>
      </p:sp>
    </p:spTree>
    <p:extLst>
      <p:ext uri="{BB962C8B-B14F-4D97-AF65-F5344CB8AC3E}">
        <p14:creationId xmlns:p14="http://schemas.microsoft.com/office/powerpoint/2010/main" xmlns="" val="40814149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importance</a:t>
            </a:r>
            <a:r>
              <a:rPr lang="en-US" baseline="0" dirty="0" smtClean="0"/>
              <a:t> of context and how this shapes how we think and what we do</a:t>
            </a:r>
          </a:p>
          <a:p>
            <a:r>
              <a:rPr lang="en-US" baseline="0" dirty="0" smtClean="0"/>
              <a:t>Policy sets the limits of what is required of us – especially given strong demands for accountability and meeting and delivering on standards regimes</a:t>
            </a:r>
            <a:endParaRPr lang="en-US" dirty="0"/>
          </a:p>
        </p:txBody>
      </p:sp>
      <p:sp>
        <p:nvSpPr>
          <p:cNvPr id="4" name="Slide Number Placeholder 3"/>
          <p:cNvSpPr>
            <a:spLocks noGrp="1"/>
          </p:cNvSpPr>
          <p:nvPr>
            <p:ph type="sldNum" sz="quarter" idx="10"/>
          </p:nvPr>
        </p:nvSpPr>
        <p:spPr/>
        <p:txBody>
          <a:bodyPr/>
          <a:lstStyle/>
          <a:p>
            <a:fld id="{17D4F479-7A42-5848-9211-7A97C3E4061F}" type="slidenum">
              <a:rPr lang="en-US" smtClean="0"/>
              <a:pPr/>
              <a:t>2</a:t>
            </a:fld>
            <a:endParaRPr lang="en-US"/>
          </a:p>
        </p:txBody>
      </p:sp>
    </p:spTree>
    <p:extLst>
      <p:ext uri="{BB962C8B-B14F-4D97-AF65-F5344CB8AC3E}">
        <p14:creationId xmlns:p14="http://schemas.microsoft.com/office/powerpoint/2010/main" xmlns="" val="102919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AU"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AAB955F9-81EA-47C5-8059-9E5C2B437C70}" type="datetime1">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AU"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7/24/2015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Date Placeholder 6"/>
          <p:cNvSpPr>
            <a:spLocks noGrp="1"/>
          </p:cNvSpPr>
          <p:nvPr>
            <p:ph type="dt" sz="half" idx="10"/>
          </p:nvPr>
        </p:nvSpPr>
        <p:spPr/>
        <p:txBody>
          <a:bodyPr/>
          <a:lstStyle/>
          <a:p>
            <a:fld id="{F50D295D-4A77-4DEB-B04C-9F4282A8BC04}" type="datetime1">
              <a:rPr lang="en-US" smtClean="0"/>
              <a:pPr/>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AU"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AU"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pPr/>
              <a:t>7/24/2015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7B613C-1AD7-49D3-885D-F654C5CDBAA6}" type="datetime1">
              <a:rPr lang="en-US" smtClean="0"/>
              <a:pPr/>
              <a:t>7/24/2015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E2D2B3B-882E-40F3-A32F-6DD51691504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65" r:id="rId7"/>
    <p:sldLayoutId id="2147484166" r:id="rId8"/>
    <p:sldLayoutId id="2147484167" r:id="rId9"/>
    <p:sldLayoutId id="2147484168" r:id="rId10"/>
    <p:sldLayoutId id="2147484169"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4165"/>
            <a:ext cx="7620000" cy="1894941"/>
          </a:xfrm>
        </p:spPr>
        <p:txBody>
          <a:bodyPr>
            <a:normAutofit fontScale="90000"/>
          </a:bodyPr>
          <a:lstStyle/>
          <a:p>
            <a:pPr algn="ctr"/>
            <a:r>
              <a:rPr lang="en-US" dirty="0" smtClean="0"/>
              <a:t>Innovation, leadership and  professional learning: choices and consequences</a:t>
            </a:r>
            <a:endParaRPr lang="en-US" dirty="0"/>
          </a:p>
        </p:txBody>
      </p:sp>
      <p:sp>
        <p:nvSpPr>
          <p:cNvPr id="3" name="Content Placeholder 2"/>
          <p:cNvSpPr>
            <a:spLocks noGrp="1"/>
          </p:cNvSpPr>
          <p:nvPr>
            <p:ph idx="1"/>
          </p:nvPr>
        </p:nvSpPr>
        <p:spPr>
          <a:xfrm>
            <a:off x="457200" y="3472405"/>
            <a:ext cx="7620000" cy="1726281"/>
          </a:xfrm>
        </p:spPr>
        <p:txBody>
          <a:bodyPr/>
          <a:lstStyle/>
          <a:p>
            <a:pPr marL="114300" indent="0" algn="ctr">
              <a:buNone/>
            </a:pPr>
            <a:r>
              <a:rPr lang="en-US" dirty="0" smtClean="0"/>
              <a:t>Emeritus Professor Judyth Sachs</a:t>
            </a:r>
          </a:p>
          <a:p>
            <a:pPr marL="114300" indent="0" algn="ctr">
              <a:buNone/>
            </a:pPr>
            <a:r>
              <a:rPr lang="en-US" dirty="0" smtClean="0"/>
              <a:t>Macquarie University</a:t>
            </a:r>
            <a:endParaRPr lang="en-US" dirty="0"/>
          </a:p>
        </p:txBody>
      </p:sp>
    </p:spTree>
    <p:extLst>
      <p:ext uri="{BB962C8B-B14F-4D97-AF65-F5344CB8AC3E}">
        <p14:creationId xmlns:p14="http://schemas.microsoft.com/office/powerpoint/2010/main" xmlns="" val="1419874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Controlled leaders</a:t>
            </a:r>
            <a:endParaRPr lang="en-US" dirty="0"/>
          </a:p>
        </p:txBody>
      </p:sp>
      <p:sp>
        <p:nvSpPr>
          <p:cNvPr id="3" name="Content Placeholder 2"/>
          <p:cNvSpPr>
            <a:spLocks noGrp="1"/>
          </p:cNvSpPr>
          <p:nvPr>
            <p:ph idx="1"/>
          </p:nvPr>
        </p:nvSpPr>
        <p:spPr/>
        <p:txBody>
          <a:bodyPr/>
          <a:lstStyle/>
          <a:p>
            <a:r>
              <a:rPr lang="en-US" sz="2800" dirty="0" smtClean="0"/>
              <a:t>Focus on accountability and government requirements</a:t>
            </a:r>
          </a:p>
          <a:p>
            <a:r>
              <a:rPr lang="en-US" sz="2800" dirty="0" smtClean="0"/>
              <a:t>Wary of change</a:t>
            </a:r>
          </a:p>
          <a:p>
            <a:r>
              <a:rPr lang="en-US" sz="2800" dirty="0" smtClean="0"/>
              <a:t>Technical approach and risk averse </a:t>
            </a:r>
          </a:p>
          <a:p>
            <a:r>
              <a:rPr lang="en-US" sz="2800" dirty="0" smtClean="0"/>
              <a:t>Good at developing systems</a:t>
            </a:r>
          </a:p>
          <a:p>
            <a:r>
              <a:rPr lang="en-US" sz="2800" dirty="0" smtClean="0"/>
              <a:t>Use tried and tested approaches in their schools</a:t>
            </a:r>
          </a:p>
          <a:p>
            <a:r>
              <a:rPr lang="en-US" sz="2800" dirty="0" smtClean="0"/>
              <a:t>Has authority – ‘the boss</a:t>
            </a:r>
            <a:r>
              <a:rPr lang="en-US" dirty="0" smtClean="0"/>
              <a:t>’</a:t>
            </a:r>
            <a:endParaRPr lang="en-US" dirty="0"/>
          </a:p>
        </p:txBody>
      </p:sp>
    </p:spTree>
    <p:extLst>
      <p:ext uri="{BB962C8B-B14F-4D97-AF65-F5344CB8AC3E}">
        <p14:creationId xmlns:p14="http://schemas.microsoft.com/office/powerpoint/2010/main" xmlns="" val="216496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Compliant leaders</a:t>
            </a:r>
            <a:endParaRPr lang="en-US" dirty="0"/>
          </a:p>
        </p:txBody>
      </p:sp>
      <p:sp>
        <p:nvSpPr>
          <p:cNvPr id="3" name="Content Placeholder 2"/>
          <p:cNvSpPr>
            <a:spLocks noGrp="1"/>
          </p:cNvSpPr>
          <p:nvPr>
            <p:ph idx="1"/>
          </p:nvPr>
        </p:nvSpPr>
        <p:spPr/>
        <p:txBody>
          <a:bodyPr>
            <a:normAutofit/>
          </a:bodyPr>
          <a:lstStyle/>
          <a:p>
            <a:r>
              <a:rPr lang="en-US" sz="3200" dirty="0" smtClean="0"/>
              <a:t>Enact and interpret the government policy agenda in an </a:t>
            </a:r>
            <a:r>
              <a:rPr lang="en-US" sz="3200" dirty="0" err="1" smtClean="0"/>
              <a:t>unproblematised</a:t>
            </a:r>
            <a:r>
              <a:rPr lang="en-US" sz="3200" dirty="0" smtClean="0"/>
              <a:t> way</a:t>
            </a:r>
          </a:p>
          <a:p>
            <a:r>
              <a:rPr lang="en-US" sz="3200" dirty="0" smtClean="0"/>
              <a:t>Sometimes find change difficult</a:t>
            </a:r>
          </a:p>
          <a:p>
            <a:r>
              <a:rPr lang="en-US" sz="3200" dirty="0" smtClean="0"/>
              <a:t>Existing practices are modified to comply with government agenda</a:t>
            </a:r>
          </a:p>
          <a:p>
            <a:r>
              <a:rPr lang="en-US" sz="3200" dirty="0" smtClean="0"/>
              <a:t>Asks how and when</a:t>
            </a:r>
          </a:p>
          <a:p>
            <a:pPr marL="0" indent="0">
              <a:buNone/>
            </a:pPr>
            <a:endParaRPr lang="en-US" sz="3200" dirty="0"/>
          </a:p>
        </p:txBody>
      </p:sp>
    </p:spTree>
    <p:extLst>
      <p:ext uri="{BB962C8B-B14F-4D97-AF65-F5344CB8AC3E}">
        <p14:creationId xmlns:p14="http://schemas.microsoft.com/office/powerpoint/2010/main" xmlns="" val="2678256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leaders</a:t>
            </a:r>
            <a:endParaRPr lang="en-US" dirty="0"/>
          </a:p>
        </p:txBody>
      </p:sp>
      <p:sp>
        <p:nvSpPr>
          <p:cNvPr id="3" name="Content Placeholder 2"/>
          <p:cNvSpPr>
            <a:spLocks noGrp="1"/>
          </p:cNvSpPr>
          <p:nvPr>
            <p:ph idx="1"/>
          </p:nvPr>
        </p:nvSpPr>
        <p:spPr/>
        <p:txBody>
          <a:bodyPr>
            <a:normAutofit/>
          </a:bodyPr>
          <a:lstStyle/>
          <a:p>
            <a:r>
              <a:rPr lang="en-US" sz="2800" dirty="0" smtClean="0"/>
              <a:t>Focus on people and builds teams</a:t>
            </a:r>
          </a:p>
          <a:p>
            <a:r>
              <a:rPr lang="en-US" sz="2800" dirty="0" smtClean="0"/>
              <a:t>Creates an environment where asking ‘why’ is important</a:t>
            </a:r>
          </a:p>
          <a:p>
            <a:r>
              <a:rPr lang="en-US" sz="2800" dirty="0" smtClean="0"/>
              <a:t>Works </a:t>
            </a:r>
            <a:r>
              <a:rPr lang="en-US" sz="2800" b="1" dirty="0" smtClean="0"/>
              <a:t>with </a:t>
            </a:r>
            <a:r>
              <a:rPr lang="en-US" sz="2800" dirty="0" smtClean="0"/>
              <a:t>colleagues and build consensus and trust</a:t>
            </a:r>
          </a:p>
          <a:p>
            <a:r>
              <a:rPr lang="en-US" sz="2800" dirty="0" smtClean="0"/>
              <a:t>Models the type of </a:t>
            </a:r>
            <a:r>
              <a:rPr lang="en-US" sz="2800" dirty="0" err="1" smtClean="0"/>
              <a:t>behaviour</a:t>
            </a:r>
            <a:r>
              <a:rPr lang="en-US" sz="2800" dirty="0" smtClean="0"/>
              <a:t> that is expected in the school</a:t>
            </a:r>
            <a:endParaRPr lang="en-US" sz="2800" dirty="0"/>
          </a:p>
        </p:txBody>
      </p:sp>
    </p:spTree>
    <p:extLst>
      <p:ext uri="{BB962C8B-B14F-4D97-AF65-F5344CB8AC3E}">
        <p14:creationId xmlns:p14="http://schemas.microsoft.com/office/powerpoint/2010/main" xmlns="" val="217894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What are the capabilities for 21century learning and teaching?</a:t>
            </a:r>
            <a:endParaRPr lang="en-US" dirty="0"/>
          </a:p>
        </p:txBody>
      </p:sp>
      <p:sp>
        <p:nvSpPr>
          <p:cNvPr id="8" name="Content Placeholder 7"/>
          <p:cNvSpPr>
            <a:spLocks noGrp="1"/>
          </p:cNvSpPr>
          <p:nvPr>
            <p:ph idx="1"/>
          </p:nvPr>
        </p:nvSpPr>
        <p:spPr/>
        <p:txBody>
          <a:bodyPr>
            <a:normAutofit/>
          </a:bodyPr>
          <a:lstStyle/>
          <a:p>
            <a:pPr lvl="0"/>
            <a:r>
              <a:rPr lang="en-US" i="1" dirty="0"/>
              <a:t>Ways of Thinking</a:t>
            </a:r>
            <a:r>
              <a:rPr lang="en-US" dirty="0"/>
              <a:t>: creativity and innovation; critical</a:t>
            </a:r>
            <a:r>
              <a:rPr lang="en-AU" dirty="0"/>
              <a:t> </a:t>
            </a:r>
            <a:r>
              <a:rPr lang="en-US" dirty="0"/>
              <a:t>thinking, problem solving, and decision-making; and metacognition or learning to learn</a:t>
            </a:r>
            <a:endParaRPr lang="en-AU" dirty="0"/>
          </a:p>
          <a:p>
            <a:pPr lvl="0"/>
            <a:r>
              <a:rPr lang="en-US" i="1" dirty="0"/>
              <a:t>Ways of Working:</a:t>
            </a:r>
            <a:r>
              <a:rPr lang="en-US" dirty="0"/>
              <a:t> communication and collaboration or teamwork</a:t>
            </a:r>
            <a:endParaRPr lang="en-AU" dirty="0"/>
          </a:p>
          <a:p>
            <a:pPr lvl="0"/>
            <a:r>
              <a:rPr lang="en-US" i="1" dirty="0"/>
              <a:t>Tools for Working</a:t>
            </a:r>
            <a:r>
              <a:rPr lang="en-US" dirty="0"/>
              <a:t>: information literacy and information and communication technology (ICT) literacy</a:t>
            </a:r>
            <a:endParaRPr lang="en-AU" dirty="0"/>
          </a:p>
          <a:p>
            <a:pPr lvl="0"/>
            <a:r>
              <a:rPr lang="en-US" i="1" dirty="0"/>
              <a:t>Living in the World</a:t>
            </a:r>
            <a:r>
              <a:rPr lang="en-US" dirty="0"/>
              <a:t>: citizenship, life and career skills, and</a:t>
            </a:r>
            <a:r>
              <a:rPr lang="en-AU" dirty="0"/>
              <a:t> </a:t>
            </a:r>
            <a:r>
              <a:rPr lang="en-US" dirty="0"/>
              <a:t>personal and social </a:t>
            </a:r>
            <a:r>
              <a:rPr lang="en-US" dirty="0" smtClean="0"/>
              <a:t>responsibility</a:t>
            </a:r>
          </a:p>
          <a:p>
            <a:pPr marL="114300" lvl="0" indent="0">
              <a:buNone/>
            </a:pPr>
            <a:endParaRPr lang="en-US" dirty="0" smtClean="0"/>
          </a:p>
          <a:p>
            <a:pPr marL="114300" lvl="0" indent="0">
              <a:buNone/>
            </a:pPr>
            <a:r>
              <a:rPr lang="en-US" sz="1600" dirty="0"/>
              <a:t>Binkley, M., </a:t>
            </a:r>
            <a:r>
              <a:rPr lang="en-US" sz="1600" dirty="0" err="1"/>
              <a:t>Erstad</a:t>
            </a:r>
            <a:r>
              <a:rPr lang="en-US" sz="1600" dirty="0"/>
              <a:t>, O., Herman, J., </a:t>
            </a:r>
            <a:r>
              <a:rPr lang="en-US" sz="1600" dirty="0" err="1"/>
              <a:t>Raizen</a:t>
            </a:r>
            <a:r>
              <a:rPr lang="en-US" sz="1600" dirty="0"/>
              <a:t>, S., Ripley, M., &amp; Rumble, M. (2010). Defining 21</a:t>
            </a:r>
            <a:r>
              <a:rPr lang="en-US" sz="1600" baseline="30000" dirty="0"/>
              <a:t>st</a:t>
            </a:r>
            <a:r>
              <a:rPr lang="en-US" sz="1600" dirty="0"/>
              <a:t> century skills. Assessment and teaching of 21st century skills draft white paper. The University of Melbourne</a:t>
            </a:r>
            <a:r>
              <a:rPr lang="en-AU" sz="1600" dirty="0"/>
              <a:t> </a:t>
            </a:r>
          </a:p>
          <a:p>
            <a:endParaRPr lang="en-US" dirty="0"/>
          </a:p>
        </p:txBody>
      </p:sp>
    </p:spTree>
    <p:extLst>
      <p:ext uri="{BB962C8B-B14F-4D97-AF65-F5344CB8AC3E}">
        <p14:creationId xmlns:p14="http://schemas.microsoft.com/office/powerpoint/2010/main" xmlns="" val="286957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down)">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wipe(down)">
                                      <p:cBhvr>
                                        <p:cTn id="2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leaders</a:t>
            </a:r>
            <a:endParaRPr lang="en-US" dirty="0"/>
          </a:p>
        </p:txBody>
      </p:sp>
      <p:sp>
        <p:nvSpPr>
          <p:cNvPr id="3" name="Content Placeholder 2"/>
          <p:cNvSpPr>
            <a:spLocks noGrp="1"/>
          </p:cNvSpPr>
          <p:nvPr>
            <p:ph idx="1"/>
          </p:nvPr>
        </p:nvSpPr>
        <p:spPr/>
        <p:txBody>
          <a:bodyPr>
            <a:normAutofit/>
          </a:bodyPr>
          <a:lstStyle/>
          <a:p>
            <a:r>
              <a:rPr lang="en-US" sz="2800" dirty="0" smtClean="0"/>
              <a:t>Transformative practices – change agents</a:t>
            </a:r>
          </a:p>
          <a:p>
            <a:r>
              <a:rPr lang="en-US" sz="2800" dirty="0" smtClean="0"/>
              <a:t>Visionaries – often far ahead of the teachers in their schools</a:t>
            </a:r>
          </a:p>
          <a:p>
            <a:r>
              <a:rPr lang="en-US" sz="2800" dirty="0" smtClean="0"/>
              <a:t>Charismatic – visible inside and outside of the school</a:t>
            </a:r>
          </a:p>
          <a:p>
            <a:r>
              <a:rPr lang="en-US" sz="2800" dirty="0" smtClean="0"/>
              <a:t>Thinks outside the box to solve problems</a:t>
            </a:r>
            <a:endParaRPr lang="en-US" sz="2800" dirty="0"/>
          </a:p>
        </p:txBody>
      </p:sp>
    </p:spTree>
    <p:extLst>
      <p:ext uri="{BB962C8B-B14F-4D97-AF65-F5344CB8AC3E}">
        <p14:creationId xmlns:p14="http://schemas.microsoft.com/office/powerpoint/2010/main" xmlns="" val="262626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 where does this take us?</a:t>
            </a:r>
            <a:endParaRPr lang="en-US" dirty="0"/>
          </a:p>
        </p:txBody>
      </p:sp>
      <p:sp>
        <p:nvSpPr>
          <p:cNvPr id="3" name="Content Placeholder 2"/>
          <p:cNvSpPr>
            <a:spLocks noGrp="1"/>
          </p:cNvSpPr>
          <p:nvPr>
            <p:ph idx="1"/>
          </p:nvPr>
        </p:nvSpPr>
        <p:spPr/>
        <p:txBody>
          <a:bodyPr/>
          <a:lstStyle/>
          <a:p>
            <a:pPr marL="0" indent="0">
              <a:buNone/>
            </a:pPr>
            <a:r>
              <a:rPr lang="en-US" dirty="0" smtClean="0"/>
              <a:t>If we want new kinds of leaders in schools – teachers and principals – what do we need to do?</a:t>
            </a:r>
          </a:p>
          <a:p>
            <a:pPr marL="0" indent="0">
              <a:buNone/>
            </a:pPr>
            <a:endParaRPr lang="en-US" dirty="0"/>
          </a:p>
          <a:p>
            <a:pPr marL="0" indent="0">
              <a:buNone/>
            </a:pPr>
            <a:r>
              <a:rPr lang="en-US" dirty="0" smtClean="0"/>
              <a:t>Innovation leadership</a:t>
            </a:r>
          </a:p>
          <a:p>
            <a:pPr marL="0" indent="0">
              <a:buNone/>
            </a:pPr>
            <a:endParaRPr lang="en-US" dirty="0" smtClean="0"/>
          </a:p>
          <a:p>
            <a:pPr lvl="1"/>
            <a:r>
              <a:rPr lang="en-US" dirty="0" smtClean="0"/>
              <a:t>Innovative approach to leadership</a:t>
            </a:r>
          </a:p>
          <a:p>
            <a:pPr lvl="1"/>
            <a:r>
              <a:rPr lang="en-US" dirty="0" smtClean="0"/>
              <a:t>Leadership for innovation</a:t>
            </a:r>
          </a:p>
          <a:p>
            <a:pPr lvl="1"/>
            <a:endParaRPr lang="en-US" dirty="0"/>
          </a:p>
          <a:p>
            <a:pPr lvl="1"/>
            <a:endParaRPr lang="en-US" dirty="0"/>
          </a:p>
        </p:txBody>
      </p:sp>
    </p:spTree>
    <p:extLst>
      <p:ext uri="{BB962C8B-B14F-4D97-AF65-F5344CB8AC3E}">
        <p14:creationId xmlns:p14="http://schemas.microsoft.com/office/powerpoint/2010/main" xmlns="" val="253235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Innovation leadership</a:t>
            </a:r>
            <a:endParaRPr lang="en-US" dirty="0"/>
          </a:p>
        </p:txBody>
      </p:sp>
      <p:sp>
        <p:nvSpPr>
          <p:cNvPr id="5" name="Content Placeholder 4"/>
          <p:cNvSpPr>
            <a:spLocks noGrp="1"/>
          </p:cNvSpPr>
          <p:nvPr>
            <p:ph idx="1"/>
          </p:nvPr>
        </p:nvSpPr>
        <p:spPr>
          <a:xfrm>
            <a:off x="457200" y="1537778"/>
            <a:ext cx="7620000" cy="4863021"/>
          </a:xfrm>
        </p:spPr>
        <p:txBody>
          <a:bodyPr>
            <a:normAutofit/>
          </a:bodyPr>
          <a:lstStyle/>
          <a:p>
            <a:pPr marL="114300" indent="0">
              <a:buNone/>
            </a:pPr>
            <a:r>
              <a:rPr lang="en-US" sz="2800" b="1" dirty="0" smtClean="0">
                <a:latin typeface="Cambria"/>
                <a:cs typeface="Cambria"/>
              </a:rPr>
              <a:t>An </a:t>
            </a:r>
            <a:r>
              <a:rPr lang="en-US" sz="2800" b="1" dirty="0">
                <a:latin typeface="Cambria"/>
                <a:cs typeface="Cambria"/>
              </a:rPr>
              <a:t>innovative approach to leadership</a:t>
            </a:r>
            <a:r>
              <a:rPr lang="en-US" b="1" dirty="0">
                <a:latin typeface="Cambria"/>
                <a:cs typeface="Cambria"/>
              </a:rPr>
              <a:t>. </a:t>
            </a:r>
            <a:endParaRPr lang="en-US" dirty="0">
              <a:latin typeface="Cambria"/>
              <a:cs typeface="Cambria"/>
            </a:endParaRPr>
          </a:p>
          <a:p>
            <a:r>
              <a:rPr lang="en-US" sz="2800" dirty="0" smtClean="0">
                <a:latin typeface="Cambria"/>
                <a:cs typeface="Cambria"/>
              </a:rPr>
              <a:t>brings </a:t>
            </a:r>
            <a:r>
              <a:rPr lang="en-US" sz="2800" dirty="0">
                <a:solidFill>
                  <a:srgbClr val="FF6600"/>
                </a:solidFill>
                <a:latin typeface="Cambria"/>
                <a:cs typeface="Cambria"/>
              </a:rPr>
              <a:t>new thinking and different actions </a:t>
            </a:r>
            <a:r>
              <a:rPr lang="en-US" sz="2800" dirty="0">
                <a:latin typeface="Cambria"/>
                <a:cs typeface="Cambria"/>
              </a:rPr>
              <a:t>to how you lead, manage, and go about your work. </a:t>
            </a:r>
            <a:r>
              <a:rPr lang="en-US" sz="2800" dirty="0" smtClean="0">
                <a:latin typeface="Cambria"/>
                <a:cs typeface="Cambria"/>
              </a:rPr>
              <a:t>…think </a:t>
            </a:r>
            <a:r>
              <a:rPr lang="en-US" sz="2800" dirty="0">
                <a:latin typeface="Cambria"/>
                <a:cs typeface="Cambria"/>
              </a:rPr>
              <a:t>differently about your role </a:t>
            </a:r>
            <a:r>
              <a:rPr lang="en-US" sz="2800" dirty="0" smtClean="0">
                <a:latin typeface="Cambria"/>
                <a:cs typeface="Cambria"/>
              </a:rPr>
              <a:t>and the </a:t>
            </a:r>
            <a:r>
              <a:rPr lang="en-US" sz="2800" dirty="0">
                <a:latin typeface="Cambria"/>
                <a:cs typeface="Cambria"/>
              </a:rPr>
              <a:t>challenges you and your organization </a:t>
            </a:r>
            <a:r>
              <a:rPr lang="en-US" sz="2800" dirty="0" smtClean="0">
                <a:latin typeface="Cambria"/>
                <a:cs typeface="Cambria"/>
              </a:rPr>
              <a:t>face. </a:t>
            </a:r>
            <a:r>
              <a:rPr lang="en-US" sz="2800" dirty="0">
                <a:latin typeface="Cambria"/>
                <a:cs typeface="Cambria"/>
              </a:rPr>
              <a:t>What can you do to break open entrenched, intractable problems? How can you be agile and quick in the absence of information or predictability? </a:t>
            </a:r>
          </a:p>
          <a:p>
            <a:endParaRPr lang="en-US" dirty="0"/>
          </a:p>
        </p:txBody>
      </p:sp>
    </p:spTree>
    <p:extLst>
      <p:ext uri="{BB962C8B-B14F-4D97-AF65-F5344CB8AC3E}">
        <p14:creationId xmlns:p14="http://schemas.microsoft.com/office/powerpoint/2010/main" xmlns="" val="402270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mbria"/>
                <a:cs typeface="Cambria"/>
              </a:rPr>
              <a:t>Leadership for innovation. </a:t>
            </a:r>
            <a:endParaRPr lang="en-US" dirty="0"/>
          </a:p>
        </p:txBody>
      </p:sp>
      <p:sp>
        <p:nvSpPr>
          <p:cNvPr id="3" name="Content Placeholder 2"/>
          <p:cNvSpPr>
            <a:spLocks noGrp="1"/>
          </p:cNvSpPr>
          <p:nvPr>
            <p:ph idx="1"/>
          </p:nvPr>
        </p:nvSpPr>
        <p:spPr/>
        <p:txBody>
          <a:bodyPr/>
          <a:lstStyle/>
          <a:p>
            <a:pPr marL="114300" indent="0">
              <a:buNone/>
            </a:pPr>
            <a:r>
              <a:rPr lang="en-US" b="1" dirty="0">
                <a:latin typeface="Cambria"/>
                <a:cs typeface="Cambria"/>
              </a:rPr>
              <a:t> </a:t>
            </a:r>
            <a:r>
              <a:rPr lang="en-US" dirty="0" smtClean="0">
                <a:latin typeface="Cambria"/>
                <a:cs typeface="Cambria"/>
              </a:rPr>
              <a:t>Leaders </a:t>
            </a:r>
            <a:r>
              <a:rPr lang="en-US" dirty="0">
                <a:latin typeface="Cambria"/>
                <a:cs typeface="Cambria"/>
              </a:rPr>
              <a:t>must learn how to create an organizational climate where </a:t>
            </a:r>
            <a:r>
              <a:rPr lang="en-US" b="1" dirty="0">
                <a:solidFill>
                  <a:srgbClr val="FF6600"/>
                </a:solidFill>
                <a:latin typeface="Cambria"/>
                <a:cs typeface="Cambria"/>
              </a:rPr>
              <a:t>others apply innovative thinking </a:t>
            </a:r>
            <a:r>
              <a:rPr lang="en-US" dirty="0">
                <a:latin typeface="Cambria"/>
                <a:cs typeface="Cambria"/>
              </a:rPr>
              <a:t>to solve problems. It is about growing a culture of innovation, not just hiring a few creative outliers. </a:t>
            </a:r>
          </a:p>
          <a:p>
            <a:r>
              <a:rPr lang="en-US" i="1" dirty="0">
                <a:solidFill>
                  <a:srgbClr val="FF6600"/>
                </a:solidFill>
                <a:latin typeface="Cambria"/>
                <a:cs typeface="Cambria"/>
              </a:rPr>
              <a:t>How can you help others to think differently and work in new ways to face challenges? What can be done to innovate when all resources are stressed and constrained? How can you stay alive and stay ahead of the </a:t>
            </a:r>
            <a:r>
              <a:rPr lang="en-US" i="1" dirty="0" smtClean="0">
                <a:solidFill>
                  <a:srgbClr val="FF6600"/>
                </a:solidFill>
                <a:latin typeface="Cambria"/>
                <a:cs typeface="Cambria"/>
              </a:rPr>
              <a:t>game</a:t>
            </a:r>
            <a:r>
              <a:rPr lang="en-US" i="1" dirty="0" smtClean="0"/>
              <a:t>? </a:t>
            </a:r>
            <a:endParaRPr lang="en-US" i="1" dirty="0"/>
          </a:p>
          <a:p>
            <a:endParaRPr lang="en-US" dirty="0"/>
          </a:p>
        </p:txBody>
      </p:sp>
    </p:spTree>
    <p:extLst>
      <p:ext uri="{BB962C8B-B14F-4D97-AF65-F5344CB8AC3E}">
        <p14:creationId xmlns:p14="http://schemas.microsoft.com/office/powerpoint/2010/main" xmlns="" val="44902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1676675"/>
            <a:ext cx="7767811" cy="3650985"/>
          </a:xfrm>
        </p:spPr>
        <p:txBody>
          <a:bodyPr/>
          <a:lstStyle/>
          <a:p>
            <a:r>
              <a:rPr lang="en-US" sz="2800" dirty="0" smtClean="0"/>
              <a:t>David </a:t>
            </a:r>
            <a:r>
              <a:rPr lang="en-US" sz="2800" dirty="0" err="1"/>
              <a:t>H</a:t>
            </a:r>
            <a:r>
              <a:rPr lang="en-US" sz="2800" dirty="0" err="1" smtClean="0"/>
              <a:t>orth</a:t>
            </a:r>
            <a:r>
              <a:rPr lang="en-US" sz="2800" dirty="0" smtClean="0"/>
              <a:t> &amp; Dan Buchner (2014)</a:t>
            </a:r>
            <a:r>
              <a:rPr lang="en-US" sz="2800" dirty="0"/>
              <a:t> </a:t>
            </a:r>
            <a:r>
              <a:rPr lang="en-US" sz="2800" i="1" dirty="0" smtClean="0"/>
              <a:t>Innovative Leadership: </a:t>
            </a:r>
            <a:r>
              <a:rPr lang="en-US" sz="2800" i="1" dirty="0"/>
              <a:t>H</a:t>
            </a:r>
            <a:r>
              <a:rPr lang="en-US" sz="2800" i="1" dirty="0" smtClean="0"/>
              <a:t>ow to use innovation to lead effectively, work collaboratively and drive results</a:t>
            </a:r>
            <a:r>
              <a:rPr lang="en-US" sz="2800" dirty="0" smtClean="0"/>
              <a:t>. Centre for Creative Leadership</a:t>
            </a:r>
            <a:endParaRPr lang="en-US" sz="2800" dirty="0"/>
          </a:p>
        </p:txBody>
      </p:sp>
    </p:spTree>
    <p:extLst>
      <p:ext uri="{BB962C8B-B14F-4D97-AF65-F5344CB8AC3E}">
        <p14:creationId xmlns:p14="http://schemas.microsoft.com/office/powerpoint/2010/main" xmlns="" val="2178713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Innovation thinking</a:t>
            </a:r>
            <a:endParaRPr lang="en-US" dirty="0"/>
          </a:p>
        </p:txBody>
      </p:sp>
      <p:sp>
        <p:nvSpPr>
          <p:cNvPr id="4" name="Text Placeholder 3"/>
          <p:cNvSpPr>
            <a:spLocks noGrp="1"/>
          </p:cNvSpPr>
          <p:nvPr>
            <p:ph type="body" idx="1"/>
          </p:nvPr>
        </p:nvSpPr>
        <p:spPr>
          <a:xfrm>
            <a:off x="457200" y="1535113"/>
            <a:ext cx="3657600" cy="399513"/>
          </a:xfrm>
        </p:spPr>
        <p:txBody>
          <a:bodyPr>
            <a:normAutofit/>
          </a:bodyPr>
          <a:lstStyle/>
          <a:p>
            <a:r>
              <a:rPr lang="en-US" dirty="0" smtClean="0"/>
              <a:t>Traditional thinking </a:t>
            </a:r>
            <a:endParaRPr lang="en-US" dirty="0"/>
          </a:p>
        </p:txBody>
      </p:sp>
      <p:sp>
        <p:nvSpPr>
          <p:cNvPr id="5" name="Content Placeholder 4"/>
          <p:cNvSpPr>
            <a:spLocks noGrp="1"/>
          </p:cNvSpPr>
          <p:nvPr>
            <p:ph sz="half" idx="2"/>
          </p:nvPr>
        </p:nvSpPr>
        <p:spPr>
          <a:xfrm>
            <a:off x="457200" y="2172733"/>
            <a:ext cx="3931920" cy="4216955"/>
          </a:xfrm>
        </p:spPr>
        <p:txBody>
          <a:bodyPr>
            <a:normAutofit/>
          </a:bodyPr>
          <a:lstStyle/>
          <a:p>
            <a:r>
              <a:rPr lang="en-US" dirty="0" smtClean="0"/>
              <a:t>Logical</a:t>
            </a:r>
          </a:p>
          <a:p>
            <a:r>
              <a:rPr lang="en-US" dirty="0" smtClean="0"/>
              <a:t>Deductive/inductive Requires “proof”</a:t>
            </a:r>
          </a:p>
          <a:p>
            <a:r>
              <a:rPr lang="en-US" dirty="0" smtClean="0"/>
              <a:t>Looks for precedents</a:t>
            </a:r>
          </a:p>
          <a:p>
            <a:r>
              <a:rPr lang="en-US" dirty="0" smtClean="0"/>
              <a:t>Quick to decide</a:t>
            </a:r>
          </a:p>
          <a:p>
            <a:r>
              <a:rPr lang="en-US" dirty="0" smtClean="0"/>
              <a:t>a right or wrong way</a:t>
            </a:r>
          </a:p>
          <a:p>
            <a:r>
              <a:rPr lang="en-US" dirty="0" smtClean="0"/>
              <a:t>Uncomfortable with ambiguity</a:t>
            </a:r>
          </a:p>
          <a:p>
            <a:r>
              <a:rPr lang="en-US" dirty="0" smtClean="0"/>
              <a:t>Wants results</a:t>
            </a:r>
            <a:endParaRPr lang="en-US" dirty="0"/>
          </a:p>
        </p:txBody>
      </p:sp>
      <p:sp>
        <p:nvSpPr>
          <p:cNvPr id="6" name="Text Placeholder 5"/>
          <p:cNvSpPr>
            <a:spLocks noGrp="1"/>
          </p:cNvSpPr>
          <p:nvPr>
            <p:ph type="body" sz="quarter" idx="3"/>
          </p:nvPr>
        </p:nvSpPr>
        <p:spPr>
          <a:xfrm>
            <a:off x="4419600" y="1535113"/>
            <a:ext cx="3657600" cy="399513"/>
          </a:xfrm>
        </p:spPr>
        <p:txBody>
          <a:bodyPr>
            <a:normAutofit/>
          </a:bodyPr>
          <a:lstStyle/>
          <a:p>
            <a:r>
              <a:rPr lang="en-US" dirty="0" smtClean="0"/>
              <a:t>Innovation</a:t>
            </a:r>
            <a:endParaRPr lang="en-US" dirty="0"/>
          </a:p>
        </p:txBody>
      </p:sp>
      <p:sp>
        <p:nvSpPr>
          <p:cNvPr id="7" name="Content Placeholder 6"/>
          <p:cNvSpPr>
            <a:spLocks noGrp="1"/>
          </p:cNvSpPr>
          <p:nvPr>
            <p:ph sz="quarter" idx="4"/>
          </p:nvPr>
        </p:nvSpPr>
        <p:spPr>
          <a:xfrm>
            <a:off x="4752449" y="2172733"/>
            <a:ext cx="3770210" cy="3918855"/>
          </a:xfrm>
        </p:spPr>
        <p:txBody>
          <a:bodyPr>
            <a:noAutofit/>
          </a:bodyPr>
          <a:lstStyle/>
          <a:p>
            <a:r>
              <a:rPr lang="en-US" dirty="0" smtClean="0"/>
              <a:t>Intuitive</a:t>
            </a:r>
          </a:p>
          <a:p>
            <a:r>
              <a:rPr lang="en-US" dirty="0" err="1" smtClean="0"/>
              <a:t>Abductive</a:t>
            </a:r>
            <a:r>
              <a:rPr lang="en-US" dirty="0" smtClean="0"/>
              <a:t> thinking</a:t>
            </a:r>
          </a:p>
          <a:p>
            <a:r>
              <a:rPr lang="en-US" dirty="0" smtClean="0"/>
              <a:t>Asks ‘what if?’</a:t>
            </a:r>
          </a:p>
          <a:p>
            <a:r>
              <a:rPr lang="en-US" dirty="0" smtClean="0"/>
              <a:t>Unconstrained by past</a:t>
            </a:r>
          </a:p>
          <a:p>
            <a:r>
              <a:rPr lang="en-US" dirty="0" smtClean="0"/>
              <a:t>Multiple possibilities</a:t>
            </a:r>
          </a:p>
          <a:p>
            <a:r>
              <a:rPr lang="en-US" dirty="0"/>
              <a:t>A</a:t>
            </a:r>
            <a:r>
              <a:rPr lang="en-US" dirty="0" smtClean="0"/>
              <a:t>lways a better way</a:t>
            </a:r>
          </a:p>
          <a:p>
            <a:r>
              <a:rPr lang="en-US" dirty="0" smtClean="0"/>
              <a:t>Relishes ambiguity</a:t>
            </a:r>
          </a:p>
          <a:p>
            <a:pPr marL="0" indent="0">
              <a:buNone/>
            </a:pPr>
            <a:endParaRPr lang="en-US" sz="1600" dirty="0" smtClean="0"/>
          </a:p>
          <a:p>
            <a:r>
              <a:rPr lang="en-US" dirty="0" smtClean="0"/>
              <a:t>Wants meaning</a:t>
            </a:r>
            <a:endParaRPr lang="en-US" dirty="0"/>
          </a:p>
        </p:txBody>
      </p:sp>
    </p:spTree>
    <p:extLst>
      <p:ext uri="{BB962C8B-B14F-4D97-AF65-F5344CB8AC3E}">
        <p14:creationId xmlns:p14="http://schemas.microsoft.com/office/powerpoint/2010/main" xmlns="" val="281783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ipe(down)">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
                                            <p:txEl>
                                              <p:pRg st="1" end="1"/>
                                            </p:txEl>
                                          </p:spTgt>
                                        </p:tgtEl>
                                        <p:attrNameLst>
                                          <p:attrName>style.visibility</p:attrName>
                                        </p:attrNameLst>
                                      </p:cBhvr>
                                      <p:to>
                                        <p:strVal val="visible"/>
                                      </p:to>
                                    </p:set>
                                    <p:animEffect transition="in" filter="wipe(down)">
                                      <p:cBhvr>
                                        <p:cTn id="47" dur="500"/>
                                        <p:tgtEl>
                                          <p:spTgt spid="7">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wipe(down)">
                                      <p:cBhvr>
                                        <p:cTn id="52" dur="500"/>
                                        <p:tgtEl>
                                          <p:spTgt spid="7">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wipe(down)">
                                      <p:cBhvr>
                                        <p:cTn id="57" dur="500"/>
                                        <p:tgtEl>
                                          <p:spTgt spid="7">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
                                            <p:txEl>
                                              <p:pRg st="4" end="4"/>
                                            </p:txEl>
                                          </p:spTgt>
                                        </p:tgtEl>
                                        <p:attrNameLst>
                                          <p:attrName>style.visibility</p:attrName>
                                        </p:attrNameLst>
                                      </p:cBhvr>
                                      <p:to>
                                        <p:strVal val="visible"/>
                                      </p:to>
                                    </p:set>
                                    <p:animEffect transition="in" filter="wipe(down)">
                                      <p:cBhvr>
                                        <p:cTn id="62" dur="500"/>
                                        <p:tgtEl>
                                          <p:spTgt spid="7">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Effect transition="in" filter="wipe(down)">
                                      <p:cBhvr>
                                        <p:cTn id="67" dur="500"/>
                                        <p:tgtEl>
                                          <p:spTgt spid="7">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7">
                                            <p:txEl>
                                              <p:pRg st="6" end="6"/>
                                            </p:txEl>
                                          </p:spTgt>
                                        </p:tgtEl>
                                        <p:attrNameLst>
                                          <p:attrName>style.visibility</p:attrName>
                                        </p:attrNameLst>
                                      </p:cBhvr>
                                      <p:to>
                                        <p:strVal val="visible"/>
                                      </p:to>
                                    </p:set>
                                    <p:animEffect transition="in" filter="wipe(down)">
                                      <p:cBhvr>
                                        <p:cTn id="72" dur="500"/>
                                        <p:tgtEl>
                                          <p:spTgt spid="7">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7">
                                            <p:txEl>
                                              <p:pRg st="8" end="8"/>
                                            </p:txEl>
                                          </p:spTgt>
                                        </p:tgtEl>
                                        <p:attrNameLst>
                                          <p:attrName>style.visibility</p:attrName>
                                        </p:attrNameLst>
                                      </p:cBhvr>
                                      <p:to>
                                        <p:strVal val="visible"/>
                                      </p:to>
                                    </p:set>
                                    <p:animEffect transition="in" filter="wipe(down)">
                                      <p:cBhvr>
                                        <p:cTn id="7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820"/>
            <a:ext cx="7620000" cy="1074379"/>
          </a:xfrm>
        </p:spPr>
        <p:txBody>
          <a:bodyPr>
            <a:normAutofit fontScale="90000"/>
          </a:bodyPr>
          <a:lstStyle/>
          <a:p>
            <a:pPr algn="ctr"/>
            <a:r>
              <a:rPr lang="en-US" dirty="0" smtClean="0"/>
              <a:t>Questions shaping the presentation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sz="3200" dirty="0" smtClean="0"/>
              <a:t>What shapes our practice?</a:t>
            </a:r>
          </a:p>
          <a:p>
            <a:r>
              <a:rPr lang="en-US" sz="3200" dirty="0" smtClean="0"/>
              <a:t>How </a:t>
            </a:r>
            <a:r>
              <a:rPr lang="en-US" sz="3200" dirty="0"/>
              <a:t>can we think about leadership and professional learning in different ways</a:t>
            </a:r>
            <a:r>
              <a:rPr lang="en-US" sz="3200" dirty="0" smtClean="0"/>
              <a:t>?</a:t>
            </a:r>
          </a:p>
          <a:p>
            <a:r>
              <a:rPr lang="en-US" sz="3200" dirty="0" smtClean="0"/>
              <a:t>What choices can we make?</a:t>
            </a:r>
          </a:p>
          <a:p>
            <a:r>
              <a:rPr lang="en-US" sz="3200" dirty="0" smtClean="0"/>
              <a:t>What are the consequences of these for teachers and students?</a:t>
            </a:r>
            <a:endParaRPr lang="en-US" sz="3200" dirty="0"/>
          </a:p>
          <a:p>
            <a:endParaRPr lang="en-US" sz="3200" dirty="0" smtClean="0"/>
          </a:p>
        </p:txBody>
      </p:sp>
    </p:spTree>
    <p:extLst>
      <p:ext uri="{BB962C8B-B14F-4D97-AF65-F5344CB8AC3E}">
        <p14:creationId xmlns:p14="http://schemas.microsoft.com/office/powerpoint/2010/main" xmlns="" val="55041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Innovation thinking skills</a:t>
            </a:r>
            <a:endParaRPr lang="en-US" dirty="0"/>
          </a:p>
        </p:txBody>
      </p:sp>
      <p:sp>
        <p:nvSpPr>
          <p:cNvPr id="8" name="Content Placeholder 7"/>
          <p:cNvSpPr>
            <a:spLocks noGrp="1"/>
          </p:cNvSpPr>
          <p:nvPr>
            <p:ph idx="1"/>
          </p:nvPr>
        </p:nvSpPr>
        <p:spPr/>
        <p:txBody>
          <a:bodyPr>
            <a:normAutofit/>
          </a:bodyPr>
          <a:lstStyle/>
          <a:p>
            <a:r>
              <a:rPr lang="en-US" dirty="0" smtClean="0"/>
              <a:t>Paying attention</a:t>
            </a:r>
          </a:p>
          <a:p>
            <a:r>
              <a:rPr lang="en-US" dirty="0" smtClean="0"/>
              <a:t>Personalizing</a:t>
            </a:r>
          </a:p>
          <a:p>
            <a:r>
              <a:rPr lang="en-US" dirty="0" smtClean="0"/>
              <a:t>Imaging </a:t>
            </a:r>
          </a:p>
          <a:p>
            <a:r>
              <a:rPr lang="en-US" dirty="0" smtClean="0"/>
              <a:t>Serious play</a:t>
            </a:r>
          </a:p>
          <a:p>
            <a:r>
              <a:rPr lang="en-US" dirty="0" smtClean="0"/>
              <a:t>Collaborative inquiry</a:t>
            </a:r>
          </a:p>
          <a:p>
            <a:pPr marL="0" indent="0">
              <a:buNone/>
            </a:pPr>
            <a:r>
              <a:rPr lang="en-US" dirty="0" smtClean="0"/>
              <a:t> </a:t>
            </a:r>
            <a:endParaRPr lang="en-US" dirty="0"/>
          </a:p>
        </p:txBody>
      </p:sp>
    </p:spTree>
    <p:extLst>
      <p:ext uri="{BB962C8B-B14F-4D97-AF65-F5344CB8AC3E}">
        <p14:creationId xmlns:p14="http://schemas.microsoft.com/office/powerpoint/2010/main" xmlns="" val="52160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down)">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down)">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down)">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96035"/>
          </a:xfrm>
        </p:spPr>
        <p:txBody>
          <a:bodyPr>
            <a:normAutofit/>
          </a:bodyPr>
          <a:lstStyle/>
          <a:p>
            <a:r>
              <a:rPr lang="en-US" dirty="0" smtClean="0"/>
              <a:t>Innovation thinking skills</a:t>
            </a:r>
            <a:endParaRPr lang="en-US" dirty="0"/>
          </a:p>
        </p:txBody>
      </p:sp>
      <p:sp>
        <p:nvSpPr>
          <p:cNvPr id="3" name="Content Placeholder 2"/>
          <p:cNvSpPr>
            <a:spLocks noGrp="1"/>
          </p:cNvSpPr>
          <p:nvPr>
            <p:ph idx="1"/>
          </p:nvPr>
        </p:nvSpPr>
        <p:spPr>
          <a:xfrm>
            <a:off x="457200" y="1240145"/>
            <a:ext cx="7620000" cy="5160655"/>
          </a:xfrm>
        </p:spPr>
        <p:txBody>
          <a:bodyPr>
            <a:normAutofit/>
          </a:bodyPr>
          <a:lstStyle/>
          <a:p>
            <a:r>
              <a:rPr lang="en-US" dirty="0" smtClean="0">
                <a:solidFill>
                  <a:srgbClr val="0000FF"/>
                </a:solidFill>
              </a:rPr>
              <a:t>Paying attention</a:t>
            </a:r>
          </a:p>
          <a:p>
            <a:pPr lvl="1"/>
            <a:r>
              <a:rPr lang="en-US" dirty="0" smtClean="0"/>
              <a:t>Notice what has gone unnoticed</a:t>
            </a:r>
          </a:p>
          <a:p>
            <a:pPr lvl="1"/>
            <a:r>
              <a:rPr lang="en-US" dirty="0" smtClean="0"/>
              <a:t>Look deeply into a situation, being a clear eyed observer-</a:t>
            </a:r>
          </a:p>
          <a:p>
            <a:pPr lvl="1"/>
            <a:r>
              <a:rPr lang="en-US" dirty="0" smtClean="0"/>
              <a:t>See the world ‘anew’</a:t>
            </a:r>
          </a:p>
          <a:p>
            <a:pPr lvl="1"/>
            <a:r>
              <a:rPr lang="en-US" dirty="0" smtClean="0"/>
              <a:t>Look for new patterns, details</a:t>
            </a:r>
          </a:p>
          <a:p>
            <a:r>
              <a:rPr lang="en-US" dirty="0" smtClean="0">
                <a:solidFill>
                  <a:srgbClr val="0000FF"/>
                </a:solidFill>
              </a:rPr>
              <a:t>Personalizing</a:t>
            </a:r>
          </a:p>
          <a:p>
            <a:pPr lvl="1"/>
            <a:r>
              <a:rPr lang="en-US" dirty="0" smtClean="0"/>
              <a:t>Seeking insight from your experience</a:t>
            </a:r>
          </a:p>
          <a:p>
            <a:pPr lvl="1"/>
            <a:r>
              <a:rPr lang="en-US" dirty="0" smtClean="0"/>
              <a:t>Understanding ourselves and others in a deep and personal way</a:t>
            </a:r>
          </a:p>
          <a:p>
            <a:pPr lvl="1"/>
            <a:r>
              <a:rPr lang="en-US" dirty="0" smtClean="0"/>
              <a:t>Draws on our interests, values, beliefs and perspectives in order to understand what we do and how we do it</a:t>
            </a:r>
          </a:p>
          <a:p>
            <a:pPr lvl="1"/>
            <a:r>
              <a:rPr lang="en-US" dirty="0"/>
              <a:t>H</a:t>
            </a:r>
            <a:r>
              <a:rPr lang="en-US" dirty="0" smtClean="0"/>
              <a:t>ow we relate this to understanding our colleagues, members of the community pushes us to understand who they are and how they live</a:t>
            </a:r>
          </a:p>
          <a:p>
            <a:pPr lvl="1"/>
            <a:endParaRPr lang="en-US" dirty="0" smtClean="0"/>
          </a:p>
          <a:p>
            <a:pPr lvl="1"/>
            <a:endParaRPr lang="en-US" dirty="0" smtClean="0"/>
          </a:p>
          <a:p>
            <a:pPr lvl="1"/>
            <a:endParaRPr lang="en-US" dirty="0" smtClean="0"/>
          </a:p>
          <a:p>
            <a:endParaRPr lang="en-US" dirty="0" smtClean="0"/>
          </a:p>
          <a:p>
            <a:pPr lvl="1"/>
            <a:endParaRPr lang="en-US" dirty="0"/>
          </a:p>
          <a:p>
            <a:pPr lvl="1"/>
            <a:endParaRPr lang="en-US" dirty="0"/>
          </a:p>
        </p:txBody>
      </p:sp>
    </p:spTree>
    <p:extLst>
      <p:ext uri="{BB962C8B-B14F-4D97-AF65-F5344CB8AC3E}">
        <p14:creationId xmlns:p14="http://schemas.microsoft.com/office/powerpoint/2010/main" xmlns="" val="174830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Innovation thinking skills</a:t>
            </a:r>
            <a:endParaRPr lang="en-US" dirty="0"/>
          </a:p>
        </p:txBody>
      </p:sp>
      <p:sp>
        <p:nvSpPr>
          <p:cNvPr id="3" name="Content Placeholder 2"/>
          <p:cNvSpPr>
            <a:spLocks noGrp="1"/>
          </p:cNvSpPr>
          <p:nvPr>
            <p:ph idx="1"/>
          </p:nvPr>
        </p:nvSpPr>
        <p:spPr>
          <a:xfrm>
            <a:off x="457200" y="1417638"/>
            <a:ext cx="7620000" cy="4983162"/>
          </a:xfrm>
        </p:spPr>
        <p:txBody>
          <a:bodyPr>
            <a:normAutofit lnSpcReduction="10000"/>
          </a:bodyPr>
          <a:lstStyle/>
          <a:p>
            <a:r>
              <a:rPr lang="en-US" dirty="0" smtClean="0">
                <a:solidFill>
                  <a:srgbClr val="3366FF"/>
                </a:solidFill>
              </a:rPr>
              <a:t>Imaging</a:t>
            </a:r>
          </a:p>
          <a:p>
            <a:pPr lvl="1"/>
            <a:r>
              <a:rPr lang="en-US" dirty="0" smtClean="0"/>
              <a:t>Processing information differently</a:t>
            </a:r>
          </a:p>
          <a:p>
            <a:pPr lvl="2"/>
            <a:r>
              <a:rPr lang="en-US" dirty="0" smtClean="0"/>
              <a:t>Stories, pictures, impressions, metaphors</a:t>
            </a:r>
          </a:p>
          <a:p>
            <a:pPr lvl="2"/>
            <a:r>
              <a:rPr lang="en-US" dirty="0" smtClean="0"/>
              <a:t>These are powerful tools for describing situations, constructing ideas and communicating</a:t>
            </a:r>
          </a:p>
          <a:p>
            <a:r>
              <a:rPr lang="en-US" dirty="0" smtClean="0">
                <a:solidFill>
                  <a:srgbClr val="3366FF"/>
                </a:solidFill>
              </a:rPr>
              <a:t>Serious play</a:t>
            </a:r>
          </a:p>
          <a:p>
            <a:pPr lvl="1"/>
            <a:r>
              <a:rPr lang="en-US" dirty="0" smtClean="0"/>
              <a:t>Bending the rules, branching out, having a sense of fun</a:t>
            </a:r>
          </a:p>
          <a:p>
            <a:pPr lvl="1"/>
            <a:r>
              <a:rPr lang="en-US" dirty="0" smtClean="0"/>
              <a:t>Experimentation and improvisation</a:t>
            </a:r>
          </a:p>
          <a:p>
            <a:r>
              <a:rPr lang="en-US" dirty="0" smtClean="0">
                <a:solidFill>
                  <a:srgbClr val="3366FF"/>
                </a:solidFill>
              </a:rPr>
              <a:t>Collaborative inquiry</a:t>
            </a:r>
          </a:p>
          <a:p>
            <a:pPr lvl="1"/>
            <a:r>
              <a:rPr lang="en-US" dirty="0" smtClean="0"/>
              <a:t>Thoughtful sharing of ideas</a:t>
            </a:r>
          </a:p>
          <a:p>
            <a:pPr lvl="1"/>
            <a:r>
              <a:rPr lang="en-US" dirty="0" smtClean="0"/>
              <a:t>Process of sustained, effective dialogue with multiple stakeholders</a:t>
            </a:r>
          </a:p>
          <a:p>
            <a:pPr lvl="1"/>
            <a:r>
              <a:rPr lang="en-US" dirty="0" smtClean="0"/>
              <a:t>Asking searching questions and exercising critical thinking without always expecting answers</a:t>
            </a:r>
            <a:endParaRPr lang="en-US" dirty="0"/>
          </a:p>
        </p:txBody>
      </p:sp>
    </p:spTree>
    <p:extLst>
      <p:ext uri="{BB962C8B-B14F-4D97-AF65-F5344CB8AC3E}">
        <p14:creationId xmlns:p14="http://schemas.microsoft.com/office/powerpoint/2010/main" xmlns="" val="340522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down)">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follows then that</a:t>
            </a:r>
            <a:endParaRPr lang="en-US" dirty="0"/>
          </a:p>
        </p:txBody>
      </p:sp>
      <p:sp>
        <p:nvSpPr>
          <p:cNvPr id="3" name="Content Placeholder 2"/>
          <p:cNvSpPr>
            <a:spLocks noGrp="1"/>
          </p:cNvSpPr>
          <p:nvPr>
            <p:ph idx="1"/>
          </p:nvPr>
        </p:nvSpPr>
        <p:spPr/>
        <p:txBody>
          <a:bodyPr/>
          <a:lstStyle/>
          <a:p>
            <a:pPr marL="0" lvl="1" indent="0">
              <a:buNone/>
            </a:pPr>
            <a:r>
              <a:rPr lang="en-US" sz="3200" dirty="0"/>
              <a:t>The </a:t>
            </a:r>
            <a:r>
              <a:rPr lang="en-US" sz="3200" dirty="0" smtClean="0"/>
              <a:t>combined application </a:t>
            </a:r>
            <a:r>
              <a:rPr lang="en-US" sz="3200" dirty="0"/>
              <a:t>of these </a:t>
            </a:r>
            <a:r>
              <a:rPr lang="en-US" sz="3200" dirty="0" smtClean="0"/>
              <a:t>skills</a:t>
            </a:r>
          </a:p>
          <a:p>
            <a:pPr lvl="1" indent="-457200"/>
            <a:r>
              <a:rPr lang="en-US" sz="3200" dirty="0" smtClean="0"/>
              <a:t>opens </a:t>
            </a:r>
            <a:r>
              <a:rPr lang="en-US" sz="3200" dirty="0"/>
              <a:t>possibilities for new ideas and understandings </a:t>
            </a:r>
            <a:r>
              <a:rPr lang="en-US" sz="3200" dirty="0" smtClean="0"/>
              <a:t>to emerge that </a:t>
            </a:r>
            <a:r>
              <a:rPr lang="en-US" sz="3200" dirty="0"/>
              <a:t>fuel </a:t>
            </a:r>
            <a:r>
              <a:rPr lang="en-US" sz="3200" dirty="0" smtClean="0"/>
              <a:t>innovation</a:t>
            </a:r>
            <a:r>
              <a:rPr lang="en-US" sz="2800" dirty="0" smtClean="0"/>
              <a:t>.</a:t>
            </a:r>
          </a:p>
          <a:p>
            <a:pPr marL="0" lvl="1" indent="0">
              <a:buNone/>
            </a:pPr>
            <a:endParaRPr lang="en-US" sz="2800" dirty="0"/>
          </a:p>
          <a:p>
            <a:pPr lvl="1" indent="-457200"/>
            <a:r>
              <a:rPr lang="en-US" sz="3200" dirty="0" smtClean="0"/>
              <a:t>ensures that leaders have a sound basis for leading others </a:t>
            </a:r>
            <a:r>
              <a:rPr lang="en-US" sz="3200" dirty="0"/>
              <a:t>in improving practice</a:t>
            </a:r>
          </a:p>
          <a:p>
            <a:pPr marL="0" lvl="1" indent="0">
              <a:buNone/>
            </a:pPr>
            <a:endParaRPr lang="en-US" dirty="0"/>
          </a:p>
        </p:txBody>
      </p:sp>
    </p:spTree>
    <p:extLst>
      <p:ext uri="{BB962C8B-B14F-4D97-AF65-F5344CB8AC3E}">
        <p14:creationId xmlns:p14="http://schemas.microsoft.com/office/powerpoint/2010/main" xmlns="" val="384609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then are your choices as a leader?</a:t>
            </a:r>
            <a:endParaRPr lang="en-US" dirty="0"/>
          </a:p>
        </p:txBody>
      </p:sp>
      <p:sp>
        <p:nvSpPr>
          <p:cNvPr id="3" name="Content Placeholder 2"/>
          <p:cNvSpPr>
            <a:spLocks noGrp="1"/>
          </p:cNvSpPr>
          <p:nvPr>
            <p:ph idx="1"/>
          </p:nvPr>
        </p:nvSpPr>
        <p:spPr/>
        <p:txBody>
          <a:bodyPr>
            <a:normAutofit/>
          </a:bodyPr>
          <a:lstStyle/>
          <a:p>
            <a:r>
              <a:rPr lang="en-US" sz="3200" dirty="0" smtClean="0"/>
              <a:t>Remain comfortable?</a:t>
            </a:r>
          </a:p>
          <a:p>
            <a:r>
              <a:rPr lang="en-US" sz="3200" dirty="0" smtClean="0"/>
              <a:t>Take some calculated risks</a:t>
            </a:r>
          </a:p>
          <a:p>
            <a:r>
              <a:rPr lang="en-US" sz="3200" dirty="0" smtClean="0"/>
              <a:t>Go for broke</a:t>
            </a:r>
            <a:endParaRPr lang="en-US" sz="3200" dirty="0"/>
          </a:p>
        </p:txBody>
      </p:sp>
    </p:spTree>
    <p:extLst>
      <p:ext uri="{BB962C8B-B14F-4D97-AF65-F5344CB8AC3E}">
        <p14:creationId xmlns:p14="http://schemas.microsoft.com/office/powerpoint/2010/main" xmlns="" val="121460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t>
            </a:r>
            <a:r>
              <a:rPr lang="en-US" dirty="0" smtClean="0"/>
              <a:t>rofessional learning for innovation leaders</a:t>
            </a:r>
            <a:endParaRPr lang="en-US" dirty="0"/>
          </a:p>
        </p:txBody>
      </p:sp>
      <p:sp>
        <p:nvSpPr>
          <p:cNvPr id="3" name="Content Placeholder 2"/>
          <p:cNvSpPr>
            <a:spLocks noGrp="1"/>
          </p:cNvSpPr>
          <p:nvPr>
            <p:ph idx="1"/>
          </p:nvPr>
        </p:nvSpPr>
        <p:spPr/>
        <p:txBody>
          <a:bodyPr/>
          <a:lstStyle/>
          <a:p>
            <a:r>
              <a:rPr lang="en-US" sz="2800" dirty="0" smtClean="0"/>
              <a:t>Create opportunities to practice innovation thinking skills</a:t>
            </a:r>
          </a:p>
          <a:p>
            <a:r>
              <a:rPr lang="en-US" sz="2800" dirty="0" smtClean="0"/>
              <a:t>Establish learning networks to  pose and test new ideas</a:t>
            </a:r>
          </a:p>
          <a:p>
            <a:r>
              <a:rPr lang="en-US" sz="2800" dirty="0" smtClean="0"/>
              <a:t>Develop new skills around social media – ask students to teach you</a:t>
            </a:r>
          </a:p>
          <a:p>
            <a:r>
              <a:rPr lang="en-US" sz="2800" dirty="0" smtClean="0"/>
              <a:t>Improve technology literacy skills</a:t>
            </a:r>
          </a:p>
          <a:p>
            <a:r>
              <a:rPr lang="en-US" sz="2800" dirty="0" smtClean="0"/>
              <a:t>Establish your identity as an innovation leader</a:t>
            </a:r>
          </a:p>
          <a:p>
            <a:endParaRPr lang="en-US" sz="2800" dirty="0" smtClean="0"/>
          </a:p>
          <a:p>
            <a:pPr lvl="1"/>
            <a:endParaRPr lang="en-US" dirty="0"/>
          </a:p>
        </p:txBody>
      </p:sp>
    </p:spTree>
    <p:extLst>
      <p:ext uri="{BB962C8B-B14F-4D97-AF65-F5344CB8AC3E}">
        <p14:creationId xmlns:p14="http://schemas.microsoft.com/office/powerpoint/2010/main" xmlns="" val="177902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making these choices</a:t>
            </a:r>
            <a:endParaRPr lang="en-US" dirty="0"/>
          </a:p>
        </p:txBody>
      </p:sp>
      <p:sp>
        <p:nvSpPr>
          <p:cNvPr id="3" name="Content Placeholder 2"/>
          <p:cNvSpPr>
            <a:spLocks noGrp="1"/>
          </p:cNvSpPr>
          <p:nvPr>
            <p:ph idx="1"/>
          </p:nvPr>
        </p:nvSpPr>
        <p:spPr/>
        <p:txBody>
          <a:bodyPr/>
          <a:lstStyle/>
          <a:p>
            <a:r>
              <a:rPr lang="en-US" dirty="0" smtClean="0"/>
              <a:t>Teachers are likely to be:</a:t>
            </a:r>
          </a:p>
          <a:p>
            <a:pPr lvl="1"/>
            <a:r>
              <a:rPr lang="en-US" dirty="0" smtClean="0"/>
              <a:t>More or less collaborative in their practices</a:t>
            </a:r>
          </a:p>
          <a:p>
            <a:pPr lvl="1"/>
            <a:r>
              <a:rPr lang="en-US" dirty="0" smtClean="0"/>
              <a:t>More or less open to risk taking in the classroom</a:t>
            </a:r>
          </a:p>
          <a:p>
            <a:pPr lvl="1"/>
            <a:r>
              <a:rPr lang="en-US" dirty="0" smtClean="0"/>
              <a:t>More or less confident to be creative in their thinking and </a:t>
            </a:r>
            <a:r>
              <a:rPr lang="en-US" dirty="0" err="1" smtClean="0"/>
              <a:t>behaviour</a:t>
            </a:r>
            <a:endParaRPr lang="en-US" dirty="0" smtClean="0"/>
          </a:p>
          <a:p>
            <a:pPr lvl="1"/>
            <a:r>
              <a:rPr lang="en-US" dirty="0" smtClean="0"/>
              <a:t>More of less disposed to sharing their practices and contesting ideas</a:t>
            </a:r>
          </a:p>
          <a:p>
            <a:pPr lvl="1"/>
            <a:r>
              <a:rPr lang="en-US" dirty="0" smtClean="0"/>
              <a:t>More or less open to change</a:t>
            </a:r>
          </a:p>
          <a:p>
            <a:pPr lvl="1"/>
            <a:r>
              <a:rPr lang="en-US" dirty="0" smtClean="0"/>
              <a:t>More or less confident to take responsibility for the consequences of their actions in the classroom</a:t>
            </a:r>
          </a:p>
          <a:p>
            <a:pPr lvl="1"/>
            <a:r>
              <a:rPr lang="en-US" dirty="0"/>
              <a:t>More or less p</a:t>
            </a:r>
            <a:r>
              <a:rPr lang="en-US" dirty="0" smtClean="0"/>
              <a:t>ersistent in the quest for continuous improvement</a:t>
            </a:r>
          </a:p>
          <a:p>
            <a:pPr lvl="1"/>
            <a:r>
              <a:rPr lang="en-US" dirty="0" smtClean="0"/>
              <a:t>More or less able to manage ambiguity and uncertainty in a fluid policy environment</a:t>
            </a:r>
          </a:p>
        </p:txBody>
      </p:sp>
    </p:spTree>
    <p:extLst>
      <p:ext uri="{BB962C8B-B14F-4D97-AF65-F5344CB8AC3E}">
        <p14:creationId xmlns:p14="http://schemas.microsoft.com/office/powerpoint/2010/main" xmlns="" val="223856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for students this means</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t>More or less participation </a:t>
            </a:r>
          </a:p>
          <a:p>
            <a:r>
              <a:rPr lang="en-US" sz="3200" dirty="0" smtClean="0"/>
              <a:t>More or less dynamic relationships with teachers</a:t>
            </a:r>
          </a:p>
          <a:p>
            <a:r>
              <a:rPr lang="en-US" sz="3200" dirty="0" smtClean="0"/>
              <a:t>A more or less inclusive school culture</a:t>
            </a:r>
          </a:p>
          <a:p>
            <a:pPr marL="0" indent="0">
              <a:buNone/>
            </a:pPr>
            <a:endParaRPr lang="en-US" sz="3200" dirty="0"/>
          </a:p>
        </p:txBody>
      </p:sp>
    </p:spTree>
    <p:extLst>
      <p:ext uri="{BB962C8B-B14F-4D97-AF65-F5344CB8AC3E}">
        <p14:creationId xmlns:p14="http://schemas.microsoft.com/office/powerpoint/2010/main" xmlns="" val="80006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600"/>
                </a:solidFill>
              </a:rPr>
              <a:t/>
            </a:r>
            <a:br>
              <a:rPr lang="en-US" dirty="0" smtClean="0">
                <a:solidFill>
                  <a:srgbClr val="FF6600"/>
                </a:solidFill>
              </a:rPr>
            </a:br>
            <a:r>
              <a:rPr lang="en-US" dirty="0" smtClean="0">
                <a:solidFill>
                  <a:srgbClr val="FF6600"/>
                </a:solidFill>
              </a:rPr>
              <a:t>But </a:t>
            </a:r>
            <a:r>
              <a:rPr lang="en-US" dirty="0">
                <a:solidFill>
                  <a:srgbClr val="FF6600"/>
                </a:solidFill>
              </a:rPr>
              <a:t>what we want is</a:t>
            </a:r>
            <a:br>
              <a:rPr lang="en-US" dirty="0">
                <a:solidFill>
                  <a:srgbClr val="FF6600"/>
                </a:solidFill>
              </a:rPr>
            </a:br>
            <a:endParaRPr lang="en-US" dirty="0"/>
          </a:p>
        </p:txBody>
      </p:sp>
      <p:sp>
        <p:nvSpPr>
          <p:cNvPr id="3" name="Content Placeholder 2"/>
          <p:cNvSpPr>
            <a:spLocks noGrp="1"/>
          </p:cNvSpPr>
          <p:nvPr>
            <p:ph idx="1"/>
          </p:nvPr>
        </p:nvSpPr>
        <p:spPr/>
        <p:txBody>
          <a:bodyPr/>
          <a:lstStyle/>
          <a:p>
            <a:pPr lvl="1"/>
            <a:r>
              <a:rPr lang="en-US" sz="3200" dirty="0"/>
              <a:t>Better engagement</a:t>
            </a:r>
          </a:p>
          <a:p>
            <a:pPr lvl="1"/>
            <a:r>
              <a:rPr lang="en-US" sz="3200" dirty="0"/>
              <a:t>Better learning</a:t>
            </a:r>
          </a:p>
          <a:p>
            <a:pPr lvl="1"/>
            <a:r>
              <a:rPr lang="en-US" sz="3200" dirty="0"/>
              <a:t>Better experience</a:t>
            </a:r>
          </a:p>
          <a:p>
            <a:pPr lvl="1"/>
            <a:r>
              <a:rPr lang="en-US" sz="3200" dirty="0"/>
              <a:t>Better outcomes</a:t>
            </a:r>
          </a:p>
          <a:p>
            <a:endParaRPr lang="en-US" dirty="0"/>
          </a:p>
        </p:txBody>
      </p:sp>
    </p:spTree>
    <p:extLst>
      <p:ext uri="{BB962C8B-B14F-4D97-AF65-F5344CB8AC3E}">
        <p14:creationId xmlns:p14="http://schemas.microsoft.com/office/powerpoint/2010/main" xmlns="" val="256104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4800" dirty="0" smtClean="0"/>
              <a:t>Thank you</a:t>
            </a:r>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000" dirty="0" smtClean="0"/>
              <a:t>Questions</a:t>
            </a:r>
            <a:endParaRPr lang="en-US" sz="4000" dirty="0"/>
          </a:p>
        </p:txBody>
      </p:sp>
    </p:spTree>
    <p:extLst>
      <p:ext uri="{BB962C8B-B14F-4D97-AF65-F5344CB8AC3E}">
        <p14:creationId xmlns:p14="http://schemas.microsoft.com/office/powerpoint/2010/main" xmlns="" val="168037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Policy </a:t>
            </a:r>
            <a:r>
              <a:rPr lang="en-US" dirty="0" smtClean="0"/>
              <a:t>focus</a:t>
            </a:r>
            <a:endParaRPr lang="en-US" dirty="0"/>
          </a:p>
        </p:txBody>
      </p:sp>
      <p:sp>
        <p:nvSpPr>
          <p:cNvPr id="3" name="Content Placeholder 2"/>
          <p:cNvSpPr>
            <a:spLocks noGrp="1"/>
          </p:cNvSpPr>
          <p:nvPr>
            <p:ph idx="1"/>
          </p:nvPr>
        </p:nvSpPr>
        <p:spPr/>
        <p:txBody>
          <a:bodyPr/>
          <a:lstStyle/>
          <a:p>
            <a:pPr lvl="1"/>
            <a:r>
              <a:rPr lang="en-US" sz="2800" dirty="0" smtClean="0"/>
              <a:t>Increased </a:t>
            </a:r>
            <a:r>
              <a:rPr lang="en-US" sz="2800" dirty="0"/>
              <a:t>accountability </a:t>
            </a:r>
          </a:p>
          <a:p>
            <a:pPr lvl="1"/>
            <a:r>
              <a:rPr lang="en-US" sz="2800" dirty="0"/>
              <a:t>Improved reporting to stakeholders</a:t>
            </a:r>
          </a:p>
          <a:p>
            <a:pPr lvl="2"/>
            <a:r>
              <a:rPr lang="en-US" sz="2800" dirty="0" smtClean="0"/>
              <a:t>Collecting evidence and data</a:t>
            </a:r>
          </a:p>
          <a:p>
            <a:pPr lvl="2"/>
            <a:r>
              <a:rPr lang="en-US" sz="2800" dirty="0" smtClean="0"/>
              <a:t>Using </a:t>
            </a:r>
            <a:r>
              <a:rPr lang="en-US" sz="2800" dirty="0"/>
              <a:t>data effectively to make informed decisions</a:t>
            </a:r>
          </a:p>
          <a:p>
            <a:pPr lvl="1"/>
            <a:r>
              <a:rPr lang="en-US" sz="2800" dirty="0"/>
              <a:t>Increased school level responsibility for making improvement </a:t>
            </a:r>
            <a:r>
              <a:rPr lang="en-US" sz="2800" dirty="0" smtClean="0"/>
              <a:t>happen</a:t>
            </a:r>
          </a:p>
          <a:p>
            <a:pPr lvl="1"/>
            <a:r>
              <a:rPr lang="en-US" sz="2800" dirty="0" smtClean="0"/>
              <a:t>More active involvement of leaders in professional learning (theirs and teachers)</a:t>
            </a:r>
            <a:endParaRPr lang="en-US" sz="2800" dirty="0"/>
          </a:p>
          <a:p>
            <a:endParaRPr lang="en-US" dirty="0"/>
          </a:p>
        </p:txBody>
      </p:sp>
    </p:spTree>
    <p:extLst>
      <p:ext uri="{BB962C8B-B14F-4D97-AF65-F5344CB8AC3E}">
        <p14:creationId xmlns:p14="http://schemas.microsoft.com/office/powerpoint/2010/main" xmlns="" val="138201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Hattie argues</a:t>
            </a:r>
            <a:endParaRPr lang="en-US" dirty="0"/>
          </a:p>
        </p:txBody>
      </p:sp>
      <p:sp>
        <p:nvSpPr>
          <p:cNvPr id="3" name="Content Placeholder 2"/>
          <p:cNvSpPr>
            <a:spLocks noGrp="1"/>
          </p:cNvSpPr>
          <p:nvPr>
            <p:ph idx="1"/>
          </p:nvPr>
        </p:nvSpPr>
        <p:spPr/>
        <p:txBody>
          <a:bodyPr>
            <a:normAutofit lnSpcReduction="10000"/>
          </a:bodyPr>
          <a:lstStyle/>
          <a:p>
            <a:r>
              <a:rPr lang="en-US" sz="2800" dirty="0"/>
              <a:t>H</a:t>
            </a:r>
            <a:r>
              <a:rPr lang="en-US" sz="2800" dirty="0" smtClean="0"/>
              <a:t>ow </a:t>
            </a:r>
            <a:r>
              <a:rPr lang="en-US" sz="2800" dirty="0"/>
              <a:t>we </a:t>
            </a:r>
            <a:r>
              <a:rPr lang="en-US" sz="2800" dirty="0" smtClean="0"/>
              <a:t>think has major impact on how we engage ourselves and others in our schools! </a:t>
            </a:r>
          </a:p>
          <a:p>
            <a:r>
              <a:rPr lang="en-US" sz="2800" dirty="0" smtClean="0"/>
              <a:t>It </a:t>
            </a:r>
            <a:r>
              <a:rPr lang="en-US" sz="2800" dirty="0"/>
              <a:t>is a set of </a:t>
            </a:r>
            <a:r>
              <a:rPr lang="en-US" sz="2800" dirty="0">
                <a:solidFill>
                  <a:srgbClr val="FF6600"/>
                </a:solidFill>
              </a:rPr>
              <a:t>mind frames </a:t>
            </a:r>
            <a:r>
              <a:rPr lang="en-US" sz="2800" dirty="0"/>
              <a:t>that underpin our every action and decision in a school</a:t>
            </a:r>
            <a:r>
              <a:rPr lang="en-US" sz="2800" dirty="0" smtClean="0"/>
              <a:t>;</a:t>
            </a:r>
          </a:p>
          <a:p>
            <a:r>
              <a:rPr lang="en-US" sz="2800" dirty="0" smtClean="0"/>
              <a:t> </a:t>
            </a:r>
            <a:r>
              <a:rPr lang="en-US" sz="2800" dirty="0"/>
              <a:t>it is a belief that we are evaluators, change agents, adaptive learning experts, seekers of feedback about our impact, engaged in dialogue and challenge, and developers of trust with all, and that we see opportunity in error, and are keen to spread the message about the power, fun, and impact that we have on learning</a:t>
            </a:r>
            <a:r>
              <a:rPr lang="en-US" dirty="0" smtClean="0"/>
              <a:t>.</a:t>
            </a:r>
            <a:endParaRPr lang="en-US" dirty="0"/>
          </a:p>
        </p:txBody>
      </p:sp>
    </p:spTree>
    <p:extLst>
      <p:ext uri="{BB962C8B-B14F-4D97-AF65-F5344CB8AC3E}">
        <p14:creationId xmlns:p14="http://schemas.microsoft.com/office/powerpoint/2010/main" xmlns="" val="5894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a:t>
            </a:r>
            <a:r>
              <a:rPr lang="en-US" dirty="0" err="1" smtClean="0"/>
              <a:t>indframes</a:t>
            </a:r>
            <a:r>
              <a:rPr lang="en-US" dirty="0" smtClean="0"/>
              <a:t> that underpin learning</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pPr>
              <a:buFont typeface="Wingdings" charset="2"/>
              <a:buChar char="ü"/>
            </a:pPr>
            <a:r>
              <a:rPr lang="en-US" i="1" dirty="0"/>
              <a:t>My fundamental task is to evaluate the effect of my teaching on students’ learning and achievement.</a:t>
            </a:r>
            <a:endParaRPr lang="en-US" dirty="0"/>
          </a:p>
          <a:p>
            <a:pPr>
              <a:buFont typeface="Wingdings" charset="2"/>
              <a:buChar char="ü"/>
            </a:pPr>
            <a:r>
              <a:rPr lang="en-US" i="1" dirty="0"/>
              <a:t>The success and failure of my students’ learning is about what I do or don’t do. I am a change agent.</a:t>
            </a:r>
            <a:endParaRPr lang="en-US" dirty="0"/>
          </a:p>
          <a:p>
            <a:pPr>
              <a:buFont typeface="Wingdings" charset="2"/>
              <a:buChar char="ü"/>
            </a:pPr>
            <a:r>
              <a:rPr lang="en-US" i="1" dirty="0"/>
              <a:t>I want to talk more about learning than teaching.</a:t>
            </a:r>
            <a:endParaRPr lang="en-US" dirty="0"/>
          </a:p>
          <a:p>
            <a:pPr>
              <a:buFont typeface="Wingdings" charset="2"/>
              <a:buChar char="ü"/>
            </a:pPr>
            <a:r>
              <a:rPr lang="en-US" i="1" dirty="0"/>
              <a:t>Assessment is about my impact.</a:t>
            </a:r>
            <a:endParaRPr lang="en-US" dirty="0"/>
          </a:p>
          <a:p>
            <a:pPr>
              <a:buFont typeface="Wingdings" charset="2"/>
              <a:buChar char="ü"/>
            </a:pPr>
            <a:r>
              <a:rPr lang="en-US" i="1" dirty="0"/>
              <a:t>I teach through dialogue not monologue.</a:t>
            </a:r>
            <a:endParaRPr lang="en-US" dirty="0"/>
          </a:p>
          <a:p>
            <a:pPr>
              <a:buFont typeface="Wingdings" charset="2"/>
              <a:buChar char="ü"/>
            </a:pPr>
            <a:r>
              <a:rPr lang="en-US" i="1" dirty="0"/>
              <a:t>I enjoy the challenge and never retreat to “doing my best”.</a:t>
            </a:r>
            <a:endParaRPr lang="en-US" dirty="0"/>
          </a:p>
          <a:p>
            <a:pPr>
              <a:buFont typeface="Wingdings" charset="2"/>
              <a:buChar char="ü"/>
            </a:pPr>
            <a:r>
              <a:rPr lang="en-US" i="1" dirty="0"/>
              <a:t>It’s my role to develop positive relationships in class and staffrooms.</a:t>
            </a:r>
            <a:endParaRPr lang="en-US" dirty="0"/>
          </a:p>
          <a:p>
            <a:pPr>
              <a:buFont typeface="Wingdings" charset="2"/>
              <a:buChar char="ü"/>
            </a:pPr>
            <a:r>
              <a:rPr lang="en-US" i="1" dirty="0"/>
              <a:t>I inform all about the language of learning.</a:t>
            </a:r>
            <a:endParaRPr lang="en-US" dirty="0"/>
          </a:p>
        </p:txBody>
      </p:sp>
    </p:spTree>
    <p:extLst>
      <p:ext uri="{BB962C8B-B14F-4D97-AF65-F5344CB8AC3E}">
        <p14:creationId xmlns:p14="http://schemas.microsoft.com/office/powerpoint/2010/main" xmlns="" val="2364848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wipe(down)">
                                      <p:cBhvr>
                                        <p:cTn id="42" dur="500"/>
                                        <p:tgtEl>
                                          <p:spTgt spid="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animEffect transition="in" filter="wipe(down)">
                                      <p:cBhvr>
                                        <p:cTn id="47" dur="500"/>
                                        <p:tgtEl>
                                          <p:spTgt spid="3">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2" end="2"/>
                                            </p:txEl>
                                          </p:spTgt>
                                        </p:tgtEl>
                                        <p:attrNameLst>
                                          <p:attrName>style.visibility</p:attrName>
                                        </p:attrNameLst>
                                      </p:cBhvr>
                                      <p:to>
                                        <p:strVal val="visible"/>
                                      </p:to>
                                    </p:set>
                                    <p:animEffect transition="in" filter="wipe(down)">
                                      <p:cBhvr>
                                        <p:cTn id="52" dur="500"/>
                                        <p:tgtEl>
                                          <p:spTgt spid="3">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500"/>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wipe(down)">
                                      <p:cBhvr>
                                        <p:cTn id="62" dur="500"/>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Effect transition="in" filter="wipe(down)">
                                      <p:cBhvr>
                                        <p:cTn id="67" dur="500"/>
                                        <p:tgtEl>
                                          <p:spTgt spid="3">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Effect transition="in" filter="wipe(down)">
                                      <p:cBhvr>
                                        <p:cTn id="72" dur="500"/>
                                        <p:tgtEl>
                                          <p:spTgt spid="3">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7" end="7"/>
                                            </p:txEl>
                                          </p:spTgt>
                                        </p:tgtEl>
                                        <p:attrNameLst>
                                          <p:attrName>style.visibility</p:attrName>
                                        </p:attrNameLst>
                                      </p:cBhvr>
                                      <p:to>
                                        <p:strVal val="visible"/>
                                      </p:to>
                                    </p:set>
                                    <p:animEffect transition="in" filter="wipe(down)">
                                      <p:cBhvr>
                                        <p:cTn id="7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a:t>
            </a:r>
            <a:endParaRPr lang="en-US" dirty="0"/>
          </a:p>
        </p:txBody>
      </p:sp>
      <p:sp>
        <p:nvSpPr>
          <p:cNvPr id="3" name="Content Placeholder 2"/>
          <p:cNvSpPr>
            <a:spLocks noGrp="1"/>
          </p:cNvSpPr>
          <p:nvPr>
            <p:ph idx="1"/>
          </p:nvPr>
        </p:nvSpPr>
        <p:spPr/>
        <p:txBody>
          <a:bodyPr/>
          <a:lstStyle/>
          <a:p>
            <a:r>
              <a:rPr lang="en-US" dirty="0" smtClean="0"/>
              <a:t>Teachers and leaders are objectified</a:t>
            </a:r>
          </a:p>
          <a:p>
            <a:r>
              <a:rPr lang="en-US" dirty="0" smtClean="0"/>
              <a:t>Assumes all teachers are the same in their experience, aspirations and </a:t>
            </a:r>
            <a:r>
              <a:rPr lang="en-US" dirty="0" err="1" smtClean="0"/>
              <a:t>behaviours</a:t>
            </a:r>
            <a:endParaRPr lang="en-US" dirty="0" smtClean="0"/>
          </a:p>
          <a:p>
            <a:r>
              <a:rPr lang="en-US" dirty="0" smtClean="0"/>
              <a:t>Sees a direct causal relationship between the quality of teaching and learning</a:t>
            </a:r>
          </a:p>
          <a:p>
            <a:pPr lvl="1"/>
            <a:r>
              <a:rPr lang="en-US" dirty="0" smtClean="0"/>
              <a:t>Only 30% of learning is down to the teacher and the rest is family and social context</a:t>
            </a:r>
          </a:p>
          <a:p>
            <a:r>
              <a:rPr lang="en-US" dirty="0" smtClean="0"/>
              <a:t>Not just the feedback rather the teachers’ response to feedback</a:t>
            </a:r>
          </a:p>
          <a:p>
            <a:r>
              <a:rPr lang="en-US" dirty="0" smtClean="0"/>
              <a:t>Sees the teacher in isolation from their schools, the communicates in which they are located and the teachers’ personal and professional biography and experience</a:t>
            </a:r>
          </a:p>
          <a:p>
            <a:pPr lvl="1"/>
            <a:endParaRPr lang="en-US" dirty="0"/>
          </a:p>
        </p:txBody>
      </p:sp>
    </p:spTree>
    <p:extLst>
      <p:ext uri="{BB962C8B-B14F-4D97-AF65-F5344CB8AC3E}">
        <p14:creationId xmlns:p14="http://schemas.microsoft.com/office/powerpoint/2010/main" xmlns="" val="34012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the dilemma?</a:t>
            </a:r>
            <a:endParaRPr lang="en-US" dirty="0"/>
          </a:p>
        </p:txBody>
      </p:sp>
      <p:sp>
        <p:nvSpPr>
          <p:cNvPr id="3" name="Content Placeholder 2"/>
          <p:cNvSpPr>
            <a:spLocks noGrp="1"/>
          </p:cNvSpPr>
          <p:nvPr>
            <p:ph idx="1"/>
          </p:nvPr>
        </p:nvSpPr>
        <p:spPr/>
        <p:txBody>
          <a:bodyPr>
            <a:normAutofit/>
          </a:bodyPr>
          <a:lstStyle/>
          <a:p>
            <a:r>
              <a:rPr lang="en-US" sz="3200" dirty="0" smtClean="0"/>
              <a:t>Is the issue how people manage or how they lead?</a:t>
            </a:r>
          </a:p>
          <a:p>
            <a:endParaRPr lang="en-US" sz="3200" dirty="0" smtClean="0"/>
          </a:p>
          <a:p>
            <a:r>
              <a:rPr lang="en-US" sz="3200" dirty="0" smtClean="0"/>
              <a:t>There are challenges with both.</a:t>
            </a:r>
            <a:endParaRPr lang="en-US" sz="3200" dirty="0"/>
          </a:p>
        </p:txBody>
      </p:sp>
    </p:spTree>
    <p:extLst>
      <p:ext uri="{BB962C8B-B14F-4D97-AF65-F5344CB8AC3E}">
        <p14:creationId xmlns:p14="http://schemas.microsoft.com/office/powerpoint/2010/main" xmlns="" val="35731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Manager or leader?</a:t>
            </a:r>
            <a:endParaRPr lang="en-US" dirty="0"/>
          </a:p>
        </p:txBody>
      </p:sp>
      <p:sp>
        <p:nvSpPr>
          <p:cNvPr id="5" name="Text Placeholder 4"/>
          <p:cNvSpPr>
            <a:spLocks noGrp="1"/>
          </p:cNvSpPr>
          <p:nvPr>
            <p:ph type="body" idx="1"/>
          </p:nvPr>
        </p:nvSpPr>
        <p:spPr/>
        <p:txBody>
          <a:bodyPr/>
          <a:lstStyle/>
          <a:p>
            <a:r>
              <a:rPr lang="en-US" dirty="0" smtClean="0"/>
              <a:t>Manager</a:t>
            </a:r>
            <a:endParaRPr lang="en-US" dirty="0"/>
          </a:p>
        </p:txBody>
      </p:sp>
      <p:sp>
        <p:nvSpPr>
          <p:cNvPr id="6" name="Content Placeholder 5"/>
          <p:cNvSpPr>
            <a:spLocks noGrp="1"/>
          </p:cNvSpPr>
          <p:nvPr>
            <p:ph sz="half" idx="2"/>
          </p:nvPr>
        </p:nvSpPr>
        <p:spPr/>
        <p:txBody>
          <a:bodyPr/>
          <a:lstStyle/>
          <a:p>
            <a:r>
              <a:rPr lang="en-US" dirty="0" smtClean="0"/>
              <a:t>Technical</a:t>
            </a:r>
          </a:p>
          <a:p>
            <a:r>
              <a:rPr lang="en-US" dirty="0" smtClean="0"/>
              <a:t>Plans </a:t>
            </a:r>
          </a:p>
          <a:p>
            <a:r>
              <a:rPr lang="en-US" dirty="0" smtClean="0"/>
              <a:t>Focuses on systems</a:t>
            </a:r>
          </a:p>
          <a:p>
            <a:r>
              <a:rPr lang="en-US" dirty="0" smtClean="0"/>
              <a:t>Has authority</a:t>
            </a:r>
          </a:p>
          <a:p>
            <a:r>
              <a:rPr lang="en-US" dirty="0" smtClean="0"/>
              <a:t>Asks how and when</a:t>
            </a:r>
          </a:p>
          <a:p>
            <a:r>
              <a:rPr lang="en-US" dirty="0" smtClean="0"/>
              <a:t>Knows how its done</a:t>
            </a:r>
          </a:p>
          <a:p>
            <a:r>
              <a:rPr lang="en-US" dirty="0" smtClean="0"/>
              <a:t>Says ”I”</a:t>
            </a:r>
          </a:p>
          <a:p>
            <a:r>
              <a:rPr lang="en-US" dirty="0" smtClean="0"/>
              <a:t>Does things right</a:t>
            </a:r>
            <a:endParaRPr lang="en-US" dirty="0"/>
          </a:p>
        </p:txBody>
      </p:sp>
      <p:sp>
        <p:nvSpPr>
          <p:cNvPr id="7" name="Text Placeholder 6"/>
          <p:cNvSpPr>
            <a:spLocks noGrp="1"/>
          </p:cNvSpPr>
          <p:nvPr>
            <p:ph type="body" sz="quarter" idx="3"/>
          </p:nvPr>
        </p:nvSpPr>
        <p:spPr/>
        <p:txBody>
          <a:bodyPr/>
          <a:lstStyle/>
          <a:p>
            <a:r>
              <a:rPr lang="en-US" dirty="0" smtClean="0"/>
              <a:t>Leader</a:t>
            </a:r>
            <a:endParaRPr lang="en-US" dirty="0"/>
          </a:p>
        </p:txBody>
      </p:sp>
      <p:sp>
        <p:nvSpPr>
          <p:cNvPr id="8" name="Content Placeholder 7"/>
          <p:cNvSpPr>
            <a:spLocks noGrp="1"/>
          </p:cNvSpPr>
          <p:nvPr>
            <p:ph sz="quarter" idx="4"/>
          </p:nvPr>
        </p:nvSpPr>
        <p:spPr/>
        <p:txBody>
          <a:bodyPr/>
          <a:lstStyle/>
          <a:p>
            <a:r>
              <a:rPr lang="en-US" dirty="0" smtClean="0"/>
              <a:t>Visionary</a:t>
            </a:r>
          </a:p>
          <a:p>
            <a:r>
              <a:rPr lang="en-US" dirty="0" smtClean="0"/>
              <a:t>Inspires</a:t>
            </a:r>
          </a:p>
          <a:p>
            <a:r>
              <a:rPr lang="en-US" dirty="0"/>
              <a:t>Focuses on people</a:t>
            </a:r>
          </a:p>
          <a:p>
            <a:r>
              <a:rPr lang="en-US" dirty="0" smtClean="0"/>
              <a:t>Has influence</a:t>
            </a:r>
          </a:p>
          <a:p>
            <a:r>
              <a:rPr lang="en-US" dirty="0" smtClean="0"/>
              <a:t>Asks why?</a:t>
            </a:r>
          </a:p>
          <a:p>
            <a:r>
              <a:rPr lang="en-US" dirty="0" smtClean="0"/>
              <a:t>Shows how its done</a:t>
            </a:r>
          </a:p>
          <a:p>
            <a:r>
              <a:rPr lang="en-US" dirty="0" smtClean="0"/>
              <a:t>Says “we”</a:t>
            </a:r>
          </a:p>
          <a:p>
            <a:r>
              <a:rPr lang="en-US" dirty="0" smtClean="0"/>
              <a:t>Does the right thing</a:t>
            </a:r>
          </a:p>
          <a:p>
            <a:endParaRPr lang="en-US" dirty="0" smtClean="0"/>
          </a:p>
        </p:txBody>
      </p:sp>
    </p:spTree>
    <p:extLst>
      <p:ext uri="{BB962C8B-B14F-4D97-AF65-F5344CB8AC3E}">
        <p14:creationId xmlns:p14="http://schemas.microsoft.com/office/powerpoint/2010/main" xmlns="" val="260187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down)">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down)">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wipe(down)">
                                      <p:cBhvr>
                                        <p:cTn id="47" dur="500"/>
                                        <p:tgtEl>
                                          <p:spTgt spid="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xEl>
                                              <p:pRg st="1" end="1"/>
                                            </p:txEl>
                                          </p:spTgt>
                                        </p:tgtEl>
                                        <p:attrNameLst>
                                          <p:attrName>style.visibility</p:attrName>
                                        </p:attrNameLst>
                                      </p:cBhvr>
                                      <p:to>
                                        <p:strVal val="visible"/>
                                      </p:to>
                                    </p:set>
                                    <p:animEffect transition="in" filter="wipe(down)">
                                      <p:cBhvr>
                                        <p:cTn id="52" dur="500"/>
                                        <p:tgtEl>
                                          <p:spTgt spid="8">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8">
                                            <p:txEl>
                                              <p:pRg st="2" end="2"/>
                                            </p:txEl>
                                          </p:spTgt>
                                        </p:tgtEl>
                                        <p:attrNameLst>
                                          <p:attrName>style.visibility</p:attrName>
                                        </p:attrNameLst>
                                      </p:cBhvr>
                                      <p:to>
                                        <p:strVal val="visible"/>
                                      </p:to>
                                    </p:set>
                                    <p:animEffect transition="in" filter="wipe(down)">
                                      <p:cBhvr>
                                        <p:cTn id="57" dur="500"/>
                                        <p:tgtEl>
                                          <p:spTgt spid="8">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8">
                                            <p:txEl>
                                              <p:pRg st="3" end="3"/>
                                            </p:txEl>
                                          </p:spTgt>
                                        </p:tgtEl>
                                        <p:attrNameLst>
                                          <p:attrName>style.visibility</p:attrName>
                                        </p:attrNameLst>
                                      </p:cBhvr>
                                      <p:to>
                                        <p:strVal val="visible"/>
                                      </p:to>
                                    </p:set>
                                    <p:animEffect transition="in" filter="wipe(down)">
                                      <p:cBhvr>
                                        <p:cTn id="62" dur="500"/>
                                        <p:tgtEl>
                                          <p:spTgt spid="8">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8">
                                            <p:txEl>
                                              <p:pRg st="4" end="4"/>
                                            </p:txEl>
                                          </p:spTgt>
                                        </p:tgtEl>
                                        <p:attrNameLst>
                                          <p:attrName>style.visibility</p:attrName>
                                        </p:attrNameLst>
                                      </p:cBhvr>
                                      <p:to>
                                        <p:strVal val="visible"/>
                                      </p:to>
                                    </p:set>
                                    <p:animEffect transition="in" filter="wipe(down)">
                                      <p:cBhvr>
                                        <p:cTn id="67" dur="500"/>
                                        <p:tgtEl>
                                          <p:spTgt spid="8">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8">
                                            <p:txEl>
                                              <p:pRg st="5" end="5"/>
                                            </p:txEl>
                                          </p:spTgt>
                                        </p:tgtEl>
                                        <p:attrNameLst>
                                          <p:attrName>style.visibility</p:attrName>
                                        </p:attrNameLst>
                                      </p:cBhvr>
                                      <p:to>
                                        <p:strVal val="visible"/>
                                      </p:to>
                                    </p:set>
                                    <p:animEffect transition="in" filter="wipe(down)">
                                      <p:cBhvr>
                                        <p:cTn id="72" dur="500"/>
                                        <p:tgtEl>
                                          <p:spTgt spid="8">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8">
                                            <p:txEl>
                                              <p:pRg st="6" end="6"/>
                                            </p:txEl>
                                          </p:spTgt>
                                        </p:tgtEl>
                                        <p:attrNameLst>
                                          <p:attrName>style.visibility</p:attrName>
                                        </p:attrNameLst>
                                      </p:cBhvr>
                                      <p:to>
                                        <p:strVal val="visible"/>
                                      </p:to>
                                    </p:set>
                                    <p:animEffect transition="in" filter="wipe(down)">
                                      <p:cBhvr>
                                        <p:cTn id="77" dur="500"/>
                                        <p:tgtEl>
                                          <p:spTgt spid="8">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8">
                                            <p:txEl>
                                              <p:pRg st="7" end="7"/>
                                            </p:txEl>
                                          </p:spTgt>
                                        </p:tgtEl>
                                        <p:attrNameLst>
                                          <p:attrName>style.visibility</p:attrName>
                                        </p:attrNameLst>
                                      </p:cBhvr>
                                      <p:to>
                                        <p:strVal val="visible"/>
                                      </p:to>
                                    </p:set>
                                    <p:animEffect transition="in" filter="wipe(down)">
                                      <p:cBhvr>
                                        <p:cTn id="8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Types of leaders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xmlns="" val="2702792051"/>
              </p:ext>
            </p:extLst>
          </p:nvPr>
        </p:nvGraphicFramePr>
        <p:xfrm>
          <a:off x="457200" y="1611745"/>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rot="5400000">
            <a:off x="7350040" y="1415534"/>
            <a:ext cx="1506430" cy="369332"/>
          </a:xfrm>
          <a:prstGeom prst="rect">
            <a:avLst/>
          </a:prstGeom>
          <a:noFill/>
        </p:spPr>
        <p:txBody>
          <a:bodyPr wrap="none" rtlCol="0">
            <a:spAutoFit/>
          </a:bodyPr>
          <a:lstStyle/>
          <a:p>
            <a:r>
              <a:rPr lang="en-US" dirty="0" smtClean="0"/>
              <a:t>maintenance</a:t>
            </a:r>
            <a:endParaRPr lang="en-US" dirty="0"/>
          </a:p>
        </p:txBody>
      </p:sp>
      <p:sp>
        <p:nvSpPr>
          <p:cNvPr id="11" name="TextBox 10"/>
          <p:cNvSpPr txBox="1"/>
          <p:nvPr/>
        </p:nvSpPr>
        <p:spPr>
          <a:xfrm rot="5400000">
            <a:off x="7607821" y="5588009"/>
            <a:ext cx="1408651" cy="369333"/>
          </a:xfrm>
          <a:prstGeom prst="rect">
            <a:avLst/>
          </a:prstGeom>
          <a:noFill/>
        </p:spPr>
        <p:txBody>
          <a:bodyPr wrap="square" rtlCol="0">
            <a:spAutoFit/>
          </a:bodyPr>
          <a:lstStyle/>
          <a:p>
            <a:r>
              <a:rPr lang="en-US" dirty="0" smtClean="0"/>
              <a:t>Innovation</a:t>
            </a:r>
            <a:endParaRPr lang="en-US" dirty="0"/>
          </a:p>
        </p:txBody>
      </p:sp>
    </p:spTree>
    <p:extLst>
      <p:ext uri="{BB962C8B-B14F-4D97-AF65-F5344CB8AC3E}">
        <p14:creationId xmlns:p14="http://schemas.microsoft.com/office/powerpoint/2010/main" xmlns="" val="36500931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2385</TotalTime>
  <Words>1445</Words>
  <Application>Microsoft Office PowerPoint</Application>
  <PresentationFormat>On-screen Show (4:3)</PresentationFormat>
  <Paragraphs>205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Innovation, leadership and  professional learning: choices and consequences</vt:lpstr>
      <vt:lpstr>Questions shaping the presentation</vt:lpstr>
      <vt:lpstr>Policy focus</vt:lpstr>
      <vt:lpstr>John Hattie argues</vt:lpstr>
      <vt:lpstr>Mindframes that underpin learning</vt:lpstr>
      <vt:lpstr>But …</vt:lpstr>
      <vt:lpstr>So the dilemma?</vt:lpstr>
      <vt:lpstr>Manager or leader?</vt:lpstr>
      <vt:lpstr>Types of leaders</vt:lpstr>
      <vt:lpstr>Controlled leaders</vt:lpstr>
      <vt:lpstr>Compliant leaders</vt:lpstr>
      <vt:lpstr>Collaborative leaders</vt:lpstr>
      <vt:lpstr>What are the capabilities for 21century learning and teaching?</vt:lpstr>
      <vt:lpstr>Innovation leaders</vt:lpstr>
      <vt:lpstr>So where does this take us?</vt:lpstr>
      <vt:lpstr>Innovation leadership</vt:lpstr>
      <vt:lpstr>Leadership for innovation. </vt:lpstr>
      <vt:lpstr>David Horth &amp; Dan Buchner (2014) Innovative Leadership: How to use innovation to lead effectively, work collaboratively and drive results. Centre for Creative Leadership</vt:lpstr>
      <vt:lpstr>Innovation thinking</vt:lpstr>
      <vt:lpstr>Innovation thinking skills</vt:lpstr>
      <vt:lpstr>Innovation thinking skills</vt:lpstr>
      <vt:lpstr>Innovation thinking skills</vt:lpstr>
      <vt:lpstr>It follows then that</vt:lpstr>
      <vt:lpstr>What then are your choices as a leader?</vt:lpstr>
      <vt:lpstr>Professional learning for innovation leaders</vt:lpstr>
      <vt:lpstr>Consequences of making these choices</vt:lpstr>
      <vt:lpstr>And for students this means</vt:lpstr>
      <vt:lpstr> But what we want is </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leadership</dc:title>
  <dc:creator>Judyth</dc:creator>
  <cp:lastModifiedBy>Warran</cp:lastModifiedBy>
  <cp:revision>43</cp:revision>
  <dcterms:created xsi:type="dcterms:W3CDTF">2015-07-09T00:52:06Z</dcterms:created>
  <dcterms:modified xsi:type="dcterms:W3CDTF">2015-07-24T06:18:33Z</dcterms:modified>
</cp:coreProperties>
</file>