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312" r:id="rId4"/>
    <p:sldId id="305" r:id="rId5"/>
    <p:sldId id="306" r:id="rId6"/>
    <p:sldId id="315" r:id="rId7"/>
    <p:sldId id="316" r:id="rId8"/>
    <p:sldId id="313" r:id="rId9"/>
    <p:sldId id="264" r:id="rId10"/>
    <p:sldId id="265" r:id="rId11"/>
    <p:sldId id="266" r:id="rId12"/>
    <p:sldId id="317" r:id="rId13"/>
    <p:sldId id="311" r:id="rId14"/>
    <p:sldId id="269" r:id="rId15"/>
    <p:sldId id="270" r:id="rId16"/>
    <p:sldId id="309" r:id="rId17"/>
    <p:sldId id="275" r:id="rId18"/>
    <p:sldId id="276" r:id="rId19"/>
    <p:sldId id="277" r:id="rId20"/>
    <p:sldId id="282" r:id="rId21"/>
    <p:sldId id="298" r:id="rId22"/>
    <p:sldId id="318" r:id="rId23"/>
    <p:sldId id="290" r:id="rId24"/>
    <p:sldId id="291" r:id="rId25"/>
    <p:sldId id="292" r:id="rId26"/>
    <p:sldId id="295" r:id="rId27"/>
    <p:sldId id="314" r:id="rId28"/>
    <p:sldId id="29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84" autoAdjust="0"/>
  </p:normalViewPr>
  <p:slideViewPr>
    <p:cSldViewPr>
      <p:cViewPr varScale="1">
        <p:scale>
          <a:sx n="106" d="100"/>
          <a:sy n="106" d="100"/>
        </p:scale>
        <p:origin x="-1712" y="-96"/>
      </p:cViewPr>
      <p:guideLst>
        <p:guide orient="horz" pos="2160"/>
        <p:guide pos="2880"/>
      </p:guideLst>
    </p:cSldViewPr>
  </p:slideViewPr>
  <p:outlineViewPr>
    <p:cViewPr>
      <p:scale>
        <a:sx n="33" d="100"/>
        <a:sy n="33" d="100"/>
      </p:scale>
      <p:origin x="0" y="12344"/>
    </p:cViewPr>
  </p:outlineViewPr>
  <p:notesTextViewPr>
    <p:cViewPr>
      <p:scale>
        <a:sx n="1" d="1"/>
        <a:sy n="1" d="1"/>
      </p:scale>
      <p:origin x="0" y="0"/>
    </p:cViewPr>
  </p:notesTextViewPr>
  <p:sorterViewPr>
    <p:cViewPr varScale="1">
      <p:scale>
        <a:sx n="100" d="100"/>
        <a:sy n="100" d="100"/>
      </p:scale>
      <p:origin x="0" y="220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FFF9C95-0BBB-4036-9779-839428BAAC0C}" type="datetimeFigureOut">
              <a:rPr lang="en-GB" smtClean="0"/>
              <a:pPr/>
              <a:t>26/08/15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7D5BF-6EF6-4BB7-80D7-7986B174BBB3}" type="slidenum">
              <a:rPr lang="en-GB" smtClean="0"/>
              <a:pPr/>
              <a:t>‹#›</a:t>
            </a:fld>
            <a:endParaRPr lang="en-GB"/>
          </a:p>
        </p:txBody>
      </p:sp>
    </p:spTree>
    <p:extLst>
      <p:ext uri="{BB962C8B-B14F-4D97-AF65-F5344CB8AC3E}">
        <p14:creationId xmlns:p14="http://schemas.microsoft.com/office/powerpoint/2010/main" val="2573003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FF9C95-0BBB-4036-9779-839428BAAC0C}" type="datetimeFigureOut">
              <a:rPr lang="en-GB" smtClean="0"/>
              <a:pPr/>
              <a:t>26/08/15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7D5BF-6EF6-4BB7-80D7-7986B174BBB3}" type="slidenum">
              <a:rPr lang="en-GB" smtClean="0"/>
              <a:pPr/>
              <a:t>‹#›</a:t>
            </a:fld>
            <a:endParaRPr lang="en-GB"/>
          </a:p>
        </p:txBody>
      </p:sp>
    </p:spTree>
    <p:extLst>
      <p:ext uri="{BB962C8B-B14F-4D97-AF65-F5344CB8AC3E}">
        <p14:creationId xmlns:p14="http://schemas.microsoft.com/office/powerpoint/2010/main" val="171275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FF9C95-0BBB-4036-9779-839428BAAC0C}" type="datetimeFigureOut">
              <a:rPr lang="en-GB" smtClean="0"/>
              <a:pPr/>
              <a:t>26/08/15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7D5BF-6EF6-4BB7-80D7-7986B174BBB3}" type="slidenum">
              <a:rPr lang="en-GB" smtClean="0"/>
              <a:pPr/>
              <a:t>‹#›</a:t>
            </a:fld>
            <a:endParaRPr lang="en-GB"/>
          </a:p>
        </p:txBody>
      </p:sp>
    </p:spTree>
    <p:extLst>
      <p:ext uri="{BB962C8B-B14F-4D97-AF65-F5344CB8AC3E}">
        <p14:creationId xmlns:p14="http://schemas.microsoft.com/office/powerpoint/2010/main" val="2864476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FF9C95-0BBB-4036-9779-839428BAAC0C}" type="datetimeFigureOut">
              <a:rPr lang="en-GB" smtClean="0"/>
              <a:pPr/>
              <a:t>26/08/15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7D5BF-6EF6-4BB7-80D7-7986B174BBB3}" type="slidenum">
              <a:rPr lang="en-GB" smtClean="0"/>
              <a:pPr/>
              <a:t>‹#›</a:t>
            </a:fld>
            <a:endParaRPr lang="en-GB"/>
          </a:p>
        </p:txBody>
      </p:sp>
    </p:spTree>
    <p:extLst>
      <p:ext uri="{BB962C8B-B14F-4D97-AF65-F5344CB8AC3E}">
        <p14:creationId xmlns:p14="http://schemas.microsoft.com/office/powerpoint/2010/main" val="310658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F9C95-0BBB-4036-9779-839428BAAC0C}" type="datetimeFigureOut">
              <a:rPr lang="en-GB" smtClean="0"/>
              <a:pPr/>
              <a:t>26/08/15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7D5BF-6EF6-4BB7-80D7-7986B174BBB3}" type="slidenum">
              <a:rPr lang="en-GB" smtClean="0"/>
              <a:pPr/>
              <a:t>‹#›</a:t>
            </a:fld>
            <a:endParaRPr lang="en-GB"/>
          </a:p>
        </p:txBody>
      </p:sp>
    </p:spTree>
    <p:extLst>
      <p:ext uri="{BB962C8B-B14F-4D97-AF65-F5344CB8AC3E}">
        <p14:creationId xmlns:p14="http://schemas.microsoft.com/office/powerpoint/2010/main" val="58701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FFF9C95-0BBB-4036-9779-839428BAAC0C}" type="datetimeFigureOut">
              <a:rPr lang="en-GB" smtClean="0"/>
              <a:pPr/>
              <a:t>26/08/15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7D5BF-6EF6-4BB7-80D7-7986B174BBB3}" type="slidenum">
              <a:rPr lang="en-GB" smtClean="0"/>
              <a:pPr/>
              <a:t>‹#›</a:t>
            </a:fld>
            <a:endParaRPr lang="en-GB"/>
          </a:p>
        </p:txBody>
      </p:sp>
    </p:spTree>
    <p:extLst>
      <p:ext uri="{BB962C8B-B14F-4D97-AF65-F5344CB8AC3E}">
        <p14:creationId xmlns:p14="http://schemas.microsoft.com/office/powerpoint/2010/main" val="126299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FFF9C95-0BBB-4036-9779-839428BAAC0C}" type="datetimeFigureOut">
              <a:rPr lang="en-GB" smtClean="0"/>
              <a:pPr/>
              <a:t>26/08/15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7D5BF-6EF6-4BB7-80D7-7986B174BBB3}" type="slidenum">
              <a:rPr lang="en-GB" smtClean="0"/>
              <a:pPr/>
              <a:t>‹#›</a:t>
            </a:fld>
            <a:endParaRPr lang="en-GB"/>
          </a:p>
        </p:txBody>
      </p:sp>
    </p:spTree>
    <p:extLst>
      <p:ext uri="{BB962C8B-B14F-4D97-AF65-F5344CB8AC3E}">
        <p14:creationId xmlns:p14="http://schemas.microsoft.com/office/powerpoint/2010/main" val="250918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FFF9C95-0BBB-4036-9779-839428BAAC0C}" type="datetimeFigureOut">
              <a:rPr lang="en-GB" smtClean="0"/>
              <a:pPr/>
              <a:t>26/08/15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7D5BF-6EF6-4BB7-80D7-7986B174BBB3}" type="slidenum">
              <a:rPr lang="en-GB" smtClean="0"/>
              <a:pPr/>
              <a:t>‹#›</a:t>
            </a:fld>
            <a:endParaRPr lang="en-GB"/>
          </a:p>
        </p:txBody>
      </p:sp>
    </p:spTree>
    <p:extLst>
      <p:ext uri="{BB962C8B-B14F-4D97-AF65-F5344CB8AC3E}">
        <p14:creationId xmlns:p14="http://schemas.microsoft.com/office/powerpoint/2010/main" val="3774657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F9C95-0BBB-4036-9779-839428BAAC0C}" type="datetimeFigureOut">
              <a:rPr lang="en-GB" smtClean="0"/>
              <a:pPr/>
              <a:t>26/08/15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7D5BF-6EF6-4BB7-80D7-7986B174BBB3}" type="slidenum">
              <a:rPr lang="en-GB" smtClean="0"/>
              <a:pPr/>
              <a:t>‹#›</a:t>
            </a:fld>
            <a:endParaRPr lang="en-GB"/>
          </a:p>
        </p:txBody>
      </p:sp>
    </p:spTree>
    <p:extLst>
      <p:ext uri="{BB962C8B-B14F-4D97-AF65-F5344CB8AC3E}">
        <p14:creationId xmlns:p14="http://schemas.microsoft.com/office/powerpoint/2010/main" val="117022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F9C95-0BBB-4036-9779-839428BAAC0C}" type="datetimeFigureOut">
              <a:rPr lang="en-GB" smtClean="0"/>
              <a:pPr/>
              <a:t>26/08/15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7D5BF-6EF6-4BB7-80D7-7986B174BBB3}" type="slidenum">
              <a:rPr lang="en-GB" smtClean="0"/>
              <a:pPr/>
              <a:t>‹#›</a:t>
            </a:fld>
            <a:endParaRPr lang="en-GB"/>
          </a:p>
        </p:txBody>
      </p:sp>
    </p:spTree>
    <p:extLst>
      <p:ext uri="{BB962C8B-B14F-4D97-AF65-F5344CB8AC3E}">
        <p14:creationId xmlns:p14="http://schemas.microsoft.com/office/powerpoint/2010/main" val="339327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F9C95-0BBB-4036-9779-839428BAAC0C}" type="datetimeFigureOut">
              <a:rPr lang="en-GB" smtClean="0"/>
              <a:pPr/>
              <a:t>26/08/15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7D5BF-6EF6-4BB7-80D7-7986B174BBB3}" type="slidenum">
              <a:rPr lang="en-GB" smtClean="0"/>
              <a:pPr/>
              <a:t>‹#›</a:t>
            </a:fld>
            <a:endParaRPr lang="en-GB"/>
          </a:p>
        </p:txBody>
      </p:sp>
    </p:spTree>
    <p:extLst>
      <p:ext uri="{BB962C8B-B14F-4D97-AF65-F5344CB8AC3E}">
        <p14:creationId xmlns:p14="http://schemas.microsoft.com/office/powerpoint/2010/main" val="9634805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F9C95-0BBB-4036-9779-839428BAAC0C}" type="datetimeFigureOut">
              <a:rPr lang="en-GB" smtClean="0"/>
              <a:pPr/>
              <a:t>26/08/15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7D5BF-6EF6-4BB7-80D7-7986B174BBB3}" type="slidenum">
              <a:rPr lang="en-GB" smtClean="0"/>
              <a:pPr/>
              <a:t>‹#›</a:t>
            </a:fld>
            <a:endParaRPr lang="en-GB"/>
          </a:p>
        </p:txBody>
      </p:sp>
    </p:spTree>
    <p:extLst>
      <p:ext uri="{BB962C8B-B14F-4D97-AF65-F5344CB8AC3E}">
        <p14:creationId xmlns:p14="http://schemas.microsoft.com/office/powerpoint/2010/main" val="135540039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113" t="12186" r="1949" b="3258"/>
          <a:stretch/>
        </p:blipFill>
        <p:spPr>
          <a:xfrm>
            <a:off x="0" y="-27384"/>
            <a:ext cx="9169224" cy="6885383"/>
          </a:xfrm>
          <a:prstGeom prst="rect">
            <a:avLst/>
          </a:prstGeom>
        </p:spPr>
      </p:pic>
      <p:sp>
        <p:nvSpPr>
          <p:cNvPr id="2" name="Title 1"/>
          <p:cNvSpPr>
            <a:spLocks noGrp="1"/>
          </p:cNvSpPr>
          <p:nvPr>
            <p:ph type="ctrTitle"/>
          </p:nvPr>
        </p:nvSpPr>
        <p:spPr>
          <a:xfrm>
            <a:off x="683568" y="4221088"/>
            <a:ext cx="7772400" cy="1584176"/>
          </a:xfrm>
        </p:spPr>
        <p:txBody>
          <a:bodyPr>
            <a:noAutofit/>
          </a:bodyPr>
          <a:lstStyle/>
          <a:p>
            <a:endParaRPr lang="en-GB" sz="2800" dirty="0">
              <a:solidFill>
                <a:schemeClr val="bg1"/>
              </a:solidFill>
            </a:endParaRPr>
          </a:p>
        </p:txBody>
      </p:sp>
      <p:sp>
        <p:nvSpPr>
          <p:cNvPr id="3" name="Subtitle 2"/>
          <p:cNvSpPr>
            <a:spLocks noGrp="1"/>
          </p:cNvSpPr>
          <p:nvPr>
            <p:ph type="subTitle" idx="1"/>
          </p:nvPr>
        </p:nvSpPr>
        <p:spPr>
          <a:xfrm>
            <a:off x="1259632" y="4869160"/>
            <a:ext cx="6472808" cy="915466"/>
          </a:xfrm>
        </p:spPr>
        <p:txBody>
          <a:bodyPr>
            <a:noAutofit/>
          </a:bodyPr>
          <a:lstStyle/>
          <a:p>
            <a:r>
              <a:rPr lang="en-GB" sz="2800" dirty="0" smtClean="0">
                <a:solidFill>
                  <a:srgbClr val="FFFF00"/>
                </a:solidFill>
              </a:rPr>
              <a:t>LEAP 2015</a:t>
            </a:r>
          </a:p>
          <a:p>
            <a:r>
              <a:rPr lang="en-GB" sz="2800" dirty="0" smtClean="0">
                <a:solidFill>
                  <a:srgbClr val="FFFF00"/>
                </a:solidFill>
              </a:rPr>
              <a:t>“Grasping the agenda”</a:t>
            </a:r>
          </a:p>
          <a:p>
            <a:r>
              <a:rPr lang="en-GB" sz="2800" dirty="0" smtClean="0">
                <a:solidFill>
                  <a:srgbClr val="FFFF00"/>
                </a:solidFill>
              </a:rPr>
              <a:t>Sydney, Australia</a:t>
            </a:r>
          </a:p>
        </p:txBody>
      </p:sp>
    </p:spTree>
    <p:extLst>
      <p:ext uri="{BB962C8B-B14F-4D97-AF65-F5344CB8AC3E}">
        <p14:creationId xmlns:p14="http://schemas.microsoft.com/office/powerpoint/2010/main" val="8905030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576064"/>
          </a:xfrm>
        </p:spPr>
        <p:txBody>
          <a:bodyPr>
            <a:normAutofit fontScale="90000"/>
          </a:bodyPr>
          <a:lstStyle/>
          <a:p>
            <a:r>
              <a:rPr lang="en-GB" sz="3200" dirty="0" smtClean="0">
                <a:solidFill>
                  <a:srgbClr val="FFFF00"/>
                </a:solidFill>
              </a:rPr>
              <a:t>Collective capacity</a:t>
            </a:r>
            <a:endParaRPr lang="en-GB" sz="3200" dirty="0">
              <a:solidFill>
                <a:srgbClr val="FFFF00"/>
              </a:solidFill>
            </a:endParaRPr>
          </a:p>
        </p:txBody>
      </p:sp>
      <p:sp>
        <p:nvSpPr>
          <p:cNvPr id="3" name="Content Placeholder 2"/>
          <p:cNvSpPr>
            <a:spLocks noGrp="1"/>
          </p:cNvSpPr>
          <p:nvPr>
            <p:ph idx="1"/>
          </p:nvPr>
        </p:nvSpPr>
        <p:spPr>
          <a:xfrm>
            <a:off x="683568" y="908720"/>
            <a:ext cx="8003232" cy="4824537"/>
          </a:xfrm>
        </p:spPr>
        <p:txBody>
          <a:bodyPr/>
          <a:lstStyle/>
          <a:p>
            <a:endParaRPr lang="en-GB" sz="2400" dirty="0" smtClean="0">
              <a:solidFill>
                <a:srgbClr val="FFFF00"/>
              </a:solidFill>
            </a:endParaRPr>
          </a:p>
          <a:p>
            <a:r>
              <a:rPr lang="en-GB" sz="2400" dirty="0" smtClean="0">
                <a:solidFill>
                  <a:srgbClr val="FFFF00"/>
                </a:solidFill>
              </a:rPr>
              <a:t>Collective capacity generates the </a:t>
            </a:r>
            <a:r>
              <a:rPr lang="en-GB" sz="2400" dirty="0" smtClean="0"/>
              <a:t>emotional</a:t>
            </a:r>
            <a:r>
              <a:rPr lang="en-GB" sz="2400" dirty="0" smtClean="0">
                <a:solidFill>
                  <a:schemeClr val="bg1"/>
                </a:solidFill>
              </a:rPr>
              <a:t> </a:t>
            </a:r>
            <a:r>
              <a:rPr lang="en-GB" sz="2400" dirty="0" smtClean="0">
                <a:solidFill>
                  <a:srgbClr val="FFFF00"/>
                </a:solidFill>
              </a:rPr>
              <a:t>commitment that no amount of individual capacity working alone can come close to matching</a:t>
            </a:r>
          </a:p>
          <a:p>
            <a:r>
              <a:rPr lang="en-GB" sz="2400" dirty="0" smtClean="0">
                <a:solidFill>
                  <a:srgbClr val="FFFF00"/>
                </a:solidFill>
              </a:rPr>
              <a:t>Working together generates </a:t>
            </a:r>
            <a:r>
              <a:rPr lang="en-GB" sz="2400" dirty="0" smtClean="0"/>
              <a:t>commitment</a:t>
            </a:r>
          </a:p>
          <a:p>
            <a:r>
              <a:rPr lang="en-GB" sz="2400" dirty="0" smtClean="0"/>
              <a:t>Moral purpose </a:t>
            </a:r>
            <a:r>
              <a:rPr lang="en-GB" sz="2400" dirty="0" smtClean="0">
                <a:solidFill>
                  <a:srgbClr val="FFFF00"/>
                </a:solidFill>
              </a:rPr>
              <a:t>stares you in the face; it becomes palpable and indeed truly irresistible</a:t>
            </a:r>
          </a:p>
          <a:p>
            <a:r>
              <a:rPr lang="en-GB" sz="2400" dirty="0" smtClean="0">
                <a:solidFill>
                  <a:srgbClr val="FFFF00"/>
                </a:solidFill>
              </a:rPr>
              <a:t>The collective </a:t>
            </a:r>
            <a:r>
              <a:rPr lang="en-GB" sz="2400" dirty="0" smtClean="0"/>
              <a:t>motivational well </a:t>
            </a:r>
            <a:r>
              <a:rPr lang="en-GB" sz="2400" dirty="0" smtClean="0">
                <a:solidFill>
                  <a:srgbClr val="FFFF00"/>
                </a:solidFill>
              </a:rPr>
              <a:t>seems bottomless</a:t>
            </a:r>
          </a:p>
          <a:p>
            <a:r>
              <a:rPr lang="en-GB" sz="2400" dirty="0" smtClean="0">
                <a:solidFill>
                  <a:srgbClr val="FFFF00"/>
                </a:solidFill>
              </a:rPr>
              <a:t>The </a:t>
            </a:r>
            <a:r>
              <a:rPr lang="en-GB" sz="2400" dirty="0" smtClean="0"/>
              <a:t>speed of effective change </a:t>
            </a:r>
            <a:r>
              <a:rPr lang="en-GB" sz="2400" dirty="0" smtClean="0">
                <a:solidFill>
                  <a:srgbClr val="FFFF00"/>
                </a:solidFill>
              </a:rPr>
              <a:t>increases exponentially</a:t>
            </a:r>
          </a:p>
          <a:p>
            <a:pPr marL="0" indent="0">
              <a:buNone/>
            </a:pPr>
            <a:endParaRPr lang="en-GB" sz="2000" dirty="0" smtClean="0">
              <a:solidFill>
                <a:srgbClr val="FFFF00"/>
              </a:solidFill>
            </a:endParaRPr>
          </a:p>
          <a:p>
            <a:pPr marL="0" indent="0">
              <a:buNone/>
            </a:pPr>
            <a:r>
              <a:rPr lang="en-GB" sz="2000" dirty="0" smtClean="0">
                <a:solidFill>
                  <a:srgbClr val="FFFF00"/>
                </a:solidFill>
              </a:rPr>
              <a:t>McKinsey and Company 2010</a:t>
            </a:r>
            <a:endParaRPr lang="en-GB" sz="2000" dirty="0">
              <a:solidFill>
                <a:srgbClr val="FFFF00"/>
              </a:solidFill>
            </a:endParaRPr>
          </a:p>
        </p:txBody>
      </p:sp>
    </p:spTree>
    <p:extLst>
      <p:ext uri="{BB962C8B-B14F-4D97-AF65-F5344CB8AC3E}">
        <p14:creationId xmlns:p14="http://schemas.microsoft.com/office/powerpoint/2010/main" val="4248809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p:cNvSpPr txBox="1">
            <a:spLocks noChangeArrowheads="1"/>
          </p:cNvSpPr>
          <p:nvPr/>
        </p:nvSpPr>
        <p:spPr bwMode="auto">
          <a:xfrm>
            <a:off x="323850" y="476250"/>
            <a:ext cx="8280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600" b="1" dirty="0" smtClean="0">
                <a:solidFill>
                  <a:srgbClr val="FFFF00"/>
                </a:solidFill>
              </a:rPr>
              <a:t>Trust and Verify; the real keys to school improvement</a:t>
            </a:r>
            <a:endParaRPr lang="en-US" sz="3600" b="1" dirty="0">
              <a:solidFill>
                <a:srgbClr val="FFFF00"/>
              </a:solidFill>
            </a:endParaRPr>
          </a:p>
        </p:txBody>
      </p:sp>
      <p:sp>
        <p:nvSpPr>
          <p:cNvPr id="282627" name="Line 3"/>
          <p:cNvSpPr>
            <a:spLocks noChangeShapeType="1"/>
          </p:cNvSpPr>
          <p:nvPr/>
        </p:nvSpPr>
        <p:spPr bwMode="auto">
          <a:xfrm>
            <a:off x="539750" y="3644900"/>
            <a:ext cx="80645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2628" name="Text Box 4"/>
          <p:cNvSpPr txBox="1">
            <a:spLocks noChangeArrowheads="1"/>
          </p:cNvSpPr>
          <p:nvPr/>
        </p:nvSpPr>
        <p:spPr bwMode="auto">
          <a:xfrm>
            <a:off x="250825" y="2708275"/>
            <a:ext cx="12093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dirty="0">
                <a:solidFill>
                  <a:srgbClr val="FFFF00"/>
                </a:solidFill>
              </a:rPr>
              <a:t>PARANOIA</a:t>
            </a:r>
          </a:p>
        </p:txBody>
      </p:sp>
      <p:sp>
        <p:nvSpPr>
          <p:cNvPr id="282629" name="Text Box 5"/>
          <p:cNvSpPr txBox="1">
            <a:spLocks noChangeArrowheads="1"/>
          </p:cNvSpPr>
          <p:nvPr/>
        </p:nvSpPr>
        <p:spPr bwMode="auto">
          <a:xfrm>
            <a:off x="7461250" y="2924175"/>
            <a:ext cx="1476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dirty="0">
                <a:solidFill>
                  <a:srgbClr val="FFFF00"/>
                </a:solidFill>
              </a:rPr>
              <a:t>BLIND TRUST</a:t>
            </a:r>
          </a:p>
        </p:txBody>
      </p:sp>
      <p:sp>
        <p:nvSpPr>
          <p:cNvPr id="282630" name="Text Box 6"/>
          <p:cNvSpPr txBox="1">
            <a:spLocks noChangeArrowheads="1"/>
          </p:cNvSpPr>
          <p:nvPr/>
        </p:nvSpPr>
        <p:spPr bwMode="auto">
          <a:xfrm>
            <a:off x="1979613" y="2781300"/>
            <a:ext cx="94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t>LOW </a:t>
            </a:r>
          </a:p>
          <a:p>
            <a:r>
              <a:rPr lang="en-US" sz="1800" b="1"/>
              <a:t>TRUST</a:t>
            </a:r>
          </a:p>
        </p:txBody>
      </p:sp>
      <p:sp>
        <p:nvSpPr>
          <p:cNvPr id="282631" name="Text Box 7"/>
          <p:cNvSpPr txBox="1">
            <a:spLocks noChangeArrowheads="1"/>
          </p:cNvSpPr>
          <p:nvPr/>
        </p:nvSpPr>
        <p:spPr bwMode="auto">
          <a:xfrm>
            <a:off x="3276600" y="2781300"/>
            <a:ext cx="183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a:t>CONDITIONAL </a:t>
            </a:r>
          </a:p>
          <a:p>
            <a:pPr algn="ctr"/>
            <a:r>
              <a:rPr lang="en-US" sz="1800" b="1"/>
              <a:t>TRUST</a:t>
            </a:r>
          </a:p>
        </p:txBody>
      </p:sp>
      <p:sp>
        <p:nvSpPr>
          <p:cNvPr id="282632" name="Text Box 8"/>
          <p:cNvSpPr txBox="1">
            <a:spLocks noChangeArrowheads="1"/>
          </p:cNvSpPr>
          <p:nvPr/>
        </p:nvSpPr>
        <p:spPr bwMode="auto">
          <a:xfrm>
            <a:off x="5724525" y="2708275"/>
            <a:ext cx="94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t>HIGH</a:t>
            </a:r>
          </a:p>
          <a:p>
            <a:r>
              <a:rPr lang="en-US" sz="1800" b="1"/>
              <a:t>TRUST</a:t>
            </a:r>
          </a:p>
        </p:txBody>
      </p:sp>
      <p:sp>
        <p:nvSpPr>
          <p:cNvPr id="282633" name="Text Box 9"/>
          <p:cNvSpPr txBox="1">
            <a:spLocks noChangeArrowheads="1"/>
          </p:cNvSpPr>
          <p:nvPr/>
        </p:nvSpPr>
        <p:spPr bwMode="auto">
          <a:xfrm>
            <a:off x="3314700" y="3821906"/>
            <a:ext cx="15163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dirty="0">
                <a:solidFill>
                  <a:srgbClr val="FFFF00"/>
                </a:solidFill>
              </a:rPr>
              <a:t>VERIFICATION</a:t>
            </a:r>
          </a:p>
        </p:txBody>
      </p:sp>
      <p:sp>
        <p:nvSpPr>
          <p:cNvPr id="282634" name="Line 10"/>
          <p:cNvSpPr>
            <a:spLocks noChangeShapeType="1"/>
          </p:cNvSpPr>
          <p:nvPr/>
        </p:nvSpPr>
        <p:spPr bwMode="auto">
          <a:xfrm>
            <a:off x="5148263" y="4005263"/>
            <a:ext cx="57626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2635" name="Line 11"/>
          <p:cNvSpPr>
            <a:spLocks noChangeShapeType="1"/>
          </p:cNvSpPr>
          <p:nvPr/>
        </p:nvSpPr>
        <p:spPr bwMode="auto">
          <a:xfrm flipH="1">
            <a:off x="2700338" y="4005263"/>
            <a:ext cx="5032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2636" name="Text Box 12"/>
          <p:cNvSpPr txBox="1">
            <a:spLocks noChangeArrowheads="1"/>
          </p:cNvSpPr>
          <p:nvPr/>
        </p:nvSpPr>
        <p:spPr bwMode="auto">
          <a:xfrm>
            <a:off x="1166813" y="3808413"/>
            <a:ext cx="12105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dirty="0">
                <a:solidFill>
                  <a:srgbClr val="FFFF00"/>
                </a:solidFill>
              </a:rPr>
              <a:t>INTRUSIVE</a:t>
            </a:r>
          </a:p>
        </p:txBody>
      </p:sp>
      <p:sp>
        <p:nvSpPr>
          <p:cNvPr id="282637" name="Text Box 13"/>
          <p:cNvSpPr txBox="1">
            <a:spLocks noChangeArrowheads="1"/>
          </p:cNvSpPr>
          <p:nvPr/>
        </p:nvSpPr>
        <p:spPr bwMode="auto">
          <a:xfrm>
            <a:off x="5848350" y="3808413"/>
            <a:ext cx="14848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dirty="0">
                <a:solidFill>
                  <a:srgbClr val="FFFF00"/>
                </a:solidFill>
              </a:rPr>
              <a:t>LIGHT TOUCH</a:t>
            </a:r>
          </a:p>
        </p:txBody>
      </p:sp>
      <p:sp>
        <p:nvSpPr>
          <p:cNvPr id="282638" name="Line 14"/>
          <p:cNvSpPr>
            <a:spLocks noChangeShapeType="1"/>
          </p:cNvSpPr>
          <p:nvPr/>
        </p:nvSpPr>
        <p:spPr bwMode="auto">
          <a:xfrm>
            <a:off x="539750" y="3284538"/>
            <a:ext cx="0" cy="36036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2639" name="Line 15"/>
          <p:cNvSpPr>
            <a:spLocks noChangeShapeType="1"/>
          </p:cNvSpPr>
          <p:nvPr/>
        </p:nvSpPr>
        <p:spPr bwMode="auto">
          <a:xfrm>
            <a:off x="2339975" y="3357563"/>
            <a:ext cx="0" cy="28733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2640" name="Line 16"/>
          <p:cNvSpPr>
            <a:spLocks noChangeShapeType="1"/>
          </p:cNvSpPr>
          <p:nvPr/>
        </p:nvSpPr>
        <p:spPr bwMode="auto">
          <a:xfrm>
            <a:off x="4140200" y="3357563"/>
            <a:ext cx="0" cy="2159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2641" name="Line 17"/>
          <p:cNvSpPr>
            <a:spLocks noChangeShapeType="1"/>
          </p:cNvSpPr>
          <p:nvPr/>
        </p:nvSpPr>
        <p:spPr bwMode="auto">
          <a:xfrm>
            <a:off x="6156325" y="3284538"/>
            <a:ext cx="0" cy="36036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2642" name="Line 18"/>
          <p:cNvSpPr>
            <a:spLocks noChangeShapeType="1"/>
          </p:cNvSpPr>
          <p:nvPr/>
        </p:nvSpPr>
        <p:spPr bwMode="auto">
          <a:xfrm>
            <a:off x="8532813" y="3284538"/>
            <a:ext cx="0" cy="36036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8388001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 Clip</a:t>
            </a:r>
            <a:endParaRPr lang="en-GB" dirty="0"/>
          </a:p>
        </p:txBody>
      </p:sp>
      <p:sp>
        <p:nvSpPr>
          <p:cNvPr id="3" name="Content Placeholder 2"/>
          <p:cNvSpPr>
            <a:spLocks noGrp="1"/>
          </p:cNvSpPr>
          <p:nvPr>
            <p:ph idx="1"/>
          </p:nvPr>
        </p:nvSpPr>
        <p:spPr/>
        <p:txBody>
          <a:bodyPr/>
          <a:lstStyle/>
          <a:p>
            <a:pPr marL="0" indent="0">
              <a:buNone/>
            </a:pPr>
            <a:r>
              <a:rPr lang="en-GB" dirty="0" smtClean="0"/>
              <a:t>You tube clip of man in a wardrobe</a:t>
            </a:r>
            <a:endParaRPr lang="en-GB" dirty="0"/>
          </a:p>
        </p:txBody>
      </p:sp>
    </p:spTree>
    <p:extLst>
      <p:ext uri="{BB962C8B-B14F-4D97-AF65-F5344CB8AC3E}">
        <p14:creationId xmlns:p14="http://schemas.microsoft.com/office/powerpoint/2010/main" val="1867233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endParaRPr lang="en-GB" dirty="0"/>
          </a:p>
        </p:txBody>
      </p:sp>
      <p:sp>
        <p:nvSpPr>
          <p:cNvPr id="3" name="Content Placeholder 2"/>
          <p:cNvSpPr>
            <a:spLocks noGrp="1"/>
          </p:cNvSpPr>
          <p:nvPr>
            <p:ph idx="1"/>
          </p:nvPr>
        </p:nvSpPr>
        <p:spPr>
          <a:xfrm>
            <a:off x="539552" y="404664"/>
            <a:ext cx="8229600" cy="5256584"/>
          </a:xfrm>
        </p:spPr>
        <p:txBody>
          <a:bodyPr/>
          <a:lstStyle/>
          <a:p>
            <a:pPr marL="0" indent="0">
              <a:buNone/>
            </a:pPr>
            <a:endParaRPr lang="en-GB" sz="2800" dirty="0" smtClean="0"/>
          </a:p>
          <a:p>
            <a:pPr marL="0" indent="0">
              <a:buNone/>
            </a:pPr>
            <a:r>
              <a:rPr lang="en-GB" sz="3600" dirty="0" smtClean="0">
                <a:solidFill>
                  <a:srgbClr val="FFFF00"/>
                </a:solidFill>
              </a:rPr>
              <a:t>Alliances</a:t>
            </a:r>
            <a:r>
              <a:rPr lang="en-GB" sz="3600" dirty="0">
                <a:solidFill>
                  <a:srgbClr val="FFFF00"/>
                </a:solidFill>
              </a:rPr>
              <a:t>, agreements, friendships and coalitions can often pay their way by giving all of </a:t>
            </a:r>
            <a:r>
              <a:rPr lang="en-GB" sz="3600" dirty="0" smtClean="0">
                <a:solidFill>
                  <a:srgbClr val="FFFF00"/>
                </a:solidFill>
              </a:rPr>
              <a:t>us more </a:t>
            </a:r>
            <a:r>
              <a:rPr lang="en-GB" sz="3600" dirty="0">
                <a:solidFill>
                  <a:srgbClr val="FFFF00"/>
                </a:solidFill>
              </a:rPr>
              <a:t>returns than we could have had by going down the path of outright competition... </a:t>
            </a:r>
            <a:r>
              <a:rPr lang="en-GB" sz="3600" dirty="0" smtClean="0">
                <a:solidFill>
                  <a:srgbClr val="FFFF00"/>
                </a:solidFill>
              </a:rPr>
              <a:t>The trick </a:t>
            </a:r>
            <a:r>
              <a:rPr lang="en-GB" sz="3600" dirty="0">
                <a:solidFill>
                  <a:srgbClr val="FFFF00"/>
                </a:solidFill>
              </a:rPr>
              <a:t>of getting cooperation to work is somehow to contain the conflict before it </a:t>
            </a:r>
            <a:r>
              <a:rPr lang="en-GB" sz="3600" dirty="0" smtClean="0">
                <a:solidFill>
                  <a:srgbClr val="FFFF00"/>
                </a:solidFill>
              </a:rPr>
              <a:t>consumes the </a:t>
            </a:r>
            <a:r>
              <a:rPr lang="en-GB" sz="3600" dirty="0">
                <a:solidFill>
                  <a:srgbClr val="FFFF00"/>
                </a:solidFill>
              </a:rPr>
              <a:t>riches that could otherwise be shared</a:t>
            </a:r>
            <a:r>
              <a:rPr lang="en-GB" sz="3600" dirty="0"/>
              <a:t>.</a:t>
            </a:r>
          </a:p>
          <a:p>
            <a:pPr marL="0" indent="0">
              <a:buNone/>
            </a:pPr>
            <a:endParaRPr lang="en-GB" dirty="0" smtClean="0"/>
          </a:p>
          <a:p>
            <a:pPr marL="0" indent="0">
              <a:buNone/>
            </a:pPr>
            <a:endParaRPr lang="en-GB" sz="2800" dirty="0"/>
          </a:p>
        </p:txBody>
      </p:sp>
    </p:spTree>
    <p:extLst>
      <p:ext uri="{BB962C8B-B14F-4D97-AF65-F5344CB8AC3E}">
        <p14:creationId xmlns:p14="http://schemas.microsoft.com/office/powerpoint/2010/main" val="25902423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FFFF00"/>
                </a:solidFill>
              </a:rPr>
              <a:t>National Standards of Excellence for Headteachers</a:t>
            </a:r>
            <a:endParaRPr lang="en-GB" sz="2800" dirty="0">
              <a:solidFill>
                <a:srgbClr val="FFFF00"/>
              </a:solidFill>
            </a:endParaRPr>
          </a:p>
        </p:txBody>
      </p:sp>
      <p:sp>
        <p:nvSpPr>
          <p:cNvPr id="3" name="Content Placeholder 2"/>
          <p:cNvSpPr>
            <a:spLocks noGrp="1"/>
          </p:cNvSpPr>
          <p:nvPr>
            <p:ph idx="1"/>
          </p:nvPr>
        </p:nvSpPr>
        <p:spPr>
          <a:xfrm>
            <a:off x="457200" y="1412776"/>
            <a:ext cx="8229600" cy="4713387"/>
          </a:xfrm>
        </p:spPr>
        <p:txBody>
          <a:bodyPr>
            <a:normAutofit fontScale="92500" lnSpcReduction="10000"/>
          </a:bodyPr>
          <a:lstStyle/>
          <a:p>
            <a:pPr marL="0" indent="0" algn="ctr">
              <a:buNone/>
            </a:pPr>
            <a:r>
              <a:rPr lang="en-GB" dirty="0" smtClean="0"/>
              <a:t>The Four Domains</a:t>
            </a:r>
          </a:p>
          <a:p>
            <a:pPr marL="514350" indent="-514350">
              <a:buFont typeface="+mj-lt"/>
              <a:buAutoNum type="arabicPeriod"/>
            </a:pPr>
            <a:r>
              <a:rPr lang="en-GB" dirty="0" smtClean="0">
                <a:solidFill>
                  <a:srgbClr val="FFFF00"/>
                </a:solidFill>
              </a:rPr>
              <a:t>Qualities and Knowledge</a:t>
            </a:r>
          </a:p>
          <a:p>
            <a:pPr marL="514350" indent="-514350">
              <a:buFont typeface="+mj-lt"/>
              <a:buAutoNum type="arabicPeriod"/>
            </a:pPr>
            <a:r>
              <a:rPr lang="en-GB" dirty="0" smtClean="0">
                <a:solidFill>
                  <a:srgbClr val="FFFF00"/>
                </a:solidFill>
              </a:rPr>
              <a:t>Pupils and staff</a:t>
            </a:r>
          </a:p>
          <a:p>
            <a:pPr marL="514350" indent="-514350">
              <a:buFont typeface="+mj-lt"/>
              <a:buAutoNum type="arabicPeriod"/>
            </a:pPr>
            <a:r>
              <a:rPr lang="en-GB" dirty="0" smtClean="0">
                <a:solidFill>
                  <a:srgbClr val="FFFF00"/>
                </a:solidFill>
              </a:rPr>
              <a:t>Systems and Process</a:t>
            </a:r>
          </a:p>
          <a:p>
            <a:pPr marL="514350" indent="-514350">
              <a:buFont typeface="+mj-lt"/>
              <a:buAutoNum type="arabicPeriod"/>
            </a:pPr>
            <a:r>
              <a:rPr lang="en-GB" dirty="0" smtClean="0">
                <a:solidFill>
                  <a:srgbClr val="FFFF00"/>
                </a:solidFill>
              </a:rPr>
              <a:t>The self-improving school system</a:t>
            </a:r>
          </a:p>
          <a:p>
            <a:pPr marL="0" indent="0" algn="ctr">
              <a:buNone/>
            </a:pPr>
            <a:endParaRPr lang="en-GB" sz="3000" dirty="0" smtClean="0"/>
          </a:p>
          <a:p>
            <a:pPr marL="0" indent="0" algn="ctr">
              <a:buNone/>
            </a:pPr>
            <a:r>
              <a:rPr lang="en-GB" sz="3000" dirty="0" smtClean="0"/>
              <a:t>These standards are designed to inspire public confidence in headteachers, raise aspirations, secure high academic standards and empower the teaching profession</a:t>
            </a:r>
            <a:endParaRPr lang="en-GB" sz="3000" dirty="0"/>
          </a:p>
        </p:txBody>
      </p:sp>
    </p:spTree>
    <p:extLst>
      <p:ext uri="{BB962C8B-B14F-4D97-AF65-F5344CB8AC3E}">
        <p14:creationId xmlns:p14="http://schemas.microsoft.com/office/powerpoint/2010/main" val="42899969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rgbClr val="FFFF00"/>
                </a:solidFill>
              </a:rPr>
              <a:t>Key words and phrases in the new standards</a:t>
            </a:r>
            <a:endParaRPr lang="en-GB" sz="3200" dirty="0">
              <a:solidFill>
                <a:srgbClr val="FFFF00"/>
              </a:solidFill>
            </a:endParaRPr>
          </a:p>
        </p:txBody>
      </p:sp>
      <p:sp>
        <p:nvSpPr>
          <p:cNvPr id="3" name="Content Placeholder 2"/>
          <p:cNvSpPr>
            <a:spLocks noGrp="1"/>
          </p:cNvSpPr>
          <p:nvPr>
            <p:ph idx="1"/>
          </p:nvPr>
        </p:nvSpPr>
        <p:spPr/>
        <p:txBody>
          <a:bodyPr>
            <a:normAutofit lnSpcReduction="10000"/>
          </a:bodyPr>
          <a:lstStyle/>
          <a:p>
            <a:r>
              <a:rPr lang="en-GB" dirty="0" smtClean="0"/>
              <a:t>Leading by example with.. </a:t>
            </a:r>
            <a:r>
              <a:rPr lang="en-GB" dirty="0" smtClean="0">
                <a:solidFill>
                  <a:srgbClr val="FFFF00"/>
                </a:solidFill>
              </a:rPr>
              <a:t>integrity, creativity,</a:t>
            </a:r>
          </a:p>
          <a:p>
            <a:pPr marL="0" indent="0">
              <a:buNone/>
            </a:pPr>
            <a:r>
              <a:rPr lang="en-GB" dirty="0" smtClean="0">
                <a:solidFill>
                  <a:srgbClr val="FFFF00"/>
                </a:solidFill>
              </a:rPr>
              <a:t>Resilience and clarity…</a:t>
            </a:r>
          </a:p>
          <a:p>
            <a:r>
              <a:rPr lang="en-GB" dirty="0" smtClean="0"/>
              <a:t>Occupying an.. </a:t>
            </a:r>
            <a:r>
              <a:rPr lang="en-GB" dirty="0" smtClean="0">
                <a:solidFill>
                  <a:srgbClr val="FFFF00"/>
                </a:solidFill>
              </a:rPr>
              <a:t>Influential position, shaping the profession having clear values and ambition</a:t>
            </a:r>
          </a:p>
          <a:p>
            <a:r>
              <a:rPr lang="en-GB" dirty="0" smtClean="0"/>
              <a:t>Developing </a:t>
            </a:r>
            <a:r>
              <a:rPr lang="en-GB" dirty="0" smtClean="0">
                <a:solidFill>
                  <a:srgbClr val="FFFF00"/>
                </a:solidFill>
              </a:rPr>
              <a:t>effective relationships, achieving excellence, shaping the future based on well evidenced research drawing on their own scholarship..</a:t>
            </a:r>
            <a:endParaRPr lang="en-GB" dirty="0"/>
          </a:p>
        </p:txBody>
      </p:sp>
    </p:spTree>
    <p:extLst>
      <p:ext uri="{BB962C8B-B14F-4D97-AF65-F5344CB8AC3E}">
        <p14:creationId xmlns:p14="http://schemas.microsoft.com/office/powerpoint/2010/main" val="8927368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FF00"/>
                </a:solidFill>
              </a:rPr>
              <a:t>In the self-improving school system in England, </a:t>
            </a:r>
            <a:r>
              <a:rPr lang="en-US" sz="3600" dirty="0" err="1" smtClean="0">
                <a:solidFill>
                  <a:srgbClr val="FFFF00"/>
                </a:solidFill>
              </a:rPr>
              <a:t>Headteachers</a:t>
            </a:r>
            <a:r>
              <a:rPr lang="en-US" sz="3600" dirty="0" smtClean="0">
                <a:solidFill>
                  <a:srgbClr val="FFFF00"/>
                </a:solidFill>
              </a:rPr>
              <a:t> need to:-</a:t>
            </a:r>
            <a:endParaRPr lang="en-US" sz="3600" dirty="0">
              <a:solidFill>
                <a:srgbClr val="FFFF00"/>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t>Create outward-facing schools which work with other schools and </a:t>
            </a:r>
            <a:r>
              <a:rPr lang="en-US" sz="2800" dirty="0" err="1" smtClean="0"/>
              <a:t>organisations</a:t>
            </a:r>
            <a:r>
              <a:rPr lang="en-US" sz="2800" dirty="0" smtClean="0"/>
              <a:t> , in a climate of mutual </a:t>
            </a:r>
            <a:r>
              <a:rPr lang="en-US" sz="2800" dirty="0" err="1" smtClean="0"/>
              <a:t>challenge,to</a:t>
            </a:r>
            <a:r>
              <a:rPr lang="en-US" sz="2800" dirty="0" smtClean="0"/>
              <a:t> challenge educational </a:t>
            </a:r>
            <a:r>
              <a:rPr lang="en-US" sz="2800" dirty="0" err="1" smtClean="0"/>
              <a:t>orthodoxies,harnessing</a:t>
            </a:r>
            <a:r>
              <a:rPr lang="en-US" sz="2800" dirty="0" smtClean="0"/>
              <a:t> the findings of well evidenced research, model entrepreneurial and innovative approaches to school improvement.</a:t>
            </a:r>
          </a:p>
          <a:p>
            <a:pPr marL="0" indent="0">
              <a:buNone/>
            </a:pPr>
            <a:r>
              <a:rPr lang="en-US" sz="2800" dirty="0" smtClean="0">
                <a:solidFill>
                  <a:srgbClr val="FFFF00"/>
                </a:solidFill>
              </a:rPr>
              <a:t>Principals maintain their values… Build a culture of trust and collaboration.. Base change and innovation on research. </a:t>
            </a:r>
          </a:p>
          <a:p>
            <a:pPr marL="0" indent="0">
              <a:buNone/>
            </a:pPr>
            <a:r>
              <a:rPr lang="en-US" sz="2400" dirty="0" smtClean="0">
                <a:solidFill>
                  <a:srgbClr val="FFFF00"/>
                </a:solidFill>
              </a:rPr>
              <a:t>Australian Professional Standards for Principals</a:t>
            </a:r>
            <a:endParaRPr lang="en-US" sz="2400" dirty="0">
              <a:solidFill>
                <a:srgbClr val="FFFF00"/>
              </a:solidFill>
            </a:endParaRPr>
          </a:p>
        </p:txBody>
      </p:sp>
    </p:spTree>
    <p:extLst>
      <p:ext uri="{BB962C8B-B14F-4D97-AF65-F5344CB8AC3E}">
        <p14:creationId xmlns:p14="http://schemas.microsoft.com/office/powerpoint/2010/main" val="21947509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en-GB" dirty="0"/>
          </a:p>
        </p:txBody>
      </p:sp>
      <p:sp>
        <p:nvSpPr>
          <p:cNvPr id="3" name="Content Placeholder 2"/>
          <p:cNvSpPr>
            <a:spLocks noGrp="1"/>
          </p:cNvSpPr>
          <p:nvPr>
            <p:ph idx="1"/>
          </p:nvPr>
        </p:nvSpPr>
        <p:spPr>
          <a:xfrm>
            <a:off x="457200" y="332656"/>
            <a:ext cx="8229600" cy="5793507"/>
          </a:xfrm>
        </p:spPr>
        <p:txBody>
          <a:bodyPr/>
          <a:lstStyle/>
          <a:p>
            <a:endParaRPr lang="en-GB" dirty="0" smtClean="0"/>
          </a:p>
          <a:p>
            <a:pPr marL="0" indent="0" algn="ctr">
              <a:buNone/>
            </a:pPr>
            <a:endParaRPr lang="en-GB" sz="4000" dirty="0" smtClean="0">
              <a:solidFill>
                <a:srgbClr val="FFFF00"/>
              </a:solidFill>
            </a:endParaRPr>
          </a:p>
          <a:p>
            <a:pPr marL="0" indent="0" algn="ctr">
              <a:buNone/>
            </a:pPr>
            <a:r>
              <a:rPr lang="en-GB" sz="4000" dirty="0" smtClean="0">
                <a:solidFill>
                  <a:srgbClr val="FFFF00"/>
                </a:solidFill>
              </a:rPr>
              <a:t>‘</a:t>
            </a:r>
            <a:r>
              <a:rPr lang="en-GB" sz="4000" dirty="0">
                <a:solidFill>
                  <a:srgbClr val="FFFF00"/>
                </a:solidFill>
              </a:rPr>
              <a:t>Schools should become hubs of cutting-edge research into education in an attempt </a:t>
            </a:r>
            <a:r>
              <a:rPr lang="en-GB" sz="4000" dirty="0" smtClean="0">
                <a:solidFill>
                  <a:srgbClr val="FFFF00"/>
                </a:solidFill>
              </a:rPr>
              <a:t>to speed </a:t>
            </a:r>
            <a:r>
              <a:rPr lang="en-GB" sz="4000" dirty="0">
                <a:solidFill>
                  <a:srgbClr val="FFFF00"/>
                </a:solidFill>
              </a:rPr>
              <a:t>up innovation</a:t>
            </a:r>
            <a:r>
              <a:rPr lang="en-GB" sz="4000" dirty="0" smtClean="0">
                <a:solidFill>
                  <a:srgbClr val="FFFF00"/>
                </a:solidFill>
              </a:rPr>
              <a:t>.’  </a:t>
            </a:r>
          </a:p>
          <a:p>
            <a:pPr marL="0" indent="0" algn="ctr">
              <a:buNone/>
            </a:pPr>
            <a:endParaRPr lang="en-GB" sz="2800" dirty="0" smtClean="0">
              <a:solidFill>
                <a:schemeClr val="bg1"/>
              </a:solidFill>
            </a:endParaRPr>
          </a:p>
          <a:p>
            <a:pPr marL="0" indent="0" algn="ctr">
              <a:buNone/>
            </a:pPr>
            <a:r>
              <a:rPr lang="en-GB" sz="2800" dirty="0" smtClean="0"/>
              <a:t>Andreas </a:t>
            </a:r>
            <a:r>
              <a:rPr lang="en-GB" sz="2800" dirty="0" err="1"/>
              <a:t>Schleicher</a:t>
            </a:r>
            <a:r>
              <a:rPr lang="en-GB" sz="2800" dirty="0"/>
              <a:t>, Deputy Director for Education at</a:t>
            </a:r>
          </a:p>
          <a:p>
            <a:pPr marL="0" indent="0" algn="ctr">
              <a:buNone/>
            </a:pPr>
            <a:r>
              <a:rPr lang="en-GB" sz="2800" dirty="0"/>
              <a:t>PISA ( Programme for International Student Assessment</a:t>
            </a:r>
            <a:r>
              <a:rPr lang="en-GB" sz="2800" dirty="0" smtClean="0"/>
              <a:t>), 2013</a:t>
            </a:r>
            <a:endParaRPr lang="en-GB" sz="2800" dirty="0"/>
          </a:p>
          <a:p>
            <a:pPr marL="0" indent="0" algn="ctr">
              <a:buNone/>
            </a:pPr>
            <a:endParaRPr lang="en-GB" sz="4000" dirty="0">
              <a:solidFill>
                <a:srgbClr val="FFFF00"/>
              </a:solidFill>
            </a:endParaRPr>
          </a:p>
        </p:txBody>
      </p:sp>
    </p:spTree>
    <p:extLst>
      <p:ext uri="{BB962C8B-B14F-4D97-AF65-F5344CB8AC3E}">
        <p14:creationId xmlns:p14="http://schemas.microsoft.com/office/powerpoint/2010/main" val="20091447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Christine Gilbert ex- Chief inspector, OFSTED wrote, recently I an article,</a:t>
            </a:r>
            <a:br>
              <a:rPr lang="en-GB" sz="3200" dirty="0" smtClean="0"/>
            </a:br>
            <a:r>
              <a:rPr lang="en-GB" sz="3200" dirty="0" smtClean="0"/>
              <a:t>‘</a:t>
            </a:r>
            <a:r>
              <a:rPr lang="en-GB" sz="3200" dirty="0" smtClean="0">
                <a:solidFill>
                  <a:srgbClr val="FFFF00"/>
                </a:solidFill>
              </a:rPr>
              <a:t>Towards a self-improving system</a:t>
            </a:r>
            <a:r>
              <a:rPr lang="en-GB" sz="3200" dirty="0" smtClean="0"/>
              <a:t>’,</a:t>
            </a:r>
            <a:endParaRPr lang="en-GB" sz="3200" dirty="0"/>
          </a:p>
        </p:txBody>
      </p:sp>
      <p:sp>
        <p:nvSpPr>
          <p:cNvPr id="3" name="Content Placeholder 2"/>
          <p:cNvSpPr>
            <a:spLocks noGrp="1"/>
          </p:cNvSpPr>
          <p:nvPr>
            <p:ph idx="1"/>
          </p:nvPr>
        </p:nvSpPr>
        <p:spPr/>
        <p:txBody>
          <a:bodyPr/>
          <a:lstStyle/>
          <a:p>
            <a:endParaRPr lang="en-GB" dirty="0"/>
          </a:p>
        </p:txBody>
      </p:sp>
      <p:sp>
        <p:nvSpPr>
          <p:cNvPr id="4" name="Oval Callout 3"/>
          <p:cNvSpPr/>
          <p:nvPr/>
        </p:nvSpPr>
        <p:spPr>
          <a:xfrm>
            <a:off x="2123728" y="1624084"/>
            <a:ext cx="5976664" cy="360511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60" dirty="0" smtClean="0">
                <a:solidFill>
                  <a:srgbClr val="FFFF00"/>
                </a:solidFill>
              </a:rPr>
              <a:t>‘to pass muster, schools would need to show that their self assessment included external scrutiny’</a:t>
            </a:r>
            <a:endParaRPr lang="en-GB" sz="2760" dirty="0">
              <a:solidFill>
                <a:srgbClr val="FFFF00"/>
              </a:solidFill>
            </a:endParaRPr>
          </a:p>
        </p:txBody>
      </p:sp>
    </p:spTree>
    <p:extLst>
      <p:ext uri="{BB962C8B-B14F-4D97-AF65-F5344CB8AC3E}">
        <p14:creationId xmlns:p14="http://schemas.microsoft.com/office/powerpoint/2010/main" val="3037254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936104"/>
          </a:xfrm>
        </p:spPr>
        <p:txBody>
          <a:bodyPr>
            <a:normAutofit fontScale="90000"/>
          </a:bodyPr>
          <a:lstStyle/>
          <a:p>
            <a:r>
              <a:rPr lang="en-GB" sz="3200" dirty="0" smtClean="0">
                <a:solidFill>
                  <a:srgbClr val="FFFF00"/>
                </a:solidFill>
              </a:rPr>
              <a:t>A person (adult and pupil) will be better equipped to deal with the world, through</a:t>
            </a:r>
            <a:endParaRPr lang="en-GB" sz="3200" dirty="0">
              <a:solidFill>
                <a:srgbClr val="FFFF00"/>
              </a:solidFill>
            </a:endParaRPr>
          </a:p>
        </p:txBody>
      </p:sp>
      <p:sp>
        <p:nvSpPr>
          <p:cNvPr id="3" name="Content Placeholder 2"/>
          <p:cNvSpPr>
            <a:spLocks noGrp="1"/>
          </p:cNvSpPr>
          <p:nvPr>
            <p:ph idx="1"/>
          </p:nvPr>
        </p:nvSpPr>
        <p:spPr>
          <a:xfrm>
            <a:off x="734888" y="1556792"/>
            <a:ext cx="8229600" cy="4824536"/>
          </a:xfrm>
        </p:spPr>
        <p:txBody>
          <a:bodyPr>
            <a:normAutofit/>
          </a:bodyPr>
          <a:lstStyle/>
          <a:p>
            <a:r>
              <a:rPr lang="en-GB" sz="3600" dirty="0"/>
              <a:t>A</a:t>
            </a:r>
            <a:r>
              <a:rPr lang="en-GB" sz="3600" dirty="0" smtClean="0"/>
              <a:t> synthesising mind</a:t>
            </a:r>
          </a:p>
          <a:p>
            <a:r>
              <a:rPr lang="en-GB" sz="3600" dirty="0" smtClean="0"/>
              <a:t>A disciplined mind</a:t>
            </a:r>
          </a:p>
          <a:p>
            <a:r>
              <a:rPr lang="en-GB" sz="3600" dirty="0"/>
              <a:t>A</a:t>
            </a:r>
            <a:r>
              <a:rPr lang="en-GB" sz="3600" dirty="0" smtClean="0"/>
              <a:t> creating mind</a:t>
            </a:r>
          </a:p>
          <a:p>
            <a:r>
              <a:rPr lang="en-GB" sz="3600" dirty="0"/>
              <a:t>A</a:t>
            </a:r>
            <a:r>
              <a:rPr lang="en-GB" sz="3600" dirty="0" smtClean="0"/>
              <a:t> respectful mind</a:t>
            </a:r>
          </a:p>
          <a:p>
            <a:r>
              <a:rPr lang="en-GB" sz="3600" dirty="0" smtClean="0"/>
              <a:t>An ethical mind</a:t>
            </a:r>
          </a:p>
          <a:p>
            <a:pPr marL="0" indent="0">
              <a:buNone/>
            </a:pPr>
            <a:r>
              <a:rPr lang="en-GB" sz="2600" dirty="0" smtClean="0">
                <a:solidFill>
                  <a:srgbClr val="FFFF00"/>
                </a:solidFill>
              </a:rPr>
              <a:t>Howard Gardner- Five Minds for the Future</a:t>
            </a:r>
          </a:p>
          <a:p>
            <a:pPr marL="0" indent="0">
              <a:buNone/>
            </a:pPr>
            <a:r>
              <a:rPr lang="en-GB" sz="2600" dirty="0" smtClean="0">
                <a:solidFill>
                  <a:srgbClr val="FFFFFF"/>
                </a:solidFill>
              </a:rPr>
              <a:t>The CRAFTS of leading and learning</a:t>
            </a:r>
          </a:p>
        </p:txBody>
      </p:sp>
    </p:spTree>
    <p:extLst>
      <p:ext uri="{BB962C8B-B14F-4D97-AF65-F5344CB8AC3E}">
        <p14:creationId xmlns:p14="http://schemas.microsoft.com/office/powerpoint/2010/main" val="30324818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2"/>
          <p:cNvSpPr>
            <a:spLocks noGrp="1" noChangeArrowheads="1"/>
          </p:cNvSpPr>
          <p:nvPr>
            <p:ph idx="4294967295"/>
          </p:nvPr>
        </p:nvSpPr>
        <p:spPr>
          <a:xfrm>
            <a:off x="914400" y="404813"/>
            <a:ext cx="7474024" cy="4770537"/>
          </a:xfrm>
          <a:ln/>
        </p:spPr>
        <p:txBody>
          <a:bodyPr wrap="square">
            <a:spAutoFit/>
          </a:bodyPr>
          <a:lstStyle/>
          <a:p>
            <a:pPr>
              <a:spcBef>
                <a:spcPct val="50000"/>
              </a:spcBef>
              <a:buFontTx/>
              <a:buNone/>
            </a:pPr>
            <a:endParaRPr lang="en-GB" i="1" dirty="0"/>
          </a:p>
          <a:p>
            <a:pPr indent="-71438">
              <a:spcBef>
                <a:spcPct val="50000"/>
              </a:spcBef>
              <a:buFontTx/>
              <a:buNone/>
            </a:pPr>
            <a:endParaRPr lang="en-GB" i="1" dirty="0" smtClean="0"/>
          </a:p>
          <a:p>
            <a:pPr indent="-71438">
              <a:spcBef>
                <a:spcPct val="50000"/>
              </a:spcBef>
              <a:buFontTx/>
              <a:buNone/>
            </a:pPr>
            <a:r>
              <a:rPr lang="en-GB" i="1" dirty="0" smtClean="0"/>
              <a:t>“</a:t>
            </a:r>
            <a:r>
              <a:rPr lang="en-GB" i="1" dirty="0"/>
              <a:t>It is one of life’s great ironies: schools are in the business of teaching and learning, yet they are terrible at learning from each other. If they ever discover how to do this, their future is assured”</a:t>
            </a:r>
            <a:r>
              <a:rPr lang="en-GB" dirty="0"/>
              <a:t> </a:t>
            </a:r>
            <a:r>
              <a:rPr lang="en-GB" dirty="0" smtClean="0"/>
              <a:t> </a:t>
            </a:r>
            <a:endParaRPr lang="en-GB" dirty="0"/>
          </a:p>
          <a:p>
            <a:pPr>
              <a:spcBef>
                <a:spcPct val="50000"/>
              </a:spcBef>
              <a:buFontTx/>
              <a:buNone/>
            </a:pPr>
            <a:r>
              <a:rPr lang="en-GB" i="1" dirty="0" smtClean="0"/>
              <a:t>    </a:t>
            </a:r>
            <a:r>
              <a:rPr lang="en-GB" sz="2800" i="1" dirty="0" smtClean="0">
                <a:solidFill>
                  <a:srgbClr val="FFFF00"/>
                </a:solidFill>
              </a:rPr>
              <a:t>Michael </a:t>
            </a:r>
            <a:r>
              <a:rPr lang="en-GB" sz="2800" i="1" dirty="0" err="1">
                <a:solidFill>
                  <a:srgbClr val="FFFF00"/>
                </a:solidFill>
              </a:rPr>
              <a:t>Fullan</a:t>
            </a:r>
            <a:r>
              <a:rPr lang="en-GB" sz="2800" i="1" dirty="0">
                <a:solidFill>
                  <a:srgbClr val="FFFF00"/>
                </a:solidFill>
              </a:rPr>
              <a:t> 2001</a:t>
            </a:r>
          </a:p>
        </p:txBody>
      </p:sp>
      <p:sp>
        <p:nvSpPr>
          <p:cNvPr id="11268" name="Slide Number Placeholder 4"/>
          <p:cNvSpPr txBox="1">
            <a:spLocks noGrp="1"/>
          </p:cNvSpPr>
          <p:nvPr/>
        </p:nvSpPr>
        <p:spPr bwMode="auto">
          <a:xfrm>
            <a:off x="6781800" y="6324600"/>
            <a:ext cx="1905000" cy="457200"/>
          </a:xfrm>
          <a:prstGeom prst="rect">
            <a:avLst/>
          </a:prstGeom>
          <a:noFill/>
          <a:ln w="9525">
            <a:noFill/>
            <a:miter lim="800000"/>
            <a:headEnd/>
            <a:tailEnd/>
          </a:ln>
        </p:spPr>
        <p:txBody>
          <a:bodyPr anchor="b"/>
          <a:lstStyle/>
          <a:p>
            <a:pPr algn="r" fontAlgn="base">
              <a:spcBef>
                <a:spcPct val="0"/>
              </a:spcBef>
              <a:spcAft>
                <a:spcPct val="0"/>
              </a:spcAft>
            </a:pPr>
            <a:fld id="{F270F2E9-EDA3-4E74-B134-D846AE5A0EB5}" type="slidenum">
              <a:rPr lang="sv-SE" sz="1400">
                <a:solidFill>
                  <a:srgbClr val="000000"/>
                </a:solidFill>
                <a:latin typeface="Tahoma" pitchFamily="34" charset="0"/>
              </a:rPr>
              <a:pPr algn="r" fontAlgn="base">
                <a:spcBef>
                  <a:spcPct val="0"/>
                </a:spcBef>
                <a:spcAft>
                  <a:spcPct val="0"/>
                </a:spcAft>
              </a:pPr>
              <a:t>2</a:t>
            </a:fld>
            <a:endParaRPr lang="sv-SE" sz="1400">
              <a:solidFill>
                <a:srgbClr val="000000"/>
              </a:solidFill>
              <a:latin typeface="Tahoma" pitchFamily="34" charset="0"/>
            </a:endParaRPr>
          </a:p>
        </p:txBody>
      </p:sp>
    </p:spTree>
    <p:extLst>
      <p:ext uri="{BB962C8B-B14F-4D97-AF65-F5344CB8AC3E}">
        <p14:creationId xmlns:p14="http://schemas.microsoft.com/office/powerpoint/2010/main" val="24338379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p:cNvSpPr>
            <a:spLocks noChangeArrowheads="1"/>
          </p:cNvSpPr>
          <p:nvPr/>
        </p:nvSpPr>
        <p:spPr bwMode="auto">
          <a:xfrm>
            <a:off x="467544" y="1700808"/>
            <a:ext cx="828092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200" dirty="0">
                <a:solidFill>
                  <a:srgbClr val="FFFF00"/>
                </a:solidFill>
                <a:latin typeface="Arial" charset="0"/>
              </a:rPr>
              <a:t>A professional </a:t>
            </a:r>
            <a:r>
              <a:rPr lang="en-GB" sz="3200" dirty="0" smtClean="0">
                <a:solidFill>
                  <a:srgbClr val="FFFF00"/>
                </a:solidFill>
                <a:latin typeface="Arial" charset="0"/>
              </a:rPr>
              <a:t>learning community </a:t>
            </a:r>
            <a:r>
              <a:rPr lang="en-GB" sz="3200" dirty="0">
                <a:solidFill>
                  <a:srgbClr val="FFFF00"/>
                </a:solidFill>
                <a:latin typeface="Arial" charset="0"/>
              </a:rPr>
              <a:t>is</a:t>
            </a:r>
            <a:r>
              <a:rPr lang="en-GB" sz="3200" dirty="0">
                <a:solidFill>
                  <a:srgbClr val="FF0066"/>
                </a:solidFill>
                <a:latin typeface="Arial" charset="0"/>
              </a:rPr>
              <a:t>:</a:t>
            </a:r>
          </a:p>
          <a:p>
            <a:endParaRPr lang="en-GB" sz="2000" dirty="0">
              <a:solidFill>
                <a:srgbClr val="FF0066"/>
              </a:solidFill>
              <a:latin typeface="Arial" charset="0"/>
            </a:endParaRPr>
          </a:p>
          <a:p>
            <a:r>
              <a:rPr lang="en-GB" sz="2000" dirty="0">
                <a:solidFill>
                  <a:schemeClr val="bg2">
                    <a:lumMod val="10000"/>
                  </a:schemeClr>
                </a:solidFill>
                <a:latin typeface="Arial" charset="0"/>
              </a:rPr>
              <a:t>. . </a:t>
            </a:r>
            <a:r>
              <a:rPr lang="en-GB" sz="2400" dirty="0">
                <a:solidFill>
                  <a:schemeClr val="bg2">
                    <a:lumMod val="10000"/>
                  </a:schemeClr>
                </a:solidFill>
                <a:latin typeface="Arial" charset="0"/>
              </a:rPr>
              <a:t>. </a:t>
            </a:r>
            <a:endParaRPr lang="en-GB" sz="2400" dirty="0" smtClean="0">
              <a:solidFill>
                <a:schemeClr val="bg2">
                  <a:lumMod val="10000"/>
                </a:schemeClr>
              </a:solidFill>
              <a:latin typeface="Arial" charset="0"/>
            </a:endParaRPr>
          </a:p>
          <a:p>
            <a:r>
              <a:rPr lang="en-GB" sz="2400" dirty="0" smtClean="0">
                <a:latin typeface="Arial" charset="0"/>
              </a:rPr>
              <a:t>an </a:t>
            </a:r>
            <a:r>
              <a:rPr lang="en-GB" sz="2400" dirty="0">
                <a:latin typeface="Arial" charset="0"/>
              </a:rPr>
              <a:t>inclusive group of people, motivated by a shared learning vision, who support and work with each other, finding ways, inside and outside their immediate community, to enquire on their practice and together learn new and better approaches that will enhance all pupils’ learning.  </a:t>
            </a:r>
          </a:p>
          <a:p>
            <a:endParaRPr lang="en-GB" sz="2000" dirty="0">
              <a:solidFill>
                <a:schemeClr val="bg2"/>
              </a:solidFill>
              <a:latin typeface="Arial" charset="0"/>
            </a:endParaRPr>
          </a:p>
          <a:p>
            <a:r>
              <a:rPr lang="en-GB" sz="2000" dirty="0">
                <a:solidFill>
                  <a:srgbClr val="FF0066"/>
                </a:solidFill>
                <a:latin typeface="Arial" charset="0"/>
              </a:rPr>
              <a:t>                      </a:t>
            </a:r>
            <a:r>
              <a:rPr lang="en-GB" sz="2000" dirty="0" smtClean="0">
                <a:solidFill>
                  <a:srgbClr val="FF0066"/>
                </a:solidFill>
                <a:latin typeface="Arial" charset="0"/>
              </a:rPr>
              <a:t>                                                                         </a:t>
            </a:r>
            <a:r>
              <a:rPr lang="en-GB" sz="2000" dirty="0" smtClean="0">
                <a:solidFill>
                  <a:srgbClr val="FFFF00"/>
                </a:solidFill>
                <a:latin typeface="Arial" charset="0"/>
              </a:rPr>
              <a:t>Stoll </a:t>
            </a:r>
            <a:r>
              <a:rPr lang="en-GB" sz="2000" dirty="0">
                <a:solidFill>
                  <a:srgbClr val="FFFF00"/>
                </a:solidFill>
                <a:latin typeface="Arial" charset="0"/>
              </a:rPr>
              <a:t>et al (2006)</a:t>
            </a:r>
          </a:p>
          <a:p>
            <a:r>
              <a:rPr lang="en-GB" sz="2000" dirty="0"/>
              <a:t>		</a:t>
            </a:r>
            <a:endParaRPr lang="en-GB" sz="2000" dirty="0">
              <a:solidFill>
                <a:srgbClr val="FF0066"/>
              </a:solidFill>
            </a:endParaRPr>
          </a:p>
          <a:p>
            <a:pPr>
              <a:spcBef>
                <a:spcPct val="50000"/>
              </a:spcBef>
            </a:pPr>
            <a:endParaRPr lang="en-GB" sz="2000" dirty="0">
              <a:latin typeface="Arial" charset="0"/>
            </a:endParaRPr>
          </a:p>
        </p:txBody>
      </p:sp>
    </p:spTree>
    <p:extLst>
      <p:ext uri="{BB962C8B-B14F-4D97-AF65-F5344CB8AC3E}">
        <p14:creationId xmlns:p14="http://schemas.microsoft.com/office/powerpoint/2010/main" val="27968849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FF00"/>
                </a:solidFill>
              </a:rPr>
              <a:t>Layers of Self regulation in School Improvement</a:t>
            </a:r>
            <a:endParaRPr lang="en-GB" dirty="0">
              <a:solidFill>
                <a:srgbClr val="FFFF00"/>
              </a:solidFill>
            </a:endParaRPr>
          </a:p>
        </p:txBody>
      </p:sp>
      <p:sp>
        <p:nvSpPr>
          <p:cNvPr id="3" name="Oval 2"/>
          <p:cNvSpPr/>
          <p:nvPr/>
        </p:nvSpPr>
        <p:spPr>
          <a:xfrm>
            <a:off x="2411760" y="1772816"/>
            <a:ext cx="151216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Local Network</a:t>
            </a:r>
            <a:endParaRPr lang="en-GB" dirty="0"/>
          </a:p>
        </p:txBody>
      </p:sp>
      <p:sp>
        <p:nvSpPr>
          <p:cNvPr id="18" name="Oval 17"/>
          <p:cNvSpPr/>
          <p:nvPr/>
        </p:nvSpPr>
        <p:spPr>
          <a:xfrm>
            <a:off x="3563888" y="3284984"/>
            <a:ext cx="151216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International Network</a:t>
            </a:r>
            <a:endParaRPr lang="en-GB" sz="1400" dirty="0"/>
          </a:p>
        </p:txBody>
      </p:sp>
      <p:sp>
        <p:nvSpPr>
          <p:cNvPr id="19" name="Oval 18"/>
          <p:cNvSpPr/>
          <p:nvPr/>
        </p:nvSpPr>
        <p:spPr>
          <a:xfrm>
            <a:off x="4572000" y="1772816"/>
            <a:ext cx="151216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National Network</a:t>
            </a:r>
            <a:endParaRPr lang="en-GB" dirty="0"/>
          </a:p>
        </p:txBody>
      </p:sp>
      <p:sp>
        <p:nvSpPr>
          <p:cNvPr id="20" name="Title 1"/>
          <p:cNvSpPr txBox="1">
            <a:spLocks/>
          </p:cNvSpPr>
          <p:nvPr/>
        </p:nvSpPr>
        <p:spPr>
          <a:xfrm>
            <a:off x="416783" y="487372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tx2">
                    <a:lumMod val="75000"/>
                  </a:schemeClr>
                </a:solidFill>
              </a:rPr>
              <a:t>Creation of a Virtual International </a:t>
            </a:r>
            <a:r>
              <a:rPr lang="en-GB" dirty="0">
                <a:solidFill>
                  <a:schemeClr val="tx2">
                    <a:lumMod val="75000"/>
                  </a:schemeClr>
                </a:solidFill>
              </a:rPr>
              <a:t>L</a:t>
            </a:r>
            <a:r>
              <a:rPr lang="en-GB" dirty="0" smtClean="0">
                <a:solidFill>
                  <a:schemeClr val="tx2">
                    <a:lumMod val="75000"/>
                  </a:schemeClr>
                </a:solidFill>
              </a:rPr>
              <a:t>eadership Academy</a:t>
            </a:r>
            <a:endParaRPr lang="en-GB" dirty="0">
              <a:solidFill>
                <a:schemeClr val="tx2">
                  <a:lumMod val="75000"/>
                </a:schemeClr>
              </a:solidFill>
            </a:endParaRPr>
          </a:p>
        </p:txBody>
      </p:sp>
    </p:spTree>
    <p:extLst>
      <p:ext uri="{BB962C8B-B14F-4D97-AF65-F5344CB8AC3E}">
        <p14:creationId xmlns:p14="http://schemas.microsoft.com/office/powerpoint/2010/main" val="1503611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
                                        </p:tgtEl>
                                      </p:cBhvr>
                                    </p:animEffect>
                                    <p:anim calcmode="lin" valueType="num">
                                      <p:cBhvr>
                                        <p:cTn id="7"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gtEl>
                                        <p:attrNameLst>
                                          <p:attrName>ppt_h</p:attrName>
                                        </p:attrNameLst>
                                      </p:cBhvr>
                                      <p:tavLst>
                                        <p:tav tm="0">
                                          <p:val>
                                            <p:strVal val="ppt_h"/>
                                          </p:val>
                                        </p:tav>
                                        <p:tav tm="100000">
                                          <p:val>
                                            <p:strVal val="ppt_h"/>
                                          </p:val>
                                        </p:tav>
                                      </p:tavLst>
                                    </p:anim>
                                    <p:set>
                                      <p:cBhvr>
                                        <p:cTn id="9" dur="1" fill="hold">
                                          <p:stCondLst>
                                            <p:cond delay="1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19"/>
                                        </p:tgtEl>
                                      </p:cBhvr>
                                    </p:animEffect>
                                    <p:anim calcmode="lin" valueType="num">
                                      <p:cBhvr>
                                        <p:cTn id="14" dur="2000"/>
                                        <p:tgtEl>
                                          <p:spTgt spid="1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19"/>
                                        </p:tgtEl>
                                        <p:attrNameLst>
                                          <p:attrName>ppt_h</p:attrName>
                                        </p:attrNameLst>
                                      </p:cBhvr>
                                      <p:tavLst>
                                        <p:tav tm="0">
                                          <p:val>
                                            <p:strVal val="ppt_h"/>
                                          </p:val>
                                        </p:tav>
                                        <p:tav tm="100000">
                                          <p:val>
                                            <p:strVal val="ppt_h"/>
                                          </p:val>
                                        </p:tav>
                                      </p:tavLst>
                                    </p:anim>
                                    <p:set>
                                      <p:cBhvr>
                                        <p:cTn id="16" dur="1" fill="hold">
                                          <p:stCondLst>
                                            <p:cond delay="1999"/>
                                          </p:stCondLst>
                                        </p:cTn>
                                        <p:tgtEl>
                                          <p:spTgt spid="1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5" presetClass="exit" presetSubtype="0" fill="hold" grpId="0" nodeType="clickEffect">
                                  <p:stCondLst>
                                    <p:cond delay="0"/>
                                  </p:stCondLst>
                                  <p:childTnLst>
                                    <p:animEffect transition="out" filter="fade">
                                      <p:cBhvr>
                                        <p:cTn id="20" dur="2000"/>
                                        <p:tgtEl>
                                          <p:spTgt spid="18"/>
                                        </p:tgtEl>
                                      </p:cBhvr>
                                    </p:animEffect>
                                    <p:anim calcmode="lin" valueType="num">
                                      <p:cBhvr>
                                        <p:cTn id="21"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2000"/>
                                        <p:tgtEl>
                                          <p:spTgt spid="18"/>
                                        </p:tgtEl>
                                        <p:attrNameLst>
                                          <p:attrName>ppt_h</p:attrName>
                                        </p:attrNameLst>
                                      </p:cBhvr>
                                      <p:tavLst>
                                        <p:tav tm="0">
                                          <p:val>
                                            <p:strVal val="ppt_h"/>
                                          </p:val>
                                        </p:tav>
                                        <p:tav tm="100000">
                                          <p:val>
                                            <p:strVal val="ppt_h"/>
                                          </p:val>
                                        </p:tav>
                                      </p:tavLst>
                                    </p:anim>
                                    <p:set>
                                      <p:cBhvr>
                                        <p:cTn id="23"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 Clip</a:t>
            </a:r>
            <a:endParaRPr lang="en-GB" dirty="0"/>
          </a:p>
        </p:txBody>
      </p:sp>
      <p:sp>
        <p:nvSpPr>
          <p:cNvPr id="3" name="Content Placeholder 2"/>
          <p:cNvSpPr>
            <a:spLocks noGrp="1"/>
          </p:cNvSpPr>
          <p:nvPr>
            <p:ph idx="1"/>
          </p:nvPr>
        </p:nvSpPr>
        <p:spPr/>
        <p:txBody>
          <a:bodyPr/>
          <a:lstStyle/>
          <a:p>
            <a:pPr marL="0" indent="0">
              <a:buNone/>
            </a:pPr>
            <a:r>
              <a:rPr lang="en-GB" dirty="0" smtClean="0"/>
              <a:t>Report of field of burning weed</a:t>
            </a:r>
            <a:endParaRPr lang="en-GB" dirty="0"/>
          </a:p>
        </p:txBody>
      </p:sp>
    </p:spTree>
    <p:extLst>
      <p:ext uri="{BB962C8B-B14F-4D97-AF65-F5344CB8AC3E}">
        <p14:creationId xmlns:p14="http://schemas.microsoft.com/office/powerpoint/2010/main" val="664919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descr="rainbow_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8913"/>
            <a:ext cx="9144000" cy="6700837"/>
          </a:xfrm>
          <a:prstGeom prst="rect">
            <a:avLst/>
          </a:prstGeom>
          <a:noFill/>
          <a:extLst>
            <a:ext uri="{909E8E84-426E-40dd-AFC4-6F175D3DCCD1}">
              <a14:hiddenFill xmlns:a14="http://schemas.microsoft.com/office/drawing/2010/main">
                <a:solidFill>
                  <a:srgbClr val="FFFFFF"/>
                </a:solidFill>
              </a14:hiddenFill>
            </a:ext>
          </a:extLst>
        </p:spPr>
      </p:pic>
      <p:sp>
        <p:nvSpPr>
          <p:cNvPr id="270339" name="Text Box 3"/>
          <p:cNvSpPr txBox="1">
            <a:spLocks noChangeArrowheads="1"/>
          </p:cNvSpPr>
          <p:nvPr/>
        </p:nvSpPr>
        <p:spPr bwMode="auto">
          <a:xfrm>
            <a:off x="611188" y="1916113"/>
            <a:ext cx="7993062" cy="228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800" dirty="0" smtClean="0">
                <a:solidFill>
                  <a:schemeClr val="hlink"/>
                </a:solidFill>
              </a:rPr>
              <a:t> </a:t>
            </a:r>
            <a:r>
              <a:rPr lang="en-GB" sz="4800" dirty="0">
                <a:solidFill>
                  <a:srgbClr val="FFFF00"/>
                </a:solidFill>
              </a:rPr>
              <a:t>No matter the storm, there’s always a rainbow waiting</a:t>
            </a:r>
            <a:endParaRPr lang="en-US" sz="4800" dirty="0">
              <a:solidFill>
                <a:srgbClr val="FFFF00"/>
              </a:solidFill>
            </a:endParaRPr>
          </a:p>
        </p:txBody>
      </p:sp>
    </p:spTree>
    <p:extLst>
      <p:ext uri="{BB962C8B-B14F-4D97-AF65-F5344CB8AC3E}">
        <p14:creationId xmlns:p14="http://schemas.microsoft.com/office/powerpoint/2010/main" val="1731741944"/>
      </p:ext>
    </p:extLst>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611560" y="116632"/>
            <a:ext cx="6840760" cy="936104"/>
          </a:xfrm>
        </p:spPr>
        <p:txBody>
          <a:bodyPr/>
          <a:lstStyle/>
          <a:p>
            <a:r>
              <a:rPr lang="en-GB" dirty="0">
                <a:solidFill>
                  <a:srgbClr val="FFFF00"/>
                </a:solidFill>
              </a:rPr>
              <a:t>Learning from Noah’s Ark</a:t>
            </a:r>
          </a:p>
        </p:txBody>
      </p:sp>
      <p:sp>
        <p:nvSpPr>
          <p:cNvPr id="268291" name="Rectangle 3"/>
          <p:cNvSpPr>
            <a:spLocks noGrp="1" noChangeArrowheads="1"/>
          </p:cNvSpPr>
          <p:nvPr>
            <p:ph type="body" idx="1"/>
          </p:nvPr>
        </p:nvSpPr>
        <p:spPr>
          <a:xfrm>
            <a:off x="323528" y="908721"/>
            <a:ext cx="7840985" cy="576064"/>
          </a:xfrm>
        </p:spPr>
        <p:txBody>
          <a:bodyPr/>
          <a:lstStyle/>
          <a:p>
            <a:pPr>
              <a:lnSpc>
                <a:spcPct val="90000"/>
              </a:lnSpc>
              <a:buFontTx/>
              <a:buNone/>
            </a:pPr>
            <a:r>
              <a:rPr lang="en-GB" dirty="0">
                <a:solidFill>
                  <a:srgbClr val="FFFF00"/>
                </a:solidFill>
              </a:rPr>
              <a:t>1</a:t>
            </a:r>
            <a:r>
              <a:rPr lang="en-GB" dirty="0"/>
              <a:t> Don’t miss the boat</a:t>
            </a:r>
          </a:p>
        </p:txBody>
      </p:sp>
      <p:sp>
        <p:nvSpPr>
          <p:cNvPr id="268292" name="Text Box 4"/>
          <p:cNvSpPr txBox="1">
            <a:spLocks noChangeArrowheads="1"/>
          </p:cNvSpPr>
          <p:nvPr/>
        </p:nvSpPr>
        <p:spPr bwMode="auto">
          <a:xfrm>
            <a:off x="251521" y="1412776"/>
            <a:ext cx="74589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3200" dirty="0">
                <a:solidFill>
                  <a:srgbClr val="FFFF00"/>
                </a:solidFill>
              </a:rPr>
              <a:t>2 </a:t>
            </a:r>
            <a:r>
              <a:rPr lang="en-GB" sz="3200" dirty="0"/>
              <a:t>Remember we’re all in the same boat</a:t>
            </a:r>
            <a:endParaRPr lang="en-US" sz="3200" dirty="0"/>
          </a:p>
        </p:txBody>
      </p:sp>
      <p:sp>
        <p:nvSpPr>
          <p:cNvPr id="268293" name="Text Box 5"/>
          <p:cNvSpPr txBox="1">
            <a:spLocks noChangeArrowheads="1"/>
          </p:cNvSpPr>
          <p:nvPr/>
        </p:nvSpPr>
        <p:spPr bwMode="auto">
          <a:xfrm>
            <a:off x="251521" y="2348880"/>
            <a:ext cx="78488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3200" dirty="0">
                <a:solidFill>
                  <a:srgbClr val="FFFF00"/>
                </a:solidFill>
              </a:rPr>
              <a:t>3</a:t>
            </a:r>
            <a:r>
              <a:rPr lang="en-GB" sz="3200" dirty="0"/>
              <a:t> Plan ahead.  It wasn’t raining when Noah </a:t>
            </a:r>
            <a:r>
              <a:rPr lang="en-GB" sz="3200" dirty="0" smtClean="0"/>
              <a:t>built </a:t>
            </a:r>
            <a:r>
              <a:rPr lang="en-GB" sz="3200" dirty="0"/>
              <a:t>the Ark</a:t>
            </a:r>
            <a:endParaRPr lang="en-US" sz="3200" dirty="0"/>
          </a:p>
        </p:txBody>
      </p:sp>
      <p:sp>
        <p:nvSpPr>
          <p:cNvPr id="268294" name="Text Box 6"/>
          <p:cNvSpPr txBox="1">
            <a:spLocks noChangeArrowheads="1"/>
          </p:cNvSpPr>
          <p:nvPr/>
        </p:nvSpPr>
        <p:spPr bwMode="auto">
          <a:xfrm>
            <a:off x="251521" y="3426098"/>
            <a:ext cx="839400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3200" dirty="0">
                <a:solidFill>
                  <a:srgbClr val="FFFF00"/>
                </a:solidFill>
              </a:rPr>
              <a:t>4</a:t>
            </a:r>
            <a:r>
              <a:rPr lang="en-GB" sz="3200" dirty="0"/>
              <a:t> Stay fit. </a:t>
            </a:r>
            <a:r>
              <a:rPr lang="en-GB" sz="3200" dirty="0" smtClean="0"/>
              <a:t>When </a:t>
            </a:r>
            <a:r>
              <a:rPr lang="en-GB" sz="3200" dirty="0"/>
              <a:t>you’re 600 years old, </a:t>
            </a:r>
            <a:r>
              <a:rPr lang="en-GB" sz="3200" dirty="0" smtClean="0"/>
              <a:t>someone </a:t>
            </a:r>
            <a:r>
              <a:rPr lang="en-GB" sz="3200" dirty="0"/>
              <a:t>may ask you to do </a:t>
            </a:r>
            <a:r>
              <a:rPr lang="en-GB" sz="3200" dirty="0" smtClean="0"/>
              <a:t>something    really </a:t>
            </a:r>
            <a:r>
              <a:rPr lang="en-GB" sz="3200" dirty="0"/>
              <a:t>big</a:t>
            </a:r>
            <a:endParaRPr lang="en-US" sz="3200" dirty="0"/>
          </a:p>
        </p:txBody>
      </p:sp>
      <p:sp>
        <p:nvSpPr>
          <p:cNvPr id="268295" name="Text Box 7"/>
          <p:cNvSpPr txBox="1">
            <a:spLocks noChangeArrowheads="1"/>
          </p:cNvSpPr>
          <p:nvPr/>
        </p:nvSpPr>
        <p:spPr bwMode="auto">
          <a:xfrm>
            <a:off x="251521" y="4869161"/>
            <a:ext cx="839400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800" dirty="0">
                <a:solidFill>
                  <a:srgbClr val="FFFF00"/>
                </a:solidFill>
              </a:rPr>
              <a:t>5</a:t>
            </a:r>
            <a:r>
              <a:rPr lang="en-GB" sz="2800" dirty="0" smtClean="0"/>
              <a:t> </a:t>
            </a:r>
            <a:r>
              <a:rPr lang="en-GB" sz="2800" dirty="0"/>
              <a:t>Don’t listen to critics; just get on with the job that </a:t>
            </a:r>
          </a:p>
          <a:p>
            <a:r>
              <a:rPr lang="en-GB" sz="2800" dirty="0"/>
              <a:t>   has to be done</a:t>
            </a:r>
          </a:p>
          <a:p>
            <a:endParaRPr lang="en-US" sz="1800" dirty="0" smtClean="0"/>
          </a:p>
          <a:p>
            <a:endParaRPr lang="en-US" sz="1800" dirty="0"/>
          </a:p>
        </p:txBody>
      </p:sp>
    </p:spTree>
    <p:extLst>
      <p:ext uri="{BB962C8B-B14F-4D97-AF65-F5344CB8AC3E}">
        <p14:creationId xmlns:p14="http://schemas.microsoft.com/office/powerpoint/2010/main" val="705995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Effect transition="in" filter="blinds(horizontal)">
                                      <p:cBhvr>
                                        <p:cTn id="7" dur="500"/>
                                        <p:tgtEl>
                                          <p:spTgt spid="268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8292"/>
                                        </p:tgtEl>
                                        <p:attrNameLst>
                                          <p:attrName>style.visibility</p:attrName>
                                        </p:attrNameLst>
                                      </p:cBhvr>
                                      <p:to>
                                        <p:strVal val="visible"/>
                                      </p:to>
                                    </p:set>
                                    <p:animEffect transition="in" filter="box(in)">
                                      <p:cBhvr>
                                        <p:cTn id="12" dur="500"/>
                                        <p:tgtEl>
                                          <p:spTgt spid="268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8293"/>
                                        </p:tgtEl>
                                        <p:attrNameLst>
                                          <p:attrName>style.visibility</p:attrName>
                                        </p:attrNameLst>
                                      </p:cBhvr>
                                      <p:to>
                                        <p:strVal val="visible"/>
                                      </p:to>
                                    </p:set>
                                    <p:animEffect transition="in" filter="box(in)">
                                      <p:cBhvr>
                                        <p:cTn id="17" dur="500"/>
                                        <p:tgtEl>
                                          <p:spTgt spid="2682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68294"/>
                                        </p:tgtEl>
                                        <p:attrNameLst>
                                          <p:attrName>style.visibility</p:attrName>
                                        </p:attrNameLst>
                                      </p:cBhvr>
                                      <p:to>
                                        <p:strVal val="visible"/>
                                      </p:to>
                                    </p:set>
                                    <p:animEffect transition="in" filter="checkerboard(across)">
                                      <p:cBhvr>
                                        <p:cTn id="22" dur="500"/>
                                        <p:tgtEl>
                                          <p:spTgt spid="2682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68295">
                                            <p:txEl>
                                              <p:pRg st="0" end="0"/>
                                            </p:txEl>
                                          </p:spTgt>
                                        </p:tgtEl>
                                        <p:attrNameLst>
                                          <p:attrName>style.visibility</p:attrName>
                                        </p:attrNameLst>
                                      </p:cBhvr>
                                      <p:to>
                                        <p:strVal val="visible"/>
                                      </p:to>
                                    </p:set>
                                    <p:animEffect transition="in" filter="blinds(horizontal)">
                                      <p:cBhvr>
                                        <p:cTn id="27" dur="500"/>
                                        <p:tgtEl>
                                          <p:spTgt spid="268295">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68295">
                                            <p:txEl>
                                              <p:pRg st="1" end="1"/>
                                            </p:txEl>
                                          </p:spTgt>
                                        </p:tgtEl>
                                        <p:attrNameLst>
                                          <p:attrName>style.visibility</p:attrName>
                                        </p:attrNameLst>
                                      </p:cBhvr>
                                      <p:to>
                                        <p:strVal val="visible"/>
                                      </p:to>
                                    </p:set>
                                    <p:animEffect transition="in" filter="blinds(horizontal)">
                                      <p:cBhvr>
                                        <p:cTn id="30" dur="500"/>
                                        <p:tgtEl>
                                          <p:spTgt spid="2682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p:bldP spid="268292" grpId="0"/>
      <p:bldP spid="268293" grpId="0"/>
      <p:bldP spid="26829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899591" y="332656"/>
            <a:ext cx="6408713" cy="144016"/>
          </a:xfrm>
        </p:spPr>
        <p:txBody>
          <a:bodyPr>
            <a:normAutofit fontScale="90000"/>
          </a:bodyPr>
          <a:lstStyle/>
          <a:p>
            <a:endParaRPr lang="en-GB" dirty="0">
              <a:solidFill>
                <a:srgbClr val="FFFF00"/>
              </a:solidFill>
            </a:endParaRPr>
          </a:p>
        </p:txBody>
      </p:sp>
      <p:sp>
        <p:nvSpPr>
          <p:cNvPr id="269315" name="Rectangle 3"/>
          <p:cNvSpPr>
            <a:spLocks noGrp="1" noChangeArrowheads="1"/>
          </p:cNvSpPr>
          <p:nvPr>
            <p:ph type="body" idx="1"/>
          </p:nvPr>
        </p:nvSpPr>
        <p:spPr>
          <a:xfrm>
            <a:off x="755650" y="692697"/>
            <a:ext cx="7696200" cy="648071"/>
          </a:xfrm>
        </p:spPr>
        <p:txBody>
          <a:bodyPr/>
          <a:lstStyle/>
          <a:p>
            <a:pPr>
              <a:buFontTx/>
              <a:buNone/>
            </a:pPr>
            <a:r>
              <a:rPr lang="en-GB" dirty="0">
                <a:solidFill>
                  <a:srgbClr val="FFFF00"/>
                </a:solidFill>
              </a:rPr>
              <a:t>6</a:t>
            </a:r>
            <a:r>
              <a:rPr lang="en-GB" dirty="0"/>
              <a:t> Build your future on high ground</a:t>
            </a:r>
          </a:p>
        </p:txBody>
      </p:sp>
      <p:sp>
        <p:nvSpPr>
          <p:cNvPr id="269316" name="Text Box 4"/>
          <p:cNvSpPr txBox="1">
            <a:spLocks noChangeArrowheads="1"/>
          </p:cNvSpPr>
          <p:nvPr/>
        </p:nvSpPr>
        <p:spPr bwMode="auto">
          <a:xfrm>
            <a:off x="755650" y="1340768"/>
            <a:ext cx="62277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3200" dirty="0">
                <a:solidFill>
                  <a:srgbClr val="FFFF00"/>
                </a:solidFill>
              </a:rPr>
              <a:t>7</a:t>
            </a:r>
            <a:r>
              <a:rPr lang="en-GB" sz="3200" dirty="0"/>
              <a:t> For safety’s sake, travel in pairs</a:t>
            </a:r>
            <a:endParaRPr lang="en-US" sz="3200" dirty="0"/>
          </a:p>
        </p:txBody>
      </p:sp>
      <p:sp>
        <p:nvSpPr>
          <p:cNvPr id="269317" name="Text Box 5"/>
          <p:cNvSpPr txBox="1">
            <a:spLocks noChangeArrowheads="1"/>
          </p:cNvSpPr>
          <p:nvPr/>
        </p:nvSpPr>
        <p:spPr bwMode="auto">
          <a:xfrm rot="10800000" flipV="1">
            <a:off x="755650" y="2307069"/>
            <a:ext cx="764728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3200" dirty="0">
                <a:solidFill>
                  <a:srgbClr val="FFFF00"/>
                </a:solidFill>
              </a:rPr>
              <a:t>8</a:t>
            </a:r>
            <a:r>
              <a:rPr lang="en-GB" sz="1800" dirty="0">
                <a:solidFill>
                  <a:srgbClr val="FFFF00"/>
                </a:solidFill>
              </a:rPr>
              <a:t> </a:t>
            </a:r>
            <a:r>
              <a:rPr lang="en-GB" sz="3200" dirty="0"/>
              <a:t>Speed isn’t always an advantage; </a:t>
            </a:r>
          </a:p>
          <a:p>
            <a:r>
              <a:rPr lang="en-GB" sz="3200" dirty="0"/>
              <a:t>   the snails were on board with the cheetahs</a:t>
            </a:r>
            <a:endParaRPr lang="en-US" sz="3200" dirty="0"/>
          </a:p>
        </p:txBody>
      </p:sp>
      <p:sp>
        <p:nvSpPr>
          <p:cNvPr id="269318" name="Text Box 6"/>
          <p:cNvSpPr txBox="1">
            <a:spLocks noChangeArrowheads="1"/>
          </p:cNvSpPr>
          <p:nvPr/>
        </p:nvSpPr>
        <p:spPr bwMode="auto">
          <a:xfrm>
            <a:off x="755650" y="3501008"/>
            <a:ext cx="62498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3200" dirty="0" smtClean="0">
                <a:solidFill>
                  <a:srgbClr val="FFFF00"/>
                </a:solidFill>
              </a:rPr>
              <a:t>9</a:t>
            </a:r>
            <a:r>
              <a:rPr lang="en-GB" sz="3200" dirty="0" smtClean="0"/>
              <a:t> When </a:t>
            </a:r>
            <a:r>
              <a:rPr lang="en-GB" sz="3200" dirty="0"/>
              <a:t>you’re stressed, float </a:t>
            </a:r>
            <a:r>
              <a:rPr lang="en-GB" sz="3200" dirty="0" smtClean="0"/>
              <a:t>awhile</a:t>
            </a:r>
            <a:endParaRPr lang="en-US" sz="3200" dirty="0"/>
          </a:p>
        </p:txBody>
      </p:sp>
      <p:sp>
        <p:nvSpPr>
          <p:cNvPr id="269319" name="Text Box 7"/>
          <p:cNvSpPr txBox="1">
            <a:spLocks noChangeArrowheads="1"/>
          </p:cNvSpPr>
          <p:nvPr/>
        </p:nvSpPr>
        <p:spPr bwMode="auto">
          <a:xfrm>
            <a:off x="755650" y="4221088"/>
            <a:ext cx="777679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3200" dirty="0">
                <a:solidFill>
                  <a:srgbClr val="FFFF00"/>
                </a:solidFill>
              </a:rPr>
              <a:t>10</a:t>
            </a:r>
            <a:r>
              <a:rPr lang="en-GB" sz="3200" dirty="0"/>
              <a:t> Remember the Ark was built by amateurs,</a:t>
            </a:r>
          </a:p>
          <a:p>
            <a:r>
              <a:rPr lang="en-GB" sz="3200" dirty="0"/>
              <a:t>     the Titanic by professionals</a:t>
            </a:r>
            <a:endParaRPr lang="en-US" sz="3200" dirty="0"/>
          </a:p>
        </p:txBody>
      </p:sp>
    </p:spTree>
    <p:extLst>
      <p:ext uri="{BB962C8B-B14F-4D97-AF65-F5344CB8AC3E}">
        <p14:creationId xmlns:p14="http://schemas.microsoft.com/office/powerpoint/2010/main" val="1870917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animEffect transition="in" filter="blinds(horizontal)">
                                      <p:cBhvr>
                                        <p:cTn id="7" dur="500"/>
                                        <p:tgtEl>
                                          <p:spTgt spid="269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9316"/>
                                        </p:tgtEl>
                                        <p:attrNameLst>
                                          <p:attrName>style.visibility</p:attrName>
                                        </p:attrNameLst>
                                      </p:cBhvr>
                                      <p:to>
                                        <p:strVal val="visible"/>
                                      </p:to>
                                    </p:set>
                                    <p:animEffect transition="in" filter="box(in)">
                                      <p:cBhvr>
                                        <p:cTn id="12" dur="500"/>
                                        <p:tgtEl>
                                          <p:spTgt spid="2693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9317"/>
                                        </p:tgtEl>
                                        <p:attrNameLst>
                                          <p:attrName>style.visibility</p:attrName>
                                        </p:attrNameLst>
                                      </p:cBhvr>
                                      <p:to>
                                        <p:strVal val="visible"/>
                                      </p:to>
                                    </p:set>
                                    <p:animEffect transition="in" filter="checkerboard(across)">
                                      <p:cBhvr>
                                        <p:cTn id="17" dur="500"/>
                                        <p:tgtEl>
                                          <p:spTgt spid="2693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69318"/>
                                        </p:tgtEl>
                                        <p:attrNameLst>
                                          <p:attrName>style.visibility</p:attrName>
                                        </p:attrNameLst>
                                      </p:cBhvr>
                                      <p:to>
                                        <p:strVal val="visible"/>
                                      </p:to>
                                    </p:set>
                                    <p:animEffect transition="in" filter="diamond(in)">
                                      <p:cBhvr>
                                        <p:cTn id="22" dur="2000"/>
                                        <p:tgtEl>
                                          <p:spTgt spid="2693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9319"/>
                                        </p:tgtEl>
                                        <p:attrNameLst>
                                          <p:attrName>style.visibility</p:attrName>
                                        </p:attrNameLst>
                                      </p:cBhvr>
                                      <p:to>
                                        <p:strVal val="visible"/>
                                      </p:to>
                                    </p:set>
                                    <p:anim calcmode="lin" valueType="num">
                                      <p:cBhvr additive="base">
                                        <p:cTn id="27" dur="500" fill="hold"/>
                                        <p:tgtEl>
                                          <p:spTgt spid="269319"/>
                                        </p:tgtEl>
                                        <p:attrNameLst>
                                          <p:attrName>ppt_x</p:attrName>
                                        </p:attrNameLst>
                                      </p:cBhvr>
                                      <p:tavLst>
                                        <p:tav tm="0">
                                          <p:val>
                                            <p:strVal val="#ppt_x"/>
                                          </p:val>
                                        </p:tav>
                                        <p:tav tm="100000">
                                          <p:val>
                                            <p:strVal val="#ppt_x"/>
                                          </p:val>
                                        </p:tav>
                                      </p:tavLst>
                                    </p:anim>
                                    <p:anim calcmode="lin" valueType="num">
                                      <p:cBhvr additive="base">
                                        <p:cTn id="28" dur="500" fill="hold"/>
                                        <p:tgtEl>
                                          <p:spTgt spid="269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6" grpId="0"/>
      <p:bldP spid="269317" grpId="0"/>
      <p:bldP spid="269318" grpId="0"/>
      <p:bldP spid="2693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1258888" y="188912"/>
            <a:ext cx="6121424" cy="935831"/>
          </a:xfrm>
        </p:spPr>
        <p:txBody>
          <a:bodyPr>
            <a:normAutofit fontScale="90000"/>
          </a:bodyPr>
          <a:lstStyle/>
          <a:p>
            <a:r>
              <a:rPr lang="en-GB" sz="3600" dirty="0">
                <a:solidFill>
                  <a:srgbClr val="FFFF00"/>
                </a:solidFill>
              </a:rPr>
              <a:t>The woodpeckers may have to go</a:t>
            </a:r>
          </a:p>
        </p:txBody>
      </p:sp>
      <p:pic>
        <p:nvPicPr>
          <p:cNvPr id="271363" name="Picture 3" descr="!cid_005301c3edc4$16da8b20$7c00a8c0@ton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71600" y="1340769"/>
            <a:ext cx="6881155" cy="42484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581247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Final thoughts</a:t>
            </a:r>
            <a:endParaRPr lang="en-US" sz="3600" dirty="0"/>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Sport, the leadership nets and more..</a:t>
            </a:r>
          </a:p>
          <a:p>
            <a:r>
              <a:rPr lang="en-US" dirty="0" smtClean="0">
                <a:solidFill>
                  <a:srgbClr val="FFFF00"/>
                </a:solidFill>
              </a:rPr>
              <a:t>The Chinese Bamboo, it takes time</a:t>
            </a:r>
          </a:p>
          <a:p>
            <a:r>
              <a:rPr lang="en-US" dirty="0" smtClean="0">
                <a:solidFill>
                  <a:srgbClr val="FFFF00"/>
                </a:solidFill>
              </a:rPr>
              <a:t>Famous people, go for it</a:t>
            </a:r>
          </a:p>
          <a:p>
            <a:r>
              <a:rPr lang="en-US" dirty="0" smtClean="0">
                <a:solidFill>
                  <a:srgbClr val="FFFF00"/>
                </a:solidFill>
              </a:rPr>
              <a:t>Books, Pink, Chopra and West-Burnham</a:t>
            </a:r>
          </a:p>
          <a:p>
            <a:pPr marL="0" indent="0">
              <a:buNone/>
            </a:pPr>
            <a:r>
              <a:rPr lang="en-US" dirty="0" smtClean="0">
                <a:solidFill>
                  <a:srgbClr val="FFFFFF"/>
                </a:solidFill>
              </a:rPr>
              <a:t>‘If we don’t get lost, we’ll never find a new route’.. A Principal from England ..</a:t>
            </a:r>
          </a:p>
          <a:p>
            <a:pPr marL="0" indent="0" algn="ctr">
              <a:buNone/>
            </a:pPr>
            <a:endParaRPr lang="en-US" dirty="0" smtClean="0">
              <a:solidFill>
                <a:srgbClr val="FFFFFF"/>
              </a:solidFill>
            </a:endParaRPr>
          </a:p>
          <a:p>
            <a:pPr marL="0" indent="0" algn="ctr">
              <a:buNone/>
            </a:pPr>
            <a:r>
              <a:rPr lang="en-US" dirty="0" smtClean="0">
                <a:solidFill>
                  <a:srgbClr val="FFFF00"/>
                </a:solidFill>
              </a:rPr>
              <a:t>but BEWARE !!</a:t>
            </a:r>
          </a:p>
          <a:p>
            <a:pPr marL="0" indent="0" algn="ctr">
              <a:buNone/>
            </a:pPr>
            <a:endParaRPr lang="en-US" dirty="0" smtClean="0">
              <a:solidFill>
                <a:srgbClr val="FFFFFF"/>
              </a:solidFill>
            </a:endParaRPr>
          </a:p>
          <a:p>
            <a:endParaRPr lang="en-US" dirty="0">
              <a:solidFill>
                <a:srgbClr val="FFFF00"/>
              </a:solidFill>
            </a:endParaRPr>
          </a:p>
        </p:txBody>
      </p:sp>
    </p:spTree>
    <p:extLst>
      <p:ext uri="{BB962C8B-B14F-4D97-AF65-F5344CB8AC3E}">
        <p14:creationId xmlns:p14="http://schemas.microsoft.com/office/powerpoint/2010/main" val="262738619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2528" b="24674"/>
          <a:stretch/>
        </p:blipFill>
        <p:spPr>
          <a:xfrm>
            <a:off x="0" y="-71920"/>
            <a:ext cx="9139326" cy="5758513"/>
          </a:xfrm>
          <a:prstGeom prst="rect">
            <a:avLst/>
          </a:prstGeom>
        </p:spPr>
      </p:pic>
      <p:sp>
        <p:nvSpPr>
          <p:cNvPr id="2" name="Title 1"/>
          <p:cNvSpPr>
            <a:spLocks noGrp="1"/>
          </p:cNvSpPr>
          <p:nvPr>
            <p:ph type="ctrTitle"/>
          </p:nvPr>
        </p:nvSpPr>
        <p:spPr>
          <a:xfrm>
            <a:off x="688032" y="4005064"/>
            <a:ext cx="7772400" cy="1470025"/>
          </a:xfrm>
        </p:spPr>
        <p:txBody>
          <a:bodyPr/>
          <a:lstStyle/>
          <a:p>
            <a:r>
              <a:rPr lang="en-GB" dirty="0" smtClean="0">
                <a:solidFill>
                  <a:srgbClr val="FFFF00"/>
                </a:solidFill>
              </a:rPr>
              <a:t>Tom </a:t>
            </a:r>
            <a:r>
              <a:rPr lang="en-GB" dirty="0" err="1" smtClean="0">
                <a:solidFill>
                  <a:srgbClr val="FFFF00"/>
                </a:solidFill>
              </a:rPr>
              <a:t>Whittingham</a:t>
            </a:r>
            <a:r>
              <a:rPr lang="en-GB" dirty="0" smtClean="0">
                <a:solidFill>
                  <a:srgbClr val="FFFF00"/>
                </a:solidFill>
              </a:rPr>
              <a:t/>
            </a:r>
            <a:br>
              <a:rPr lang="en-GB" dirty="0" smtClean="0">
                <a:solidFill>
                  <a:srgbClr val="FFFF00"/>
                </a:solidFill>
              </a:rPr>
            </a:br>
            <a:r>
              <a:rPr lang="en-GB" sz="2400" dirty="0" smtClean="0">
                <a:solidFill>
                  <a:srgbClr val="FFFF00"/>
                </a:solidFill>
              </a:rPr>
              <a:t>t.whittingham@worc.ac.uk</a:t>
            </a:r>
            <a:endParaRPr lang="en-GB" dirty="0">
              <a:solidFill>
                <a:srgbClr val="FFFF00"/>
              </a:solidFill>
            </a:endParaRPr>
          </a:p>
        </p:txBody>
      </p:sp>
    </p:spTree>
    <p:extLst>
      <p:ext uri="{BB962C8B-B14F-4D97-AF65-F5344CB8AC3E}">
        <p14:creationId xmlns:p14="http://schemas.microsoft.com/office/powerpoint/2010/main" val="20126256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Start with the question..</a:t>
            </a:r>
            <a:endParaRPr lang="en-US" sz="3600" dirty="0"/>
          </a:p>
        </p:txBody>
      </p:sp>
      <p:sp>
        <p:nvSpPr>
          <p:cNvPr id="3" name="Content Placeholder 2"/>
          <p:cNvSpPr>
            <a:spLocks noGrp="1"/>
          </p:cNvSpPr>
          <p:nvPr>
            <p:ph idx="1"/>
          </p:nvPr>
        </p:nvSpPr>
        <p:spPr/>
        <p:txBody>
          <a:bodyPr>
            <a:normAutofit/>
          </a:bodyPr>
          <a:lstStyle/>
          <a:p>
            <a:pPr marL="0" indent="0" algn="ctr">
              <a:buNone/>
            </a:pPr>
            <a:r>
              <a:rPr lang="en-US" sz="5400" dirty="0" smtClean="0">
                <a:solidFill>
                  <a:srgbClr val="FFFF00"/>
                </a:solidFill>
              </a:rPr>
              <a:t>WHY ?</a:t>
            </a:r>
          </a:p>
          <a:p>
            <a:pPr marL="0" indent="0" algn="ctr">
              <a:buNone/>
            </a:pPr>
            <a:r>
              <a:rPr lang="en-US" sz="3600" dirty="0" smtClean="0">
                <a:solidFill>
                  <a:srgbClr val="FFFFFF"/>
                </a:solidFill>
              </a:rPr>
              <a:t>Thinking from the work</a:t>
            </a:r>
          </a:p>
          <a:p>
            <a:pPr marL="0" indent="0" algn="ctr">
              <a:buNone/>
            </a:pPr>
            <a:r>
              <a:rPr lang="en-US" sz="3600" dirty="0" smtClean="0">
                <a:solidFill>
                  <a:srgbClr val="FFFFFF"/>
                </a:solidFill>
              </a:rPr>
              <a:t>on</a:t>
            </a:r>
          </a:p>
          <a:p>
            <a:pPr marL="0" indent="0" algn="ctr">
              <a:buNone/>
            </a:pPr>
            <a:r>
              <a:rPr lang="en-US" sz="3600" dirty="0" smtClean="0">
                <a:solidFill>
                  <a:srgbClr val="FFFFFF"/>
                </a:solidFill>
              </a:rPr>
              <a:t>‘The Golden Circle’</a:t>
            </a:r>
          </a:p>
          <a:p>
            <a:pPr marL="0" indent="0" algn="ctr">
              <a:buNone/>
            </a:pPr>
            <a:r>
              <a:rPr lang="en-US" sz="3600" dirty="0" smtClean="0">
                <a:solidFill>
                  <a:srgbClr val="FFFF00"/>
                </a:solidFill>
              </a:rPr>
              <a:t>Simon </a:t>
            </a:r>
            <a:r>
              <a:rPr lang="en-US" sz="3600" dirty="0" err="1" smtClean="0">
                <a:solidFill>
                  <a:srgbClr val="FFFF00"/>
                </a:solidFill>
              </a:rPr>
              <a:t>Sinek</a:t>
            </a:r>
            <a:endParaRPr lang="en-US" sz="3600" dirty="0" smtClean="0">
              <a:solidFill>
                <a:srgbClr val="FFFF00"/>
              </a:solidFill>
            </a:endParaRPr>
          </a:p>
          <a:p>
            <a:pPr marL="0" indent="0" algn="ctr">
              <a:buNone/>
            </a:pPr>
            <a:endParaRPr lang="en-US" sz="3600" dirty="0">
              <a:solidFill>
                <a:srgbClr val="FFFFFF"/>
              </a:solidFill>
            </a:endParaRPr>
          </a:p>
        </p:txBody>
      </p:sp>
    </p:spTree>
    <p:extLst>
      <p:ext uri="{BB962C8B-B14F-4D97-AF65-F5344CB8AC3E}">
        <p14:creationId xmlns:p14="http://schemas.microsoft.com/office/powerpoint/2010/main" val="9696645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val="2756637120"/>
              </p:ext>
            </p:extLst>
          </p:nvPr>
        </p:nvGraphicFramePr>
        <p:xfrm>
          <a:off x="395536" y="271163"/>
          <a:ext cx="8352928" cy="5903151"/>
        </p:xfrm>
        <a:graphic>
          <a:graphicData uri="http://schemas.openxmlformats.org/presentationml/2006/ole">
            <mc:AlternateContent xmlns:mc="http://schemas.openxmlformats.org/markup-compatibility/2006">
              <mc:Choice xmlns:v="urn:schemas-microsoft-com:vml" Requires="v">
                <p:oleObj spid="_x0000_s2062" name="Acrobat Document" r:id="rId3" imgW="4533711" imgH="6415997" progId="AcroExch.Document.11">
                  <p:embed/>
                </p:oleObj>
              </mc:Choice>
              <mc:Fallback>
                <p:oleObj name="Acrobat Document" r:id="rId3" imgW="4533711" imgH="6415997"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71163"/>
                        <a:ext cx="8352928" cy="59031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81072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FF00"/>
                </a:solidFill>
              </a:rPr>
              <a:t/>
            </a:r>
            <a:br>
              <a:rPr lang="en-US" sz="3600" dirty="0" smtClean="0">
                <a:solidFill>
                  <a:srgbClr val="FFFF00"/>
                </a:solidFill>
              </a:rPr>
            </a:br>
            <a:r>
              <a:rPr lang="en-US" sz="3600" dirty="0">
                <a:solidFill>
                  <a:srgbClr val="FFFF00"/>
                </a:solidFill>
              </a:rPr>
              <a:t/>
            </a:r>
            <a:br>
              <a:rPr lang="en-US" sz="3600" dirty="0">
                <a:solidFill>
                  <a:srgbClr val="FFFF00"/>
                </a:solidFill>
              </a:rPr>
            </a:br>
            <a:r>
              <a:rPr lang="en-US" sz="3600" dirty="0" smtClean="0">
                <a:solidFill>
                  <a:srgbClr val="FFFF00"/>
                </a:solidFill>
              </a:rPr>
              <a:t/>
            </a:r>
            <a:br>
              <a:rPr lang="en-US" sz="3600" dirty="0" smtClean="0">
                <a:solidFill>
                  <a:srgbClr val="FFFF00"/>
                </a:solidFill>
              </a:rPr>
            </a:br>
            <a:r>
              <a:rPr lang="en-US" sz="3600" dirty="0" smtClean="0">
                <a:solidFill>
                  <a:srgbClr val="FFFF00"/>
                </a:solidFill>
              </a:rPr>
              <a:t>The problem with management..</a:t>
            </a:r>
            <a:endParaRPr lang="en-US" sz="3600" dirty="0">
              <a:solidFill>
                <a:srgbClr val="FFFF00"/>
              </a:solidFill>
            </a:endParaRPr>
          </a:p>
        </p:txBody>
      </p:sp>
      <p:sp>
        <p:nvSpPr>
          <p:cNvPr id="3" name="Vertical Text Placeholder 2"/>
          <p:cNvSpPr>
            <a:spLocks noGrp="1"/>
          </p:cNvSpPr>
          <p:nvPr>
            <p:ph type="body" orient="vert" idx="1"/>
          </p:nvPr>
        </p:nvSpPr>
        <p:spPr>
          <a:xfrm rot="16200000">
            <a:off x="385194" y="550809"/>
            <a:ext cx="8229600" cy="6624739"/>
          </a:xfrm>
        </p:spPr>
        <p:txBody>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Time to read, reflect and share your thoughts with a neighbour</a:t>
            </a:r>
          </a:p>
          <a:p>
            <a:pPr marL="0" indent="0">
              <a:buNone/>
            </a:pPr>
            <a:endParaRPr lang="en-US" dirty="0"/>
          </a:p>
          <a:p>
            <a:pPr marL="0" indent="0">
              <a:buNone/>
            </a:pPr>
            <a:r>
              <a:rPr lang="en-US" dirty="0" smtClean="0">
                <a:solidFill>
                  <a:srgbClr val="FFFF00"/>
                </a:solidFill>
              </a:rPr>
              <a:t>    The centrality of establishing</a:t>
            </a:r>
          </a:p>
          <a:p>
            <a:pPr marL="0" indent="0">
              <a:buNone/>
            </a:pPr>
            <a:r>
              <a:rPr lang="en-US" dirty="0">
                <a:solidFill>
                  <a:srgbClr val="FFFF00"/>
                </a:solidFill>
              </a:rPr>
              <a:t> </a:t>
            </a:r>
            <a:r>
              <a:rPr lang="en-US" dirty="0" smtClean="0">
                <a:solidFill>
                  <a:srgbClr val="FFFF00"/>
                </a:solidFill>
              </a:rPr>
              <a:t>                CORE VALUES</a:t>
            </a:r>
          </a:p>
          <a:p>
            <a:pPr marL="0" indent="0">
              <a:buNone/>
            </a:pPr>
            <a:r>
              <a:rPr lang="en-US" dirty="0" smtClean="0">
                <a:solidFill>
                  <a:srgbClr val="FFFF00"/>
                </a:solidFill>
              </a:rPr>
              <a:t>    This is how WE will work together</a:t>
            </a:r>
            <a:endParaRPr lang="en-US" dirty="0">
              <a:solidFill>
                <a:srgbClr val="FFFF00"/>
              </a:solidFill>
            </a:endParaRPr>
          </a:p>
        </p:txBody>
      </p:sp>
    </p:spTree>
    <p:extLst>
      <p:ext uri="{BB962C8B-B14F-4D97-AF65-F5344CB8AC3E}">
        <p14:creationId xmlns:p14="http://schemas.microsoft.com/office/powerpoint/2010/main" val="2303181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rPr>
              <a:t>What might this mean in a school?</a:t>
            </a:r>
            <a:endParaRPr lang="en-US" sz="32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583530"/>
              </p:ext>
            </p:extLst>
          </p:nvPr>
        </p:nvGraphicFramePr>
        <p:xfrm>
          <a:off x="457200" y="1600200"/>
          <a:ext cx="8229600" cy="4205064"/>
        </p:xfrm>
        <a:graphic>
          <a:graphicData uri="http://schemas.openxmlformats.org/drawingml/2006/table">
            <a:tbl>
              <a:tblPr firstRow="1" bandRow="1">
                <a:tableStyleId>{5C22544A-7EE6-4342-B048-85BDC9FD1C3A}</a:tableStyleId>
              </a:tblPr>
              <a:tblGrid>
                <a:gridCol w="4114800"/>
                <a:gridCol w="4114800"/>
              </a:tblGrid>
              <a:tr h="2102532">
                <a:tc>
                  <a:txBody>
                    <a:bodyPr/>
                    <a:lstStyle/>
                    <a:p>
                      <a:pPr algn="ctr"/>
                      <a:r>
                        <a:rPr lang="en-US" sz="7200" dirty="0" smtClean="0">
                          <a:solidFill>
                            <a:srgbClr val="FFFF00"/>
                          </a:solidFill>
                        </a:rPr>
                        <a:t>S</a:t>
                      </a:r>
                    </a:p>
                    <a:p>
                      <a:pPr algn="ctr"/>
                      <a:r>
                        <a:rPr lang="en-US" sz="4000" dirty="0" smtClean="0">
                          <a:solidFill>
                            <a:srgbClr val="FFFF00"/>
                          </a:solidFill>
                        </a:rPr>
                        <a:t>survivors</a:t>
                      </a:r>
                    </a:p>
                  </a:txBody>
                  <a:tcPr/>
                </a:tc>
                <a:tc>
                  <a:txBody>
                    <a:bodyPr/>
                    <a:lstStyle/>
                    <a:p>
                      <a:pPr algn="ctr"/>
                      <a:r>
                        <a:rPr lang="en-US" sz="7200" dirty="0" smtClean="0">
                          <a:solidFill>
                            <a:srgbClr val="FFFF00"/>
                          </a:solidFill>
                        </a:rPr>
                        <a:t>B</a:t>
                      </a:r>
                    </a:p>
                    <a:p>
                      <a:pPr algn="ctr"/>
                      <a:r>
                        <a:rPr lang="en-US" sz="4000" dirty="0" smtClean="0">
                          <a:solidFill>
                            <a:srgbClr val="FFFF00"/>
                          </a:solidFill>
                        </a:rPr>
                        <a:t>believers</a:t>
                      </a:r>
                      <a:endParaRPr lang="en-US" sz="4000" dirty="0">
                        <a:solidFill>
                          <a:srgbClr val="FFFF00"/>
                        </a:solidFill>
                      </a:endParaRPr>
                    </a:p>
                  </a:txBody>
                  <a:tcPr/>
                </a:tc>
              </a:tr>
              <a:tr h="2102532">
                <a:tc>
                  <a:txBody>
                    <a:bodyPr/>
                    <a:lstStyle/>
                    <a:p>
                      <a:pPr algn="ctr"/>
                      <a:r>
                        <a:rPr lang="en-US" sz="7200" dirty="0" smtClean="0"/>
                        <a:t>F</a:t>
                      </a:r>
                    </a:p>
                    <a:p>
                      <a:pPr algn="ctr"/>
                      <a:r>
                        <a:rPr lang="en-US" sz="4000" dirty="0" smtClean="0">
                          <a:solidFill>
                            <a:schemeClr val="bg1"/>
                          </a:solidFill>
                        </a:rPr>
                        <a:t>fundamentalists</a:t>
                      </a:r>
                      <a:endParaRPr lang="en-US" sz="4000" dirty="0">
                        <a:solidFill>
                          <a:schemeClr val="bg1"/>
                        </a:solidFill>
                      </a:endParaRPr>
                    </a:p>
                  </a:txBody>
                  <a:tcPr/>
                </a:tc>
                <a:tc>
                  <a:txBody>
                    <a:bodyPr/>
                    <a:lstStyle/>
                    <a:p>
                      <a:pPr algn="ctr"/>
                      <a:r>
                        <a:rPr lang="en-US" sz="7200" dirty="0" smtClean="0">
                          <a:solidFill>
                            <a:schemeClr val="bg1"/>
                          </a:solidFill>
                        </a:rPr>
                        <a:t>T</a:t>
                      </a:r>
                    </a:p>
                    <a:p>
                      <a:pPr algn="ctr"/>
                      <a:r>
                        <a:rPr lang="en-US" sz="4000" dirty="0" err="1" smtClean="0">
                          <a:solidFill>
                            <a:schemeClr val="bg1"/>
                          </a:solidFill>
                        </a:rPr>
                        <a:t>tweenies</a:t>
                      </a:r>
                      <a:endParaRPr lang="en-US" sz="4000" dirty="0">
                        <a:solidFill>
                          <a:schemeClr val="bg1"/>
                        </a:solidFill>
                      </a:endParaRPr>
                    </a:p>
                  </a:txBody>
                  <a:tcPr/>
                </a:tc>
              </a:tr>
            </a:tbl>
          </a:graphicData>
        </a:graphic>
      </p:graphicFrame>
    </p:spTree>
    <p:extLst>
      <p:ext uri="{BB962C8B-B14F-4D97-AF65-F5344CB8AC3E}">
        <p14:creationId xmlns:p14="http://schemas.microsoft.com/office/powerpoint/2010/main" val="3354127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4"/>
                                        </p:tgtEl>
                                        <p:attrNameLst>
                                          <p:attrName>style.visibility</p:attrName>
                                        </p:attrNameLst>
                                      </p:cBhvr>
                                      <p:to>
                                        <p:strVal val="visible"/>
                                      </p:to>
                                    </p:set>
                                  </p:childTnLst>
                                </p:cTn>
                              </p:par>
                            </p:childTnLst>
                          </p:cTn>
                        </p:par>
                        <p:par>
                          <p:cTn id="7" fill="hold">
                            <p:stCondLst>
                              <p:cond delay="300"/>
                            </p:stCondLst>
                            <p:childTnLst>
                              <p:par>
                                <p:cTn id="8" presetID="1" presetClass="entr" presetSubtype="0" fill="hold" nodeType="afterEffect">
                                  <p:stCondLst>
                                    <p:cond delay="0"/>
                                  </p:stCondLst>
                                  <p:childTnLst>
                                    <p:set>
                                      <p:cBhvr>
                                        <p:cTn id="9" dur="1" fill="hold">
                                          <p:stCondLst>
                                            <p:cond delay="299"/>
                                          </p:stCondLst>
                                        </p:cTn>
                                        <p:tgtEl>
                                          <p:spTgt spid="4"/>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nodeType="afterEffect">
                                  <p:stCondLst>
                                    <p:cond delay="0"/>
                                  </p:stCondLst>
                                  <p:childTnLst>
                                    <p:set>
                                      <p:cBhvr>
                                        <p:cTn id="12" dur="1" fill="hold">
                                          <p:stCondLst>
                                            <p:cond delay="299"/>
                                          </p:stCondLst>
                                        </p:cTn>
                                        <p:tgtEl>
                                          <p:spTgt spid="4"/>
                                        </p:tgtEl>
                                        <p:attrNameLst>
                                          <p:attrName>style.visibility</p:attrName>
                                        </p:attrNameLst>
                                      </p:cBhvr>
                                      <p:to>
                                        <p:strVal val="visible"/>
                                      </p:to>
                                    </p:set>
                                  </p:childTnLst>
                                </p:cTn>
                              </p:par>
                            </p:childTnLst>
                          </p:cTn>
                        </p:par>
                        <p:par>
                          <p:cTn id="13" fill="hold">
                            <p:stCondLst>
                              <p:cond delay="900"/>
                            </p:stCondLst>
                            <p:childTnLst>
                              <p:par>
                                <p:cTn id="14" presetID="1" presetClass="entr" presetSubtype="0" fill="hold" nodeType="afterEffect">
                                  <p:stCondLst>
                                    <p:cond delay="0"/>
                                  </p:stCondLst>
                                  <p:childTnLst>
                                    <p:set>
                                      <p:cBhvr>
                                        <p:cTn id="15" dur="1" fill="hold">
                                          <p:stCondLst>
                                            <p:cond delay="2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 Clip</a:t>
            </a:r>
            <a:endParaRPr lang="en-GB" dirty="0"/>
          </a:p>
        </p:txBody>
      </p:sp>
      <p:sp>
        <p:nvSpPr>
          <p:cNvPr id="3" name="Content Placeholder 2"/>
          <p:cNvSpPr>
            <a:spLocks noGrp="1"/>
          </p:cNvSpPr>
          <p:nvPr>
            <p:ph idx="1"/>
          </p:nvPr>
        </p:nvSpPr>
        <p:spPr/>
        <p:txBody>
          <a:bodyPr/>
          <a:lstStyle/>
          <a:p>
            <a:pPr marL="0" indent="0">
              <a:buNone/>
            </a:pPr>
            <a:r>
              <a:rPr lang="en-GB" dirty="0" smtClean="0"/>
              <a:t>The USS Montana and the </a:t>
            </a:r>
            <a:r>
              <a:rPr lang="en-GB" smtClean="0"/>
              <a:t>Irish Lighthouse</a:t>
            </a:r>
            <a:endParaRPr lang="en-GB" dirty="0"/>
          </a:p>
        </p:txBody>
      </p:sp>
    </p:spTree>
    <p:extLst>
      <p:ext uri="{BB962C8B-B14F-4D97-AF65-F5344CB8AC3E}">
        <p14:creationId xmlns:p14="http://schemas.microsoft.com/office/powerpoint/2010/main" val="8051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FF00"/>
                </a:solidFill>
              </a:rPr>
              <a:t>The </a:t>
            </a:r>
            <a:r>
              <a:rPr lang="en-US" sz="3600" dirty="0">
                <a:solidFill>
                  <a:srgbClr val="FFFF00"/>
                </a:solidFill>
              </a:rPr>
              <a:t>M</a:t>
            </a:r>
            <a:r>
              <a:rPr lang="en-US" sz="3600" dirty="0" smtClean="0">
                <a:solidFill>
                  <a:srgbClr val="FFFF00"/>
                </a:solidFill>
              </a:rPr>
              <a:t>inister for Education</a:t>
            </a:r>
            <a:br>
              <a:rPr lang="en-US" sz="3600" dirty="0" smtClean="0">
                <a:solidFill>
                  <a:srgbClr val="FFFF00"/>
                </a:solidFill>
              </a:rPr>
            </a:br>
            <a:r>
              <a:rPr lang="en-US" sz="3600" dirty="0" smtClean="0">
                <a:solidFill>
                  <a:srgbClr val="FFFF00"/>
                </a:solidFill>
              </a:rPr>
              <a:t>Adrian </a:t>
            </a:r>
            <a:r>
              <a:rPr lang="en-US" sz="3600" dirty="0" err="1" smtClean="0">
                <a:solidFill>
                  <a:srgbClr val="FFFF00"/>
                </a:solidFill>
              </a:rPr>
              <a:t>Piccoli</a:t>
            </a:r>
            <a:endParaRPr lang="en-US" sz="3600" dirty="0">
              <a:solidFill>
                <a:srgbClr val="FFFF00"/>
              </a:solidFill>
            </a:endParaRPr>
          </a:p>
        </p:txBody>
      </p:sp>
      <p:sp>
        <p:nvSpPr>
          <p:cNvPr id="3" name="Content Placeholder 2"/>
          <p:cNvSpPr>
            <a:spLocks noGrp="1"/>
          </p:cNvSpPr>
          <p:nvPr>
            <p:ph idx="1"/>
          </p:nvPr>
        </p:nvSpPr>
        <p:spPr/>
        <p:txBody>
          <a:bodyPr/>
          <a:lstStyle/>
          <a:p>
            <a:pPr marL="0" indent="0">
              <a:buNone/>
            </a:pPr>
            <a:r>
              <a:rPr lang="en-US" dirty="0" smtClean="0"/>
              <a:t>“we need school leaders who can lead the professional collaboration and ongoing learning of teachers in their schools”</a:t>
            </a:r>
          </a:p>
          <a:p>
            <a:pPr marL="0" indent="0">
              <a:buNone/>
            </a:pPr>
            <a:r>
              <a:rPr lang="en-US" dirty="0" smtClean="0"/>
              <a:t>“implementation detail is rightly the job of the individual school authorities”</a:t>
            </a:r>
          </a:p>
          <a:p>
            <a:pPr marL="0" indent="0">
              <a:buNone/>
            </a:pPr>
            <a:r>
              <a:rPr lang="en-US" dirty="0" smtClean="0"/>
              <a:t>“we now have a world-class blueprint”</a:t>
            </a:r>
          </a:p>
          <a:p>
            <a:pPr marL="0" indent="0">
              <a:buNone/>
            </a:pPr>
            <a:r>
              <a:rPr lang="en-US" dirty="0" smtClean="0">
                <a:solidFill>
                  <a:srgbClr val="FFFF00"/>
                </a:solidFill>
              </a:rPr>
              <a:t>Great Teaching, Inspired Learning, March 2013</a:t>
            </a:r>
            <a:endParaRPr lang="en-US" dirty="0">
              <a:solidFill>
                <a:srgbClr val="FFFF00"/>
              </a:solidFill>
            </a:endParaRPr>
          </a:p>
        </p:txBody>
      </p:sp>
    </p:spTree>
    <p:extLst>
      <p:ext uri="{BB962C8B-B14F-4D97-AF65-F5344CB8AC3E}">
        <p14:creationId xmlns:p14="http://schemas.microsoft.com/office/powerpoint/2010/main" val="40560443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solidFill>
                  <a:srgbClr val="FFFF00"/>
                </a:solidFill>
              </a:rPr>
              <a:t>Collaboration</a:t>
            </a:r>
            <a:endParaRPr lang="en-GB" sz="5400" dirty="0">
              <a:solidFill>
                <a:srgbClr val="FFFF00"/>
              </a:solidFill>
            </a:endParaRPr>
          </a:p>
        </p:txBody>
      </p:sp>
      <p:sp>
        <p:nvSpPr>
          <p:cNvPr id="3" name="Content Placeholder 2"/>
          <p:cNvSpPr>
            <a:spLocks noGrp="1"/>
          </p:cNvSpPr>
          <p:nvPr>
            <p:ph idx="1"/>
          </p:nvPr>
        </p:nvSpPr>
        <p:spPr/>
        <p:txBody>
          <a:bodyPr>
            <a:normAutofit/>
          </a:bodyPr>
          <a:lstStyle/>
          <a:p>
            <a:pPr marL="0" indent="0" algn="ctr">
              <a:buNone/>
            </a:pPr>
            <a:r>
              <a:rPr lang="en-GB" sz="4400" dirty="0" smtClean="0"/>
              <a:t>Establishing, strengthening and extending partnerships</a:t>
            </a:r>
          </a:p>
          <a:p>
            <a:pPr marL="0" indent="0" algn="ctr">
              <a:buNone/>
            </a:pPr>
            <a:endParaRPr lang="en-GB" sz="4400" dirty="0"/>
          </a:p>
          <a:p>
            <a:pPr marL="0" indent="0" algn="ctr">
              <a:buNone/>
            </a:pPr>
            <a:r>
              <a:rPr lang="en-GB" sz="4400" dirty="0" smtClean="0">
                <a:solidFill>
                  <a:srgbClr val="FFFF00"/>
                </a:solidFill>
              </a:rPr>
              <a:t>The power of collective capacity is that it enables ordinary people to do extraordinary things</a:t>
            </a:r>
          </a:p>
          <a:p>
            <a:pPr marL="0" indent="0" algn="ctr">
              <a:buNone/>
            </a:pPr>
            <a:endParaRPr lang="en-GB" sz="4400" dirty="0"/>
          </a:p>
        </p:txBody>
      </p:sp>
    </p:spTree>
    <p:extLst>
      <p:ext uri="{BB962C8B-B14F-4D97-AF65-F5344CB8AC3E}">
        <p14:creationId xmlns:p14="http://schemas.microsoft.com/office/powerpoint/2010/main" val="36936737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956</Words>
  <Application>Microsoft Macintosh PowerPoint</Application>
  <PresentationFormat>On-screen Show (4:3)</PresentationFormat>
  <Paragraphs>141</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Acrobat Document</vt:lpstr>
      <vt:lpstr>PowerPoint Presentation</vt:lpstr>
      <vt:lpstr>PowerPoint Presentation</vt:lpstr>
      <vt:lpstr>Start with the question..</vt:lpstr>
      <vt:lpstr>PowerPoint Presentation</vt:lpstr>
      <vt:lpstr>   The problem with management..</vt:lpstr>
      <vt:lpstr>What might this mean in a school?</vt:lpstr>
      <vt:lpstr>Video Clip</vt:lpstr>
      <vt:lpstr>The Minister for Education Adrian Piccoli</vt:lpstr>
      <vt:lpstr>Collaboration</vt:lpstr>
      <vt:lpstr>Collective capacity</vt:lpstr>
      <vt:lpstr>PowerPoint Presentation</vt:lpstr>
      <vt:lpstr>Video Clip</vt:lpstr>
      <vt:lpstr>PowerPoint Presentation</vt:lpstr>
      <vt:lpstr>National Standards of Excellence for Headteachers</vt:lpstr>
      <vt:lpstr>Key words and phrases in the new standards</vt:lpstr>
      <vt:lpstr>In the self-improving school system in England, Headteachers need to:-</vt:lpstr>
      <vt:lpstr>PowerPoint Presentation</vt:lpstr>
      <vt:lpstr>Christine Gilbert ex- Chief inspector, OFSTED wrote, recently I an article, ‘Towards a self-improving system’,</vt:lpstr>
      <vt:lpstr>A person (adult and pupil) will be better equipped to deal with the world, through</vt:lpstr>
      <vt:lpstr>PowerPoint Presentation</vt:lpstr>
      <vt:lpstr>Layers of Self regulation in School Improvement</vt:lpstr>
      <vt:lpstr>Video Clip</vt:lpstr>
      <vt:lpstr>PowerPoint Presentation</vt:lpstr>
      <vt:lpstr>Learning from Noah’s Ark</vt:lpstr>
      <vt:lpstr>PowerPoint Presentation</vt:lpstr>
      <vt:lpstr>The woodpeckers may have to go</vt:lpstr>
      <vt:lpstr>Final thoughts</vt:lpstr>
      <vt:lpstr>Tom Whittingham t.whittingham@worc.ac.uk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Whittingham</dc:creator>
  <cp:lastModifiedBy>Warren Marks</cp:lastModifiedBy>
  <cp:revision>18</cp:revision>
  <dcterms:created xsi:type="dcterms:W3CDTF">2015-07-14T07:55:30Z</dcterms:created>
  <dcterms:modified xsi:type="dcterms:W3CDTF">2015-08-26T22:28:16Z</dcterms:modified>
</cp:coreProperties>
</file>