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94" r:id="rId3"/>
    <p:sldId id="397" r:id="rId4"/>
    <p:sldId id="401" r:id="rId5"/>
    <p:sldId id="402" r:id="rId6"/>
    <p:sldId id="400" r:id="rId7"/>
    <p:sldId id="398" r:id="rId8"/>
    <p:sldId id="296" r:id="rId9"/>
    <p:sldId id="361" r:id="rId10"/>
    <p:sldId id="362" r:id="rId11"/>
    <p:sldId id="365" r:id="rId12"/>
    <p:sldId id="403" r:id="rId13"/>
    <p:sldId id="366" r:id="rId14"/>
    <p:sldId id="371" r:id="rId15"/>
    <p:sldId id="369" r:id="rId16"/>
    <p:sldId id="370" r:id="rId17"/>
    <p:sldId id="409" r:id="rId18"/>
    <p:sldId id="380" r:id="rId19"/>
    <p:sldId id="381" r:id="rId20"/>
    <p:sldId id="382" r:id="rId21"/>
    <p:sldId id="383" r:id="rId22"/>
    <p:sldId id="384" r:id="rId23"/>
    <p:sldId id="307" r:id="rId24"/>
    <p:sldId id="308" r:id="rId25"/>
    <p:sldId id="385" r:id="rId26"/>
    <p:sldId id="386" r:id="rId27"/>
    <p:sldId id="410" r:id="rId28"/>
    <p:sldId id="368" r:id="rId29"/>
    <p:sldId id="404" r:id="rId30"/>
    <p:sldId id="379" r:id="rId31"/>
    <p:sldId id="314" r:id="rId32"/>
    <p:sldId id="387" r:id="rId33"/>
    <p:sldId id="390" r:id="rId34"/>
    <p:sldId id="388" r:id="rId35"/>
    <p:sldId id="391" r:id="rId36"/>
    <p:sldId id="389" r:id="rId37"/>
    <p:sldId id="392" r:id="rId38"/>
    <p:sldId id="344" r:id="rId39"/>
    <p:sldId id="399" r:id="rId40"/>
    <p:sldId id="345" r:id="rId41"/>
    <p:sldId id="346" r:id="rId42"/>
    <p:sldId id="394" r:id="rId43"/>
    <p:sldId id="405" r:id="rId44"/>
    <p:sldId id="406" r:id="rId45"/>
    <p:sldId id="407" r:id="rId46"/>
    <p:sldId id="40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1C7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21D8E-F60F-5C47-92DB-EB39A80880E7}" type="datetimeFigureOut">
              <a:rPr lang="en-US" smtClean="0"/>
              <a:t>8/08/16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19FFC-DA8A-A643-B49F-320489FC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30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E7ACB-419C-3149-AC64-4B1B9A1C9C18}" type="datetimeFigureOut">
              <a:rPr lang="en-US" smtClean="0"/>
              <a:t>8/08/16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826DE-ADA4-0449-9E54-FD6811937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9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Gave been working with inquiry networks in BC for past 16 years.</a:t>
            </a:r>
          </a:p>
          <a:p>
            <a:endParaRPr lang="en-US" dirty="0" smtClean="0"/>
          </a:p>
          <a:p>
            <a:r>
              <a:rPr lang="en-US" dirty="0" smtClean="0"/>
              <a:t> Four questions to frame our session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26DE-ADA4-0449-9E54-FD68119376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64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first, then exchange ideas.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26DE-ADA4-0449-9E54-FD68119376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31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Senaqwila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vancouver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windermere</a:t>
            </a:r>
            <a:r>
              <a:rPr lang="en-US" baseline="0" dirty="0" smtClean="0"/>
              <a:t> math 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3865-E3D5-AD4E-84C3-16F765271DF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on self-regulation and formative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3865-E3D5-AD4E-84C3-16F765271DF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44A11-1B05-E54E-BD33-45F9656281D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26DE-ADA4-0449-9E54-FD681193768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85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for curiosity.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C1764-1CA0-9A45-BEBB-3AE7D23BA36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Number off 1-6. Using the handout and the article, what are key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pointsabout</a:t>
            </a:r>
            <a:r>
              <a:rPr lang="en-US" baseline="0" dirty="0" smtClean="0"/>
              <a:t> this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C1764-1CA0-9A45-BEBB-3AE7D23BA36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8/08/16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6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8/08/16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1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8/08/16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9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8/08/16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1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8/08/16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1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8/08/16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7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8/08/16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5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8/08/16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3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8/08/16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2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8/08/16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4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8/08/16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3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986D-6BE9-4264-908F-02DB36FD8D6C}" type="datetime1">
              <a:rPr lang="en-US" smtClean="0"/>
              <a:t>8/08/16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5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gif"/><Relationship Id="rId1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jpg"/><Relationship Id="rId4" Type="http://schemas.openxmlformats.org/officeDocument/2006/relationships/image" Target="../media/image28.gif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jpg"/><Relationship Id="rId9" Type="http://schemas.openxmlformats.org/officeDocument/2006/relationships/image" Target="../media/image33.gif"/><Relationship Id="rId10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47.jpg"/><Relationship Id="rId5" Type="http://schemas.openxmlformats.org/officeDocument/2006/relationships/image" Target="../media/image48.jpg"/><Relationship Id="rId6" Type="http://schemas.openxmlformats.org/officeDocument/2006/relationships/image" Target="../media/image49.png"/><Relationship Id="rId7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image" Target="../media/image5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478" y="617455"/>
            <a:ext cx="7547312" cy="25939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Helvetica"/>
                <a:cs typeface="Helvetica"/>
              </a:rPr>
              <a:t>Developing</a:t>
            </a:r>
            <a:br>
              <a:rPr lang="en-US" sz="4800" b="1" dirty="0" smtClean="0">
                <a:solidFill>
                  <a:srgbClr val="FFFFFF"/>
                </a:solidFill>
                <a:latin typeface="Helvetica"/>
                <a:cs typeface="Helvetica"/>
              </a:rPr>
            </a:br>
            <a:r>
              <a:rPr lang="en-US" sz="4800" b="1" dirty="0" smtClean="0">
                <a:solidFill>
                  <a:srgbClr val="FFFFFF"/>
                </a:solidFill>
                <a:latin typeface="Helvetica"/>
                <a:cs typeface="Helvetica"/>
              </a:rPr>
              <a:t>Inquiry in Sustained Learning Communities</a:t>
            </a:r>
            <a:r>
              <a:rPr lang="en-US" sz="4800" dirty="0" smtClean="0">
                <a:solidFill>
                  <a:srgbClr val="FFFFFF"/>
                </a:solidFill>
                <a:latin typeface="Helvetica"/>
                <a:cs typeface="Helvetica"/>
              </a:rPr>
              <a:t/>
            </a:r>
            <a:br>
              <a:rPr lang="en-US" sz="4800" dirty="0" smtClean="0">
                <a:solidFill>
                  <a:srgbClr val="FFFFFF"/>
                </a:solidFill>
                <a:latin typeface="Helvetica"/>
                <a:cs typeface="Helvetica"/>
              </a:rPr>
            </a:br>
            <a:endParaRPr lang="en-US" sz="48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9191" y="3427938"/>
            <a:ext cx="6400800" cy="1219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Judy Halbert &amp; Linda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cs typeface="Helvetica"/>
              </a:rPr>
              <a:t>Kaser</a:t>
            </a:r>
            <a:endParaRPr lang="en-US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pPr algn="ctr"/>
            <a:r>
              <a:rPr lang="en-US" dirty="0" err="1" smtClean="0">
                <a:solidFill>
                  <a:srgbClr val="FFFFFF"/>
                </a:solidFill>
                <a:latin typeface="Helvetica"/>
                <a:cs typeface="Helvetica"/>
              </a:rPr>
              <a:t>www.noii.ca</a:t>
            </a:r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5" name="Picture 4" descr="01-LearningLoop_alo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31317" cy="1503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LEAP-Logo-US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75" y="4846644"/>
            <a:ext cx="2729878" cy="1850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189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385" y="262788"/>
            <a:ext cx="4627656" cy="6595212"/>
          </a:xfrm>
        </p:spPr>
        <p:txBody>
          <a:bodyPr>
            <a:normAutofit fontScale="85000" lnSpcReduction="20000"/>
          </a:bodyPr>
          <a:lstStyle/>
          <a:p>
            <a:pPr marL="114300" indent="0" algn="ctr">
              <a:buNone/>
            </a:pPr>
            <a:r>
              <a:rPr lang="en-US" sz="5400" dirty="0" smtClean="0">
                <a:solidFill>
                  <a:schemeClr val="bg1"/>
                </a:solidFill>
                <a:latin typeface="Helvetica"/>
                <a:cs typeface="Helvetica"/>
              </a:rPr>
              <a:t>How do we create the conditions for </a:t>
            </a:r>
          </a:p>
          <a:p>
            <a:pPr marL="114300" indent="0" algn="ctr">
              <a:buNone/>
            </a:pP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ADULT CURIOSITY </a:t>
            </a:r>
          </a:p>
          <a:p>
            <a:pPr marL="114300" indent="0" algn="ctr">
              <a:buNone/>
            </a:pPr>
            <a:r>
              <a:rPr lang="en-US" sz="5400" dirty="0" smtClean="0">
                <a:solidFill>
                  <a:schemeClr val="bg1"/>
                </a:solidFill>
                <a:latin typeface="Helvetica"/>
                <a:cs typeface="Helvetica"/>
              </a:rPr>
              <a:t> so that we can reach high quality and high equity</a:t>
            </a:r>
          </a:p>
          <a:p>
            <a:pPr marL="114300" indent="0" algn="ctr">
              <a:buNone/>
            </a:pPr>
            <a:r>
              <a:rPr lang="en-US" sz="5400" dirty="0" smtClean="0">
                <a:solidFill>
                  <a:schemeClr val="bg1"/>
                </a:solidFill>
                <a:latin typeface="Helvetica"/>
                <a:cs typeface="Helvetica"/>
              </a:rPr>
              <a:t> for all learners?</a:t>
            </a:r>
          </a:p>
        </p:txBody>
      </p:sp>
      <p:pic>
        <p:nvPicPr>
          <p:cNvPr id="6" name="Content Placeholder 5" descr="Overcome_Challenge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r="15165"/>
          <a:stretch>
            <a:fillRect/>
          </a:stretch>
        </p:blipFill>
        <p:spPr>
          <a:xfrm>
            <a:off x="5022318" y="1328533"/>
            <a:ext cx="3652092" cy="40928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0127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tx2"/>
                </a:solidFill>
                <a:latin typeface="Cambria"/>
                <a:cs typeface="Cambria"/>
              </a:rPr>
              <a:t/>
            </a:r>
            <a:br>
              <a:rPr lang="en-US" sz="6000" dirty="0">
                <a:solidFill>
                  <a:schemeClr val="tx2"/>
                </a:solidFill>
                <a:latin typeface="Cambria"/>
                <a:cs typeface="Cambria"/>
              </a:rPr>
            </a:br>
            <a:r>
              <a:rPr lang="en-US" sz="6000" dirty="0" smtClean="0">
                <a:solidFill>
                  <a:schemeClr val="tx2"/>
                </a:solidFill>
                <a:latin typeface="Helvetica"/>
                <a:cs typeface="Helvetica"/>
              </a:rPr>
              <a:t>Why </a:t>
            </a:r>
            <a:r>
              <a:rPr lang="en-US" sz="6000" dirty="0" smtClean="0">
                <a:solidFill>
                  <a:srgbClr val="800000"/>
                </a:solidFill>
                <a:latin typeface="Helvetica"/>
                <a:cs typeface="Helvetica"/>
              </a:rPr>
              <a:t>HARD</a:t>
            </a:r>
            <a:r>
              <a:rPr lang="en-US" sz="6000" dirty="0" smtClean="0">
                <a:solidFill>
                  <a:schemeClr val="tx2"/>
                </a:solidFill>
                <a:latin typeface="Helvetica"/>
                <a:cs typeface="Helvetica"/>
              </a:rPr>
              <a:t> Goals </a:t>
            </a:r>
            <a:r>
              <a:rPr lang="en-US" sz="6000" dirty="0">
                <a:solidFill>
                  <a:schemeClr val="tx2"/>
                </a:solidFill>
                <a:latin typeface="Helvetica"/>
                <a:cs typeface="Helvetica"/>
              </a:rPr>
              <a:t>M</a:t>
            </a:r>
            <a:r>
              <a:rPr lang="en-US" sz="6000" dirty="0" smtClean="0">
                <a:solidFill>
                  <a:schemeClr val="tx2"/>
                </a:solidFill>
                <a:latin typeface="Helvetica"/>
                <a:cs typeface="Helvetica"/>
              </a:rPr>
              <a:t>atter  </a:t>
            </a:r>
            <a:r>
              <a:rPr lang="en-US" sz="6000" dirty="0" smtClean="0">
                <a:solidFill>
                  <a:schemeClr val="tx2"/>
                </a:solidFill>
                <a:latin typeface="Cambria"/>
                <a:cs typeface="Cambria"/>
              </a:rPr>
              <a:t>		</a:t>
            </a:r>
            <a:r>
              <a:rPr lang="en-US" dirty="0" smtClean="0">
                <a:solidFill>
                  <a:schemeClr val="tx2"/>
                </a:solidFill>
                <a:latin typeface="Cambria"/>
                <a:cs typeface="Cambria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Cambria"/>
                <a:cs typeface="Cambria"/>
              </a:rPr>
            </a:br>
            <a:endParaRPr lang="en-US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pic>
        <p:nvPicPr>
          <p:cNvPr id="4" name="Content Placeholder 3" descr="Challeng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r="37088" b="11044"/>
          <a:stretch/>
        </p:blipFill>
        <p:spPr>
          <a:xfrm>
            <a:off x="457200" y="1760538"/>
            <a:ext cx="4973050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693331" y="2321282"/>
            <a:ext cx="30228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800000"/>
                </a:solidFill>
                <a:latin typeface="Helvetica"/>
                <a:cs typeface="Helvetica"/>
              </a:rPr>
              <a:t>H</a:t>
            </a:r>
            <a:r>
              <a:rPr lang="en-US" sz="4800" dirty="0" smtClean="0">
                <a:latin typeface="Helvetica"/>
                <a:cs typeface="Helvetica"/>
              </a:rPr>
              <a:t>eartfelt</a:t>
            </a:r>
          </a:p>
          <a:p>
            <a:r>
              <a:rPr lang="en-US" sz="4800" dirty="0" smtClean="0">
                <a:solidFill>
                  <a:srgbClr val="800000"/>
                </a:solidFill>
                <a:latin typeface="Helvetica"/>
                <a:cs typeface="Helvetica"/>
              </a:rPr>
              <a:t>A</a:t>
            </a:r>
            <a:r>
              <a:rPr lang="en-US" sz="4800" dirty="0" smtClean="0">
                <a:latin typeface="Helvetica"/>
                <a:cs typeface="Helvetica"/>
              </a:rPr>
              <a:t>nimated</a:t>
            </a:r>
          </a:p>
          <a:p>
            <a:r>
              <a:rPr lang="en-US" sz="4800" dirty="0" smtClean="0">
                <a:solidFill>
                  <a:srgbClr val="800000"/>
                </a:solidFill>
                <a:latin typeface="Helvetica"/>
                <a:cs typeface="Helvetica"/>
              </a:rPr>
              <a:t>R</a:t>
            </a:r>
            <a:r>
              <a:rPr lang="en-US" sz="4800" dirty="0" smtClean="0">
                <a:latin typeface="Helvetica"/>
                <a:cs typeface="Helvetica"/>
              </a:rPr>
              <a:t>equired</a:t>
            </a:r>
          </a:p>
          <a:p>
            <a:r>
              <a:rPr lang="en-US" sz="4800" dirty="0" smtClean="0">
                <a:solidFill>
                  <a:srgbClr val="800000"/>
                </a:solidFill>
                <a:latin typeface="Helvetica"/>
                <a:cs typeface="Helvetica"/>
              </a:rPr>
              <a:t>D</a:t>
            </a:r>
            <a:r>
              <a:rPr lang="en-US" sz="4800" dirty="0" smtClean="0">
                <a:latin typeface="Helvetica"/>
                <a:cs typeface="Helvetica"/>
              </a:rPr>
              <a:t>ifficult</a:t>
            </a:r>
            <a:endParaRPr lang="en-US" sz="4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26440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893763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b="1" i="1" dirty="0" smtClean="0">
                <a:solidFill>
                  <a:srgbClr val="FF6600"/>
                </a:solidFill>
                <a:latin typeface="Helvetica"/>
                <a:cs typeface="Helvetica"/>
              </a:rPr>
              <a:t>EVERY</a:t>
            </a:r>
            <a:r>
              <a:rPr lang="en-US" dirty="0" smtClean="0">
                <a:solidFill>
                  <a:srgbClr val="FF6600"/>
                </a:solidFill>
                <a:latin typeface="Helvetica"/>
                <a:cs typeface="Helvetic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learner crossing the stage with dignity, purpose and options</a:t>
            </a:r>
            <a:b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</a:b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6" name="Picture 5" descr="winderme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700" y="2121016"/>
            <a:ext cx="3709911" cy="44158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5988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FullSizeRender-1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" b="1402"/>
          <a:stretch>
            <a:fillRect/>
          </a:stretch>
        </p:blipFill>
        <p:spPr>
          <a:xfrm>
            <a:off x="131384" y="127000"/>
            <a:ext cx="8898315" cy="6544859"/>
          </a:xfrm>
        </p:spPr>
      </p:pic>
    </p:spTree>
    <p:extLst>
      <p:ext uri="{BB962C8B-B14F-4D97-AF65-F5344CB8AC3E}">
        <p14:creationId xmlns:p14="http://schemas.microsoft.com/office/powerpoint/2010/main" val="207628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632896"/>
            <a:ext cx="8345565" cy="4923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800000"/>
                </a:solidFill>
                <a:latin typeface="Helvetica"/>
                <a:cs typeface="Helvetica"/>
              </a:rPr>
              <a:t>HARD</a:t>
            </a:r>
            <a:r>
              <a:rPr lang="en-US" sz="6600" dirty="0" smtClean="0">
                <a:latin typeface="Helvetica"/>
                <a:cs typeface="Helvetica"/>
              </a:rPr>
              <a:t> Goals </a:t>
            </a:r>
          </a:p>
          <a:p>
            <a:pPr marL="0" indent="0" algn="ctr">
              <a:buNone/>
            </a:pPr>
            <a:r>
              <a:rPr lang="en-US" sz="6600" dirty="0" smtClean="0">
                <a:latin typeface="Helvetica"/>
                <a:cs typeface="Helvetica"/>
              </a:rPr>
              <a:t>What motivates you?</a:t>
            </a:r>
            <a:endParaRPr lang="en-US" sz="6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8156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978248"/>
          </a:xfrm>
        </p:spPr>
        <p:txBody>
          <a:bodyPr>
            <a:noAutofit/>
          </a:bodyPr>
          <a:lstStyle/>
          <a:p>
            <a:pPr algn="ctr">
              <a:lnSpc>
                <a:spcPts val="4300"/>
              </a:lnSpc>
            </a:pPr>
            <a:r>
              <a:rPr lang="en-US" sz="4800" i="1" dirty="0" smtClean="0">
                <a:solidFill>
                  <a:schemeClr val="bg1"/>
                </a:solidFill>
                <a:latin typeface="Helvetica"/>
                <a:cs typeface="Helvetica"/>
              </a:rPr>
              <a:t>ALL</a:t>
            </a:r>
            <a:r>
              <a:rPr lang="en-US" sz="4800" dirty="0" smtClean="0">
                <a:solidFill>
                  <a:schemeClr val="bg1"/>
                </a:solidFill>
                <a:latin typeface="Helvetica"/>
                <a:cs typeface="Helvetica"/>
              </a:rPr>
              <a:t> learners leaving our schools</a:t>
            </a:r>
            <a:br>
              <a:rPr lang="en-US" sz="4800" dirty="0" smtClean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sz="4800" i="1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br>
              <a:rPr lang="en-US" sz="4800" i="1" dirty="0" smtClean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sz="4800" b="1" i="1" dirty="0" smtClean="0">
                <a:solidFill>
                  <a:srgbClr val="000000"/>
                </a:solidFill>
                <a:latin typeface="Helvetica"/>
                <a:cs typeface="Helvetica"/>
              </a:rPr>
              <a:t>MORE </a:t>
            </a:r>
            <a:r>
              <a:rPr lang="en-US" sz="4800" dirty="0" smtClean="0">
                <a:solidFill>
                  <a:schemeClr val="bg1"/>
                </a:solidFill>
                <a:latin typeface="Helvetica"/>
                <a:cs typeface="Helvetica"/>
              </a:rPr>
              <a:t>curious</a:t>
            </a:r>
            <a:br>
              <a:rPr lang="en-US" sz="4800" dirty="0" smtClean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sz="4800" dirty="0" smtClean="0">
                <a:solidFill>
                  <a:schemeClr val="bg1"/>
                </a:solidFill>
                <a:latin typeface="Helvetica"/>
                <a:cs typeface="Helvetica"/>
              </a:rPr>
              <a:t/>
            </a:r>
            <a:br>
              <a:rPr lang="en-US" sz="4800" dirty="0" smtClean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sz="4800" dirty="0" smtClean="0">
                <a:solidFill>
                  <a:schemeClr val="bg1"/>
                </a:solidFill>
                <a:latin typeface="Helvetica"/>
                <a:cs typeface="Helvetica"/>
              </a:rPr>
              <a:t> than when they </a:t>
            </a:r>
            <a:r>
              <a:rPr lang="en-US" sz="4800" dirty="0" smtClean="0">
                <a:solidFill>
                  <a:srgbClr val="FFFFFF"/>
                </a:solidFill>
                <a:latin typeface="Helvetica"/>
                <a:cs typeface="Helvetica"/>
              </a:rPr>
              <a:t>arrive</a:t>
            </a:r>
            <a:endParaRPr lang="en-US" sz="48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3" name="Picture 2" descr="curious chi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72" y="3241033"/>
            <a:ext cx="4828029" cy="32106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28452938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2701925"/>
          </a:xfrm>
        </p:spPr>
        <p:txBody>
          <a:bodyPr>
            <a:noAutofit/>
          </a:bodyPr>
          <a:lstStyle/>
          <a:p>
            <a:pPr algn="ctr"/>
            <a:r>
              <a:rPr lang="en-US" sz="5400" i="1" dirty="0" smtClean="0">
                <a:solidFill>
                  <a:srgbClr val="FFFFFF"/>
                </a:solidFill>
                <a:latin typeface="Helvetica"/>
                <a:cs typeface="Helvetica"/>
              </a:rPr>
              <a:t>ALL</a:t>
            </a:r>
            <a:r>
              <a:rPr lang="en-US" sz="5400" dirty="0" smtClean="0">
                <a:solidFill>
                  <a:srgbClr val="FFFFFF"/>
                </a:solidFill>
                <a:latin typeface="Helvetica"/>
                <a:cs typeface="Helvetica"/>
              </a:rPr>
              <a:t> learners with an understanding of and respect for an indigenous world view</a:t>
            </a:r>
            <a:endParaRPr lang="en-US" sz="54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4" name="Picture 3" descr="in_the_shadow_of_an_eag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46" y="3061451"/>
            <a:ext cx="3339678" cy="3509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41244" y="6119336"/>
            <a:ext cx="15435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aseline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Susan Point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aseline="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</a:t>
            </a:r>
            <a:endParaRPr lang="en-US" sz="1800" baseline="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bill re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86" y="3061450"/>
            <a:ext cx="4448183" cy="3509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840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ggart-developing-growth-mindset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5" y="396193"/>
            <a:ext cx="4917026" cy="3925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94153" y="4613669"/>
            <a:ext cx="842320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Helvetica"/>
                <a:cs typeface="Helvetica"/>
              </a:rPr>
              <a:t>HARD Goals &amp;</a:t>
            </a:r>
          </a:p>
          <a:p>
            <a:pPr algn="ctr"/>
            <a:r>
              <a:rPr lang="en-US" sz="4800" b="1" dirty="0" smtClean="0">
                <a:latin typeface="Helvetica"/>
                <a:cs typeface="Helvetica"/>
              </a:rPr>
              <a:t>Mindset Matter</a:t>
            </a:r>
          </a:p>
          <a:p>
            <a:pPr algn="ctr"/>
            <a:r>
              <a:rPr lang="en-US" sz="4000" dirty="0" err="1" smtClean="0"/>
              <a:t>mindsetonline.com</a:t>
            </a:r>
            <a:endParaRPr lang="en-US" sz="4000" dirty="0"/>
          </a:p>
        </p:txBody>
      </p:sp>
      <p:pic>
        <p:nvPicPr>
          <p:cNvPr id="4" name="Picture 3" descr="mind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750" y="396193"/>
            <a:ext cx="3445195" cy="3925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62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6115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i="1" dirty="0" smtClean="0">
                <a:solidFill>
                  <a:srgbClr val="215D77"/>
                </a:solidFill>
                <a:latin typeface="Helvetica"/>
                <a:cs typeface="Helvetica"/>
              </a:rPr>
              <a:t>Why Inquiry?</a:t>
            </a:r>
            <a:endParaRPr lang="en-US" sz="6000" b="1" i="1" dirty="0">
              <a:solidFill>
                <a:srgbClr val="215D77"/>
              </a:solidFill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6115" y="1658938"/>
            <a:ext cx="8389937" cy="4800600"/>
          </a:xfrm>
        </p:spPr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 algn="ctr">
              <a:buNone/>
            </a:pPr>
            <a:r>
              <a:rPr lang="en-US" sz="6600" b="1" i="1" dirty="0" smtClean="0">
                <a:solidFill>
                  <a:srgbClr val="800000"/>
                </a:solidFill>
                <a:latin typeface="Helvetica"/>
                <a:cs typeface="Helvetica"/>
              </a:rPr>
              <a:t>Why Now?</a:t>
            </a:r>
          </a:p>
          <a:p>
            <a:pPr marL="114300" indent="0" algn="ctr">
              <a:buNone/>
            </a:pPr>
            <a:endParaRPr lang="en-US" sz="4800" dirty="0">
              <a:solidFill>
                <a:srgbClr val="163E50"/>
              </a:solidFill>
              <a:latin typeface="Helvetica"/>
              <a:cs typeface="Helvetica"/>
            </a:endParaRPr>
          </a:p>
          <a:p>
            <a:pPr marL="114300" indent="0" algn="ctr">
              <a:buNone/>
            </a:pPr>
            <a:r>
              <a:rPr lang="en-US" sz="4800" b="1" dirty="0" smtClean="0">
                <a:solidFill>
                  <a:srgbClr val="163E50"/>
                </a:solidFill>
                <a:latin typeface="Helvetica"/>
                <a:cs typeface="Helvetica"/>
              </a:rPr>
              <a:t>Evidence from </a:t>
            </a:r>
          </a:p>
          <a:p>
            <a:pPr marL="114300" indent="0" algn="ctr">
              <a:buNone/>
            </a:pPr>
            <a:r>
              <a:rPr lang="en-US" sz="4800" b="1" dirty="0" smtClean="0">
                <a:solidFill>
                  <a:srgbClr val="163E50"/>
                </a:solidFill>
                <a:latin typeface="Helvetica"/>
                <a:cs typeface="Helvetica"/>
              </a:rPr>
              <a:t>BC and Beyond </a:t>
            </a:r>
            <a:endParaRPr lang="en-US" sz="4800" b="1" dirty="0">
              <a:solidFill>
                <a:srgbClr val="163E5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7349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sestudy_LPDP_lg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-896" b="2033"/>
          <a:stretch>
            <a:fillRect/>
          </a:stretch>
        </p:blipFill>
        <p:spPr>
          <a:xfrm>
            <a:off x="295654" y="3226435"/>
            <a:ext cx="8477915" cy="34855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nz-fl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548" y="291985"/>
            <a:ext cx="4253556" cy="2576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480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59" y="168554"/>
            <a:ext cx="8768915" cy="174005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What does it take to develop and sustain inquiry learning communities?</a:t>
            </a:r>
            <a:b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</a:br>
            <a:endParaRPr lang="en-US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pic>
        <p:nvPicPr>
          <p:cNvPr id="7" name="Picture 6" descr="totem pol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42" y="1781299"/>
            <a:ext cx="4909778" cy="3948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394420" y="592801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Helvetica"/>
                <a:cs typeface="Helvetica"/>
              </a:rPr>
              <a:t>4 questions to consider</a:t>
            </a:r>
            <a:br>
              <a:rPr lang="en-US" sz="3200" dirty="0">
                <a:solidFill>
                  <a:srgbClr val="FFFFFF"/>
                </a:solidFill>
                <a:latin typeface="Helvetica"/>
                <a:cs typeface="Helvetica"/>
              </a:rPr>
            </a:br>
            <a:r>
              <a:rPr lang="en-US" sz="3200" dirty="0">
                <a:solidFill>
                  <a:srgbClr val="FFFFFF"/>
                </a:solidFill>
                <a:latin typeface="Helvetica"/>
                <a:cs typeface="Helvetica"/>
              </a:rPr>
              <a:t/>
            </a:r>
            <a:br>
              <a:rPr lang="en-US" sz="3200" dirty="0">
                <a:solidFill>
                  <a:srgbClr val="FFFFFF"/>
                </a:solidFill>
                <a:latin typeface="Helvetica"/>
                <a:cs typeface="Helvetica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105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376" y="335784"/>
            <a:ext cx="3678767" cy="601489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en-US" sz="4400" dirty="0" smtClean="0">
              <a:latin typeface="Helvetica"/>
              <a:cs typeface="Helvetica"/>
            </a:endParaRPr>
          </a:p>
          <a:p>
            <a:pPr algn="ctr">
              <a:buNone/>
            </a:pPr>
            <a:endParaRPr lang="en-US" sz="4400" dirty="0" smtClean="0">
              <a:latin typeface="Helvetica"/>
              <a:cs typeface="Helvetica"/>
            </a:endParaRPr>
          </a:p>
          <a:p>
            <a:pPr algn="ctr">
              <a:buNone/>
            </a:pPr>
            <a:r>
              <a:rPr lang="en-US" sz="4700" dirty="0" smtClean="0">
                <a:latin typeface="Helvetica"/>
                <a:cs typeface="Helvetica"/>
              </a:rPr>
              <a:t>What happens </a:t>
            </a:r>
          </a:p>
          <a:p>
            <a:pPr algn="ctr">
              <a:buNone/>
            </a:pPr>
            <a:r>
              <a:rPr lang="en-US" sz="4700" dirty="0" smtClean="0">
                <a:latin typeface="Helvetica"/>
                <a:cs typeface="Helvetica"/>
              </a:rPr>
              <a:t>when the project is over </a:t>
            </a:r>
          </a:p>
          <a:p>
            <a:pPr algn="ctr">
              <a:buNone/>
            </a:pPr>
            <a:r>
              <a:rPr lang="en-US" sz="4700" dirty="0" smtClean="0">
                <a:latin typeface="Helvetica"/>
                <a:cs typeface="Helvetica"/>
              </a:rPr>
              <a:t>and the focused literacy support ends?</a:t>
            </a:r>
          </a:p>
          <a:p>
            <a:pPr algn="ctr">
              <a:buNone/>
            </a:pPr>
            <a:endParaRPr lang="en-US" sz="4700" dirty="0" smtClean="0">
              <a:solidFill>
                <a:schemeClr val="accent1">
                  <a:lumMod val="75000"/>
                </a:schemeClr>
              </a:solidFill>
              <a:latin typeface="Helvetica"/>
              <a:cs typeface="Helvetica"/>
            </a:endParaRPr>
          </a:p>
          <a:p>
            <a:pPr algn="ctr">
              <a:buNone/>
            </a:pPr>
            <a:endParaRPr lang="en-US" sz="4400" b="1" dirty="0" smtClean="0">
              <a:ln w="1905"/>
              <a:solidFill>
                <a:schemeClr val="tx2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lvetica"/>
              <a:cs typeface="Helvetica"/>
            </a:endParaRPr>
          </a:p>
          <a:p>
            <a:pPr algn="ctr">
              <a:buNone/>
            </a:pPr>
            <a:endParaRPr lang="en-US" sz="2800" dirty="0" smtClean="0">
              <a:solidFill>
                <a:srgbClr val="215D77"/>
              </a:solidFill>
              <a:latin typeface="Cambria"/>
              <a:cs typeface="Cambria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215D77"/>
                </a:solidFill>
                <a:latin typeface="Helvetica"/>
                <a:cs typeface="Helvetica"/>
              </a:rPr>
              <a:t> </a:t>
            </a:r>
            <a:r>
              <a:rPr lang="en-US" sz="2000" dirty="0" smtClean="0">
                <a:solidFill>
                  <a:srgbClr val="215D77"/>
                </a:solidFill>
                <a:latin typeface="Helvetica"/>
                <a:cs typeface="Helvetica"/>
              </a:rPr>
              <a:t>http://</a:t>
            </a:r>
            <a:r>
              <a:rPr lang="en-US" sz="2000" dirty="0" err="1" smtClean="0">
                <a:solidFill>
                  <a:srgbClr val="215D77"/>
                </a:solidFill>
                <a:latin typeface="Helvetica"/>
                <a:cs typeface="Helvetica"/>
              </a:rPr>
              <a:t>literacyonline.tki.org.nz</a:t>
            </a:r>
            <a:r>
              <a:rPr lang="en-US" sz="2800" dirty="0" smtClean="0">
                <a:solidFill>
                  <a:srgbClr val="215D77"/>
                </a:solidFill>
                <a:latin typeface="Helvetica"/>
                <a:cs typeface="Helvetica"/>
              </a:rPr>
              <a:t>/ </a:t>
            </a:r>
          </a:p>
        </p:txBody>
      </p:sp>
      <p:pic>
        <p:nvPicPr>
          <p:cNvPr id="2" name="Picture 1" descr="thats all fol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707" y="797241"/>
            <a:ext cx="4477899" cy="52614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9885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3"/>
            <a:ext cx="9036050" cy="66754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US" sz="4000" dirty="0" smtClean="0"/>
          </a:p>
          <a:p>
            <a:pPr algn="ctr">
              <a:buNone/>
            </a:pPr>
            <a:r>
              <a:rPr lang="en-US" sz="4000" dirty="0" smtClean="0">
                <a:solidFill>
                  <a:srgbClr val="000090"/>
                </a:solidFill>
              </a:rPr>
              <a:t> </a:t>
            </a:r>
            <a:r>
              <a:rPr lang="en-US" sz="4000" dirty="0" smtClean="0">
                <a:solidFill>
                  <a:srgbClr val="215D77"/>
                </a:solidFill>
                <a:latin typeface="+mj-lt"/>
              </a:rPr>
              <a:t> </a:t>
            </a:r>
            <a:r>
              <a:rPr lang="en-US" sz="4400" dirty="0" smtClean="0">
                <a:solidFill>
                  <a:srgbClr val="FFFFFF"/>
                </a:solidFill>
                <a:latin typeface="Helvetica"/>
                <a:cs typeface="Helvetica"/>
              </a:rPr>
              <a:t>If teachers applied what they had learned in systematic ways, 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FFFFFF"/>
                </a:solidFill>
                <a:latin typeface="Helvetica"/>
                <a:cs typeface="Helvetica"/>
              </a:rPr>
              <a:t>new cohorts of students made gains that were </a:t>
            </a:r>
            <a:r>
              <a:rPr lang="en-US" sz="4400" b="1" i="1" dirty="0" smtClean="0">
                <a:latin typeface="Helvetica"/>
                <a:cs typeface="Helvetica"/>
              </a:rPr>
              <a:t>similar</a:t>
            </a:r>
            <a:r>
              <a:rPr lang="en-US" sz="4400" b="1" dirty="0" smtClean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sz="4400" dirty="0" smtClean="0">
                <a:solidFill>
                  <a:srgbClr val="FFFFFF"/>
                </a:solidFill>
                <a:latin typeface="Helvetica"/>
                <a:cs typeface="Helvetica"/>
              </a:rPr>
              <a:t>to gains in student achievement 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FFFFFF"/>
                </a:solidFill>
                <a:latin typeface="Helvetica"/>
                <a:cs typeface="Helvetica"/>
              </a:rPr>
              <a:t>while participating in the LPDP. </a:t>
            </a:r>
            <a:endParaRPr lang="en-US" sz="44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4049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6256"/>
            <a:ext cx="9144000" cy="661035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400" dirty="0" smtClean="0">
              <a:cs typeface="Bookman Old Style"/>
            </a:endParaRPr>
          </a:p>
          <a:p>
            <a:pPr algn="ctr">
              <a:buNone/>
            </a:pPr>
            <a:r>
              <a:rPr lang="en-US" sz="4400" dirty="0" smtClean="0">
                <a:solidFill>
                  <a:schemeClr val="bg1"/>
                </a:solidFill>
                <a:latin typeface="Helvetica"/>
                <a:cs typeface="Helvetica"/>
              </a:rPr>
              <a:t>When schools engaged</a:t>
            </a:r>
          </a:p>
          <a:p>
            <a:pPr algn="ctr">
              <a:buNone/>
            </a:pPr>
            <a:r>
              <a:rPr lang="en-US" sz="4400" dirty="0" smtClean="0">
                <a:solidFill>
                  <a:schemeClr val="bg1"/>
                </a:solidFill>
                <a:latin typeface="Helvetica"/>
                <a:cs typeface="Helvetica"/>
              </a:rPr>
              <a:t> in an inquiry cycle </a:t>
            </a:r>
          </a:p>
          <a:p>
            <a:pPr algn="ctr">
              <a:buNone/>
            </a:pPr>
            <a:r>
              <a:rPr lang="en-US" sz="4400" dirty="0" smtClean="0">
                <a:solidFill>
                  <a:schemeClr val="bg1"/>
                </a:solidFill>
                <a:latin typeface="Helvetica"/>
                <a:cs typeface="Helvetica"/>
              </a:rPr>
              <a:t>and invested in continued knowledge-building </a:t>
            </a:r>
          </a:p>
          <a:p>
            <a:pPr algn="ctr">
              <a:buNone/>
            </a:pPr>
            <a:r>
              <a:rPr lang="en-US" sz="4400" dirty="0" smtClean="0">
                <a:solidFill>
                  <a:schemeClr val="bg1"/>
                </a:solidFill>
                <a:latin typeface="Helvetica"/>
                <a:cs typeface="Helvetica"/>
              </a:rPr>
              <a:t>they </a:t>
            </a:r>
            <a:r>
              <a:rPr lang="en-US" sz="4400" b="1" i="1" dirty="0" smtClean="0">
                <a:solidFill>
                  <a:srgbClr val="000000"/>
                </a:solidFill>
                <a:latin typeface="Helvetica"/>
                <a:cs typeface="Helvetica"/>
              </a:rPr>
              <a:t>improved</a:t>
            </a:r>
            <a:r>
              <a:rPr lang="en-US" sz="4400" i="1" dirty="0" smtClean="0">
                <a:latin typeface="Helvetica"/>
                <a:cs typeface="Helvetica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Helvetica"/>
                <a:cs typeface="Helvetica"/>
              </a:rPr>
              <a:t>on</a:t>
            </a:r>
            <a:r>
              <a:rPr lang="en-US" sz="4400" i="1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Helvetica"/>
                <a:cs typeface="Helvetica"/>
              </a:rPr>
              <a:t>their gains </a:t>
            </a:r>
          </a:p>
          <a:p>
            <a:pPr algn="ctr">
              <a:buNone/>
            </a:pPr>
            <a:r>
              <a:rPr lang="en-US" sz="4400" dirty="0" smtClean="0">
                <a:solidFill>
                  <a:schemeClr val="bg1"/>
                </a:solidFill>
                <a:latin typeface="Helvetica"/>
                <a:cs typeface="Helvetica"/>
              </a:rPr>
              <a:t>over time. </a:t>
            </a:r>
          </a:p>
          <a:p>
            <a:pPr algn="ctr">
              <a:buNone/>
            </a:pPr>
            <a:endParaRPr lang="en-US" dirty="0"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423459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-fla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891" y="449128"/>
            <a:ext cx="3936552" cy="23488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2257" y="3096496"/>
            <a:ext cx="853510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Helvetica"/>
                <a:cs typeface="Helvetica"/>
              </a:rPr>
              <a:t>One of the top performing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Helvetica"/>
                <a:cs typeface="Helvetica"/>
              </a:rPr>
              <a:t>multi-lingual,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Helvetica"/>
                <a:cs typeface="Helvetica"/>
              </a:rPr>
              <a:t>multi-cultural systems in the world</a:t>
            </a:r>
          </a:p>
          <a:p>
            <a:pPr algn="ctr"/>
            <a:r>
              <a:rPr lang="en-US" sz="4000" dirty="0" smtClean="0">
                <a:solidFill>
                  <a:srgbClr val="17375E"/>
                </a:solidFill>
                <a:latin typeface="Cambria"/>
                <a:cs typeface="Cambria"/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http://</a:t>
            </a:r>
            <a:r>
              <a:rPr lang="en-US" sz="2400" dirty="0" err="1" smtClean="0">
                <a:solidFill>
                  <a:srgbClr val="FFFFFF"/>
                </a:solidFill>
                <a:latin typeface="Helvetica"/>
                <a:cs typeface="Helvetica"/>
              </a:rPr>
              <a:t>www.conferenceboard.ca</a:t>
            </a:r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/</a:t>
            </a:r>
            <a:r>
              <a:rPr lang="en-US" sz="2400" dirty="0" err="1" smtClean="0">
                <a:solidFill>
                  <a:srgbClr val="FFFFFF"/>
                </a:solidFill>
                <a:latin typeface="Helvetica"/>
                <a:cs typeface="Helvetica"/>
              </a:rPr>
              <a:t>hcp</a:t>
            </a:r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/provincial/</a:t>
            </a:r>
            <a:r>
              <a:rPr lang="en-US" sz="2400" dirty="0" err="1" smtClean="0">
                <a:solidFill>
                  <a:srgbClr val="FFFFFF"/>
                </a:solidFill>
                <a:latin typeface="Helvetica"/>
                <a:cs typeface="Helvetica"/>
              </a:rPr>
              <a:t>education.aspx</a:t>
            </a:r>
            <a:endParaRPr lang="en-US" sz="2400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pPr algn="ctr"/>
            <a:endParaRPr lang="en-US" dirty="0">
              <a:solidFill>
                <a:srgbClr val="17375E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8213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1-21 at 12.33.55 PM.pn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04" r="-2304"/>
          <a:stretch>
            <a:fillRect/>
          </a:stretch>
        </p:blipFill>
        <p:spPr>
          <a:xfrm>
            <a:off x="0" y="1"/>
            <a:ext cx="10478434" cy="6858000"/>
          </a:xfrm>
        </p:spPr>
      </p:pic>
    </p:spTree>
    <p:extLst>
      <p:ext uri="{BB962C8B-B14F-4D97-AF65-F5344CB8AC3E}">
        <p14:creationId xmlns:p14="http://schemas.microsoft.com/office/powerpoint/2010/main" val="3219800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7948" y="886712"/>
            <a:ext cx="3970734" cy="452596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latin typeface="Helvetica"/>
                <a:cs typeface="Helvetica"/>
              </a:rPr>
              <a:t>Shanghai</a:t>
            </a:r>
          </a:p>
          <a:p>
            <a:pPr marL="514350" indent="-514350"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latin typeface="Helvetica"/>
                <a:cs typeface="Helvetica"/>
              </a:rPr>
              <a:t>Hong Kong</a:t>
            </a:r>
          </a:p>
          <a:p>
            <a:pPr marL="514350" indent="-514350"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latin typeface="Helvetica"/>
                <a:cs typeface="Helvetica"/>
              </a:rPr>
              <a:t>Singapore</a:t>
            </a:r>
          </a:p>
          <a:p>
            <a:pPr marL="514350" indent="-514350"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latin typeface="Helvetica"/>
                <a:cs typeface="Helvetica"/>
              </a:rPr>
              <a:t>British Columbia</a:t>
            </a:r>
          </a:p>
        </p:txBody>
      </p:sp>
      <p:pic>
        <p:nvPicPr>
          <p:cNvPr id="5" name="Picture 4" descr="BeyondPDcover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898" y="496374"/>
            <a:ext cx="4452749" cy="57030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40018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70526" y="274638"/>
            <a:ext cx="9314526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FF"/>
                </a:solidFill>
                <a:latin typeface="Helvetica"/>
                <a:cs typeface="Helvetica"/>
              </a:rPr>
              <a:t>COMMON FEATURES</a:t>
            </a:r>
            <a:endParaRPr lang="en-US" sz="48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FFFF"/>
                </a:solidFill>
                <a:latin typeface="Helvetica"/>
                <a:cs typeface="Helvetica"/>
              </a:rPr>
              <a:t>Inquiry Based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FFFF"/>
                </a:solidFill>
                <a:latin typeface="Helvetica"/>
                <a:cs typeface="Helvetica"/>
              </a:rPr>
              <a:t>Collaborative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FFFF"/>
                </a:solidFill>
                <a:latin typeface="Helvetica"/>
                <a:cs typeface="Helvetica"/>
              </a:rPr>
              <a:t>Linked and coherent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FFFF"/>
                </a:solidFill>
                <a:latin typeface="Helvetica"/>
                <a:cs typeface="Helvetica"/>
              </a:rPr>
              <a:t>Professionally led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  <a:latin typeface="Helvetica"/>
                <a:cs typeface="Helvetica"/>
              </a:rPr>
              <a:t>Takes place over </a:t>
            </a:r>
            <a:r>
              <a:rPr lang="en-US" sz="4000" dirty="0" smtClean="0">
                <a:solidFill>
                  <a:srgbClr val="FFFFFF"/>
                </a:solidFill>
                <a:latin typeface="Helvetica"/>
                <a:cs typeface="Helvetica"/>
              </a:rPr>
              <a:t>time</a:t>
            </a:r>
            <a:endParaRPr lang="en-US" sz="4000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4" name="Picture 3" descr="working_together_teamwork_puzzle_conce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54" y="3734271"/>
            <a:ext cx="2971973" cy="2971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137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499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Spirals of inquiry are spreading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Globe with flag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98" y="3047999"/>
            <a:ext cx="3386802" cy="36733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01-LearningLoop_al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301" y="139410"/>
            <a:ext cx="1989047" cy="17655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450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ole-Education-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74" y="160592"/>
            <a:ext cx="2017563" cy="2280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logo_VIC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00" y="4810106"/>
            <a:ext cx="3081880" cy="1499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UBCFullSignature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666" y="3859687"/>
            <a:ext cx="2908435" cy="1520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VIU_logo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44" y="282018"/>
            <a:ext cx="2417279" cy="1211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oec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10" y="5440094"/>
            <a:ext cx="2362013" cy="1100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bc-ed-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127" y="5619514"/>
            <a:ext cx="2273300" cy="1160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Ministry-of-Education-logo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69" y="2810628"/>
            <a:ext cx="4000268" cy="1228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dadaab-7.jp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/>
          <a:stretch/>
        </p:blipFill>
        <p:spPr>
          <a:xfrm>
            <a:off x="5036409" y="160592"/>
            <a:ext cx="4018692" cy="3722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unbc-wordmark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10" y="4210069"/>
            <a:ext cx="1562099" cy="872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Coursera_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44" y="1855562"/>
            <a:ext cx="2516026" cy="759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622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ba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1" y="175191"/>
            <a:ext cx="7300713" cy="4023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BC dabaa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2"/>
          <a:stretch/>
        </p:blipFill>
        <p:spPr>
          <a:xfrm>
            <a:off x="2384028" y="3109641"/>
            <a:ext cx="6497202" cy="3631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01-LearningLoop_alon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301" y="4665179"/>
            <a:ext cx="1989047" cy="176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2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588"/>
            <a:ext cx="8229600" cy="5498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FFFFFF"/>
                </a:solidFill>
                <a:latin typeface="Helvetica"/>
                <a:cs typeface="Helvetica"/>
              </a:rPr>
              <a:t>How can we use the </a:t>
            </a:r>
            <a:r>
              <a:rPr lang="en-US" sz="4400" b="1" i="1" dirty="0" smtClean="0">
                <a:solidFill>
                  <a:srgbClr val="FFFF00"/>
                </a:solidFill>
                <a:latin typeface="Helvetica"/>
                <a:cs typeface="Helvetica"/>
              </a:rPr>
              <a:t>pull</a:t>
            </a:r>
            <a:r>
              <a:rPr lang="en-US" sz="4400" dirty="0" smtClean="0">
                <a:latin typeface="Helvetica"/>
                <a:cs typeface="Helvetica"/>
              </a:rPr>
              <a:t> </a:t>
            </a:r>
            <a:r>
              <a:rPr lang="en-US" sz="4400" dirty="0" smtClean="0">
                <a:solidFill>
                  <a:srgbClr val="FFFFFF"/>
                </a:solidFill>
                <a:latin typeface="Helvetica"/>
                <a:cs typeface="Helvetica"/>
              </a:rPr>
              <a:t>of curiosity instead of the </a:t>
            </a:r>
            <a:r>
              <a:rPr lang="en-US" sz="4400" b="1" i="1" dirty="0" smtClean="0">
                <a:solidFill>
                  <a:srgbClr val="FFFF00"/>
                </a:solidFill>
                <a:latin typeface="Helvetica"/>
                <a:cs typeface="Helvetica"/>
              </a:rPr>
              <a:t>push</a:t>
            </a:r>
            <a:r>
              <a:rPr lang="en-US" sz="4400" dirty="0" smtClean="0">
                <a:solidFill>
                  <a:srgbClr val="FFFFFF"/>
                </a:solidFill>
                <a:latin typeface="Helvetica"/>
                <a:cs typeface="Helvetica"/>
              </a:rPr>
              <a:t> of policy?</a:t>
            </a: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</p:txBody>
      </p:sp>
      <p:pic>
        <p:nvPicPr>
          <p:cNvPr id="6" name="Picture 5" descr="mu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51" y="2658791"/>
            <a:ext cx="4905023" cy="37605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6377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58850" y="846138"/>
            <a:ext cx="7639539" cy="5456237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FFFF"/>
                </a:solidFill>
                <a:latin typeface="Helvetica"/>
                <a:cs typeface="Helvetica"/>
              </a:rPr>
              <a:t>Spirals of Inquiry:</a:t>
            </a:r>
            <a:br>
              <a:rPr lang="en-US" sz="4800" dirty="0" smtClean="0">
                <a:solidFill>
                  <a:srgbClr val="FFFFFF"/>
                </a:solidFill>
                <a:latin typeface="Helvetica"/>
                <a:cs typeface="Helvetica"/>
              </a:rPr>
            </a:br>
            <a:r>
              <a:rPr lang="en-US" sz="4800" dirty="0" smtClean="0">
                <a:solidFill>
                  <a:srgbClr val="FFFFFF"/>
                </a:solidFill>
                <a:latin typeface="Helvetica"/>
                <a:cs typeface="Helvetica"/>
              </a:rPr>
              <a:t>for equity and quality</a:t>
            </a:r>
            <a:br>
              <a:rPr lang="en-US" sz="4800" dirty="0" smtClean="0">
                <a:solidFill>
                  <a:srgbClr val="FFFFFF"/>
                </a:solidFill>
                <a:latin typeface="Helvetica"/>
                <a:cs typeface="Helvetica"/>
              </a:rPr>
            </a:br>
            <a:r>
              <a:rPr lang="en-US" sz="4800" dirty="0">
                <a:solidFill>
                  <a:srgbClr val="FFFFFF"/>
                </a:solidFill>
                <a:latin typeface="Helvetica"/>
                <a:cs typeface="Helvetica"/>
              </a:rPr>
              <a:t/>
            </a:r>
            <a:br>
              <a:rPr lang="en-US" sz="4800" dirty="0">
                <a:solidFill>
                  <a:srgbClr val="FFFFFF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rgbClr val="800000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rgbClr val="800000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A framework for professional inquiry and innovation</a:t>
            </a:r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6" name="Picture 5" descr="01-LearningLoop_alo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6632" y="139410"/>
            <a:ext cx="1989047" cy="176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1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27025" y="228600"/>
            <a:ext cx="8816975" cy="990600"/>
          </a:xfrm>
        </p:spPr>
        <p:txBody>
          <a:bodyPr>
            <a:normAutofit/>
          </a:bodyPr>
          <a:lstStyle/>
          <a:p>
            <a:pPr algn="ctr"/>
            <a:r>
              <a:rPr lang="en-US" sz="4444" dirty="0" smtClean="0">
                <a:solidFill>
                  <a:srgbClr val="FFFFFF"/>
                </a:solidFill>
              </a:rPr>
              <a:t>6. DISCIPLINED FRAMEWORK</a:t>
            </a:r>
            <a:endParaRPr lang="en-US" sz="4444" dirty="0">
              <a:solidFill>
                <a:srgbClr val="FFFFFF"/>
              </a:solidFill>
            </a:endParaRPr>
          </a:p>
        </p:txBody>
      </p:sp>
      <p:pic>
        <p:nvPicPr>
          <p:cNvPr id="7" name="Content Placeholder 6" descr="02-LearningLoop_headings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15"/>
          <a:stretch>
            <a:fillRect/>
          </a:stretch>
        </p:blipFill>
        <p:spPr>
          <a:xfrm>
            <a:off x="0" y="0"/>
            <a:ext cx="9547278" cy="6858000"/>
          </a:xfrm>
        </p:spPr>
      </p:pic>
      <p:sp>
        <p:nvSpPr>
          <p:cNvPr id="2" name="TextBox 1"/>
          <p:cNvSpPr txBox="1"/>
          <p:nvPr/>
        </p:nvSpPr>
        <p:spPr>
          <a:xfrm>
            <a:off x="327025" y="290637"/>
            <a:ext cx="394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800000"/>
                </a:solidFill>
              </a:rPr>
              <a:t>The Spiral of Inquiry</a:t>
            </a:r>
          </a:p>
        </p:txBody>
      </p:sp>
    </p:spTree>
    <p:extLst>
      <p:ext uri="{BB962C8B-B14F-4D97-AF65-F5344CB8AC3E}">
        <p14:creationId xmlns:p14="http://schemas.microsoft.com/office/powerpoint/2010/main" val="36421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Scanning</a:t>
            </a:r>
            <a:endParaRPr lang="en-US" dirty="0">
              <a:solidFill>
                <a:srgbClr val="FF0000"/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17638"/>
            <a:ext cx="9144000" cy="452596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sz="4400" dirty="0" smtClean="0">
                <a:latin typeface="Helvetica"/>
                <a:cs typeface="Helvetica"/>
              </a:rPr>
              <a:t>What’s going on for our learners?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	</a:t>
            </a:r>
          </a:p>
          <a:p>
            <a:pPr algn="ctr">
              <a:buNone/>
            </a:pPr>
            <a:endParaRPr lang="en-US" i="1" dirty="0" smtClean="0"/>
          </a:p>
        </p:txBody>
      </p:sp>
      <p:pic>
        <p:nvPicPr>
          <p:cNvPr id="4" name="Picture 3" descr="01-LearningLoop_al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8067" y="3042539"/>
            <a:ext cx="5365811" cy="363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0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Focusing</a:t>
            </a:r>
            <a:endParaRPr lang="en-US" dirty="0">
              <a:solidFill>
                <a:srgbClr val="FF0000"/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50212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Helvetica"/>
                <a:cs typeface="Helvetica"/>
              </a:rPr>
              <a:t>Where are we going to put our attention?</a:t>
            </a:r>
            <a:endParaRPr lang="en-US" sz="4000" dirty="0">
              <a:latin typeface="Helvetica"/>
              <a:cs typeface="Helvetica"/>
            </a:endParaRPr>
          </a:p>
        </p:txBody>
      </p:sp>
      <p:pic>
        <p:nvPicPr>
          <p:cNvPr id="4" name="Picture 3" descr="01-LearningLoop_alo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3831" y="2954351"/>
            <a:ext cx="4951959" cy="36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5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Developing a Hunch</a:t>
            </a:r>
            <a:endParaRPr lang="en-US" dirty="0">
              <a:solidFill>
                <a:srgbClr val="FF0000"/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8450" y="1600200"/>
            <a:ext cx="8845550" cy="449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Helvetica"/>
                <a:cs typeface="Helvetica"/>
              </a:rPr>
              <a:t>What’s leading to this situation?</a:t>
            </a:r>
          </a:p>
          <a:p>
            <a:pPr algn="ctr">
              <a:buNone/>
            </a:pPr>
            <a:endParaRPr lang="en-US" sz="4000" dirty="0" smtClean="0">
              <a:latin typeface="Helvetica"/>
              <a:cs typeface="Helvetica"/>
            </a:endParaRPr>
          </a:p>
          <a:p>
            <a:pPr algn="ctr">
              <a:buNone/>
            </a:pPr>
            <a:r>
              <a:rPr lang="en-US" sz="4000" dirty="0" smtClean="0">
                <a:latin typeface="Helvetica"/>
                <a:cs typeface="Helvetica"/>
              </a:rPr>
              <a:t>How are </a:t>
            </a:r>
            <a:r>
              <a:rPr lang="en-US" sz="4000" b="1" dirty="0" smtClean="0">
                <a:latin typeface="Helvetica"/>
                <a:cs typeface="Helvetica"/>
              </a:rPr>
              <a:t>WE</a:t>
            </a:r>
            <a:r>
              <a:rPr lang="en-US" sz="4000" dirty="0" smtClean="0">
                <a:latin typeface="Helvetica"/>
                <a:cs typeface="Helvetica"/>
              </a:rPr>
              <a:t> contributing to it?</a:t>
            </a:r>
          </a:p>
        </p:txBody>
      </p:sp>
      <p:pic>
        <p:nvPicPr>
          <p:cNvPr id="4" name="Picture 3" descr="01-LearningLoop_alo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94119" y="3932438"/>
            <a:ext cx="4684186" cy="29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3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New Learning</a:t>
            </a:r>
            <a:endParaRPr lang="en-US" dirty="0">
              <a:solidFill>
                <a:srgbClr val="FF0000"/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9100" y="1474788"/>
            <a:ext cx="8724900" cy="45259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Helvetica"/>
                <a:cs typeface="Helvetica"/>
              </a:rPr>
              <a:t>How and where will we learn more about what to do?</a:t>
            </a:r>
          </a:p>
        </p:txBody>
      </p:sp>
      <p:pic>
        <p:nvPicPr>
          <p:cNvPr id="5" name="Picture 4" descr="01-LearningLoop_alo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422" y="3738458"/>
            <a:ext cx="4994772" cy="311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63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Taking Action</a:t>
            </a:r>
            <a:endParaRPr lang="en-US" dirty="0">
              <a:solidFill>
                <a:srgbClr val="FF0000"/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89125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Helvetica"/>
                <a:cs typeface="Helvetica"/>
              </a:rPr>
              <a:t>What will we do differently?</a:t>
            </a:r>
          </a:p>
        </p:txBody>
      </p:sp>
      <p:pic>
        <p:nvPicPr>
          <p:cNvPr id="5" name="Picture 4" descr="01-LearningLoop_alo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3533" y="3738458"/>
            <a:ext cx="4994772" cy="311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2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7788" y="228600"/>
            <a:ext cx="9066212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Checking</a:t>
            </a:r>
            <a:endParaRPr lang="en-US" dirty="0">
              <a:solidFill>
                <a:srgbClr val="FF0000"/>
              </a:solidFill>
              <a:latin typeface="Lucida Handwriting"/>
              <a:cs typeface="Lucida Handwriting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89125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Helvetica"/>
                <a:cs typeface="Helvetica"/>
              </a:rPr>
              <a:t>How will we check that we are making </a:t>
            </a:r>
            <a:r>
              <a:rPr lang="en-US" sz="4000" i="1" dirty="0" smtClean="0">
                <a:latin typeface="Helvetica"/>
                <a:cs typeface="Helvetica"/>
              </a:rPr>
              <a:t>enough</a:t>
            </a:r>
            <a:r>
              <a:rPr lang="en-US" sz="4000" dirty="0" smtClean="0">
                <a:latin typeface="Helvetica"/>
                <a:cs typeface="Helvetica"/>
              </a:rPr>
              <a:t> of a difference?</a:t>
            </a:r>
          </a:p>
        </p:txBody>
      </p:sp>
      <p:pic>
        <p:nvPicPr>
          <p:cNvPr id="5" name="Picture 4" descr="01-LearningLoop_al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28455" y="3503820"/>
            <a:ext cx="4647661" cy="335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0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18533" y="362234"/>
            <a:ext cx="9262533" cy="225266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Helvetica"/>
                <a:cs typeface="Helvetica"/>
              </a:rPr>
              <a:t>How might you take action immediately?</a:t>
            </a:r>
            <a:endParaRPr lang="en-US" sz="5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4" name="Picture 3" descr="teacher-talking-to-stud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39" y="3042823"/>
            <a:ext cx="4846629" cy="32310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2512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585" y="1607428"/>
            <a:ext cx="8229600" cy="208618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FFFF"/>
                </a:solidFill>
                <a:latin typeface="Helvetica"/>
                <a:cs typeface="Helvetica"/>
              </a:rPr>
              <a:t>What’s going on for your learners?</a:t>
            </a:r>
            <a:endParaRPr lang="en-US" sz="6000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95018"/>
            <a:ext cx="8360985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sz="4400" dirty="0" smtClean="0">
                <a:solidFill>
                  <a:srgbClr val="FFFFFF"/>
                </a:solidFill>
                <a:latin typeface="Helvetica"/>
                <a:cs typeface="Helvetica"/>
              </a:rPr>
              <a:t>Four Key Questions – 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FFFF"/>
                </a:solidFill>
                <a:latin typeface="Helvetica"/>
                <a:cs typeface="Helvetica"/>
              </a:rPr>
              <a:t>and why they matter</a:t>
            </a:r>
            <a:endParaRPr lang="en-US" sz="44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4" name="Picture 3" descr="01-LearningLoop_alo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982463" cy="143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5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6324"/>
            <a:ext cx="8229600" cy="5498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Helvetica"/>
                <a:cs typeface="Helvetica"/>
              </a:rPr>
              <a:t>How can </a:t>
            </a:r>
            <a:r>
              <a:rPr lang="en-US" sz="4400" b="1" i="1" dirty="0" smtClean="0">
                <a:solidFill>
                  <a:srgbClr val="FF0000"/>
                </a:solidFill>
                <a:latin typeface="Helvetica"/>
                <a:cs typeface="Helvetica"/>
              </a:rPr>
              <a:t>hard</a:t>
            </a:r>
            <a:r>
              <a:rPr lang="en-US" sz="4400" dirty="0" smtClean="0">
                <a:latin typeface="Helvetica"/>
                <a:cs typeface="Helvetica"/>
              </a:rPr>
              <a:t> goals build motivation and teamwork?</a:t>
            </a:r>
          </a:p>
        </p:txBody>
      </p:sp>
      <p:pic>
        <p:nvPicPr>
          <p:cNvPr id="2" name="Picture 1" descr="Hard-Goals-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37" y="255890"/>
            <a:ext cx="6321057" cy="47303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9239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983" y="204390"/>
            <a:ext cx="4633601" cy="665361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US" sz="6000" dirty="0" smtClean="0">
              <a:solidFill>
                <a:schemeClr val="tx2"/>
              </a:solidFill>
              <a:latin typeface="Cambria"/>
              <a:cs typeface="Cambria"/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Helvetica"/>
                <a:cs typeface="Helvetica"/>
              </a:rPr>
              <a:t>Can you name </a:t>
            </a:r>
            <a:r>
              <a:rPr lang="en-US" sz="6000" b="1" dirty="0" smtClean="0">
                <a:solidFill>
                  <a:srgbClr val="000000"/>
                </a:solidFill>
                <a:latin typeface="Helvetica"/>
                <a:cs typeface="Helvetica"/>
              </a:rPr>
              <a:t>TWO</a:t>
            </a:r>
            <a:r>
              <a:rPr lang="en-US" sz="6000" dirty="0" smtClean="0">
                <a:solidFill>
                  <a:srgbClr val="FFFF00"/>
                </a:solidFill>
                <a:latin typeface="Helvetica"/>
                <a:cs typeface="Helvetica"/>
              </a:rPr>
              <a:t> </a:t>
            </a:r>
            <a:r>
              <a:rPr lang="en-US" sz="6000" dirty="0" smtClean="0">
                <a:solidFill>
                  <a:schemeClr val="bg1"/>
                </a:solidFill>
                <a:latin typeface="Helvetica"/>
                <a:cs typeface="Helvetica"/>
              </a:rPr>
              <a:t>adults in this learning setting who believe you will be a success in life?</a:t>
            </a:r>
          </a:p>
        </p:txBody>
      </p:sp>
      <p:pic>
        <p:nvPicPr>
          <p:cNvPr id="5" name="Content Placeholder 4" descr="mccarthy-stu-centered-lrning-starts-with-teacher-01-flick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>
            <a:off x="4779584" y="700765"/>
            <a:ext cx="4038600" cy="5153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638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957" y="1941702"/>
            <a:ext cx="8364817" cy="488138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bg1"/>
                </a:solidFill>
                <a:latin typeface="Helvetica"/>
                <a:cs typeface="Helvetica"/>
              </a:rPr>
              <a:t>What are you learning and why is this important?</a:t>
            </a:r>
          </a:p>
          <a:p>
            <a:pPr marL="0" indent="0" algn="ctr">
              <a:buNone/>
            </a:pPr>
            <a:endParaRPr lang="en-US" sz="4800" dirty="0" smtClean="0">
              <a:solidFill>
                <a:schemeClr val="tx2"/>
              </a:solidFill>
              <a:latin typeface="Helvetica"/>
              <a:cs typeface="Helvetica"/>
            </a:endParaRPr>
          </a:p>
          <a:p>
            <a:pPr marL="0" indent="0" algn="ctr">
              <a:buNone/>
            </a:pPr>
            <a:endParaRPr lang="en-US" sz="4800" dirty="0">
              <a:solidFill>
                <a:schemeClr val="tx2"/>
              </a:solidFill>
              <a:latin typeface="Helvetica"/>
              <a:cs typeface="Helvetica"/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FFFFFF"/>
                </a:solidFill>
                <a:latin typeface="Helvetica"/>
                <a:cs typeface="Helvetica"/>
              </a:rPr>
              <a:t>How </a:t>
            </a:r>
            <a:r>
              <a:rPr lang="en-US" sz="4800" dirty="0">
                <a:solidFill>
                  <a:srgbClr val="FFFFFF"/>
                </a:solidFill>
                <a:latin typeface="Helvetica"/>
                <a:cs typeface="Helvetica"/>
              </a:rPr>
              <a:t>is it going</a:t>
            </a:r>
            <a:r>
              <a:rPr lang="en-US" sz="4800" dirty="0" smtClean="0">
                <a:solidFill>
                  <a:srgbClr val="FFFFFF"/>
                </a:solidFill>
                <a:latin typeface="Helvetica"/>
                <a:cs typeface="Helvetica"/>
              </a:rPr>
              <a:t>?</a:t>
            </a:r>
          </a:p>
          <a:p>
            <a:pPr marL="0" indent="0" algn="ctr">
              <a:buNone/>
            </a:pPr>
            <a:endParaRPr lang="en-US" sz="4800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0" indent="0" algn="ctr">
              <a:buNone/>
            </a:pPr>
            <a:endParaRPr lang="en-US" sz="4800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FFFFFF"/>
                </a:solidFill>
                <a:latin typeface="Helvetica"/>
                <a:cs typeface="Helvetica"/>
              </a:rPr>
              <a:t>Where </a:t>
            </a:r>
            <a:r>
              <a:rPr lang="en-US" sz="4800" dirty="0">
                <a:solidFill>
                  <a:srgbClr val="FFFFFF"/>
                </a:solidFill>
                <a:latin typeface="Helvetica"/>
                <a:cs typeface="Helvetica"/>
              </a:rPr>
              <a:t>to next?</a:t>
            </a:r>
          </a:p>
          <a:p>
            <a:pPr marL="0" indent="0" algn="ctr">
              <a:buNone/>
            </a:pPr>
            <a:endParaRPr lang="en-US" sz="48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Content Placeholder 4" descr="o-KIDS-TALKING-facebook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" b="2003"/>
          <a:stretch/>
        </p:blipFill>
        <p:spPr>
          <a:xfrm>
            <a:off x="4808782" y="0"/>
            <a:ext cx="4038600" cy="1941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602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/>
                <a:cs typeface="Helvetica"/>
              </a:rPr>
              <a:t>Starting with the Four Questions</a:t>
            </a:r>
            <a:endParaRPr lang="en-US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948" y="1600200"/>
            <a:ext cx="6998052" cy="5086259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6300" dirty="0" smtClean="0">
                <a:solidFill>
                  <a:srgbClr val="FFFFFF"/>
                </a:solidFill>
                <a:latin typeface="Helvetica"/>
                <a:cs typeface="Helvetica"/>
              </a:rPr>
              <a:t>How?</a:t>
            </a:r>
          </a:p>
          <a:p>
            <a:pPr marL="0" indent="0" algn="ctr">
              <a:buNone/>
            </a:pPr>
            <a:endParaRPr lang="en-US" sz="6300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0" indent="0" algn="ctr">
              <a:buNone/>
            </a:pPr>
            <a:r>
              <a:rPr lang="en-US" sz="6300" dirty="0" smtClean="0">
                <a:solidFill>
                  <a:srgbClr val="FFFFFF"/>
                </a:solidFill>
                <a:latin typeface="Helvetica"/>
                <a:cs typeface="Helvetica"/>
              </a:rPr>
              <a:t>When?</a:t>
            </a:r>
          </a:p>
          <a:p>
            <a:pPr marL="0" indent="0" algn="ctr">
              <a:buNone/>
            </a:pPr>
            <a:endParaRPr lang="en-US" sz="6300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0" indent="0" algn="ctr">
              <a:buNone/>
            </a:pPr>
            <a:r>
              <a:rPr lang="en-US" sz="6300" dirty="0" smtClean="0">
                <a:solidFill>
                  <a:srgbClr val="FFFFFF"/>
                </a:solidFill>
                <a:latin typeface="Helvetica"/>
                <a:cs typeface="Helvetica"/>
              </a:rPr>
              <a:t>With whom?</a:t>
            </a:r>
          </a:p>
          <a:p>
            <a:pPr marL="0" indent="0" algn="ctr">
              <a:buNone/>
            </a:pPr>
            <a:endParaRPr lang="en-US" sz="6300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0" indent="0" algn="ctr">
              <a:buNone/>
            </a:pPr>
            <a:r>
              <a:rPr lang="en-US" sz="6300" dirty="0" smtClean="0">
                <a:solidFill>
                  <a:srgbClr val="FFFFFF"/>
                </a:solidFill>
                <a:latin typeface="Helvetica"/>
                <a:cs typeface="Helvetica"/>
              </a:rPr>
              <a:t>And then what?</a:t>
            </a:r>
            <a:endParaRPr lang="en-US" sz="63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4" name="Picture 3" descr="question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15431"/>
            <a:ext cx="2686958" cy="39272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0331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179" y="175192"/>
            <a:ext cx="5226185" cy="66828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How can we use the pull of curiosity to create change?</a:t>
            </a: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What HARD goals will motivate us?</a:t>
            </a: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How can we use a disciplined approach to inquiry to change outcomes for learners?</a:t>
            </a: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Are we committed to taking action immediately on the four questions?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Helvetica"/>
              <a:cs typeface="Helvetica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 descr="totem pol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1" r="14121"/>
          <a:stretch>
            <a:fillRect/>
          </a:stretch>
        </p:blipFill>
        <p:spPr>
          <a:xfrm>
            <a:off x="5401364" y="1065746"/>
            <a:ext cx="3446017" cy="49491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7498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ungry mind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8" r="-785"/>
          <a:stretch/>
        </p:blipFill>
        <p:spPr>
          <a:xfrm>
            <a:off x="189778" y="140275"/>
            <a:ext cx="2423315" cy="3577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mind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70" y="186213"/>
            <a:ext cx="2200659" cy="3276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boal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68" y="186213"/>
            <a:ext cx="2629044" cy="3276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chooling redesigned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66" y="3462407"/>
            <a:ext cx="2811804" cy="3297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pirals_of_inquiry_cover-e144105803356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612" y="3462406"/>
            <a:ext cx="2235200" cy="3297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rl-book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443" y="3717940"/>
            <a:ext cx="2375785" cy="3058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089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ighty-Night-fromt-cover-jpeg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r="-902"/>
          <a:stretch/>
        </p:blipFill>
        <p:spPr>
          <a:xfrm>
            <a:off x="100370" y="262786"/>
            <a:ext cx="4337909" cy="5047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front-jacket-taans-moon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58" y="1489125"/>
            <a:ext cx="4414156" cy="5164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165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FF"/>
                </a:solidFill>
                <a:latin typeface="Helvetica"/>
                <a:cs typeface="Helvetica"/>
              </a:rPr>
              <a:t>Thank you</a:t>
            </a:r>
            <a:endParaRPr lang="en-US" sz="48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1118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solidFill>
                <a:srgbClr val="254061"/>
              </a:solidFill>
              <a:latin typeface="Helvetica"/>
              <a:cs typeface="Helvetica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www.noii.ca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jhalbert@telus.net</a:t>
            </a:r>
            <a:r>
              <a:rPr lang="en-US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Twitter @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cs typeface="Helvetica"/>
              </a:rPr>
              <a:t>jlhalbert</a:t>
            </a:r>
            <a:endParaRPr lang="en-US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FFFFFF"/>
                </a:solidFill>
                <a:latin typeface="Helvetica"/>
                <a:cs typeface="Helvetica"/>
              </a:rPr>
              <a:t>lkaser@telus.net</a:t>
            </a:r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Twitter @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cs typeface="Helvetica"/>
              </a:rPr>
              <a:t>lkaser</a:t>
            </a:r>
            <a:endParaRPr lang="en-US" dirty="0" smtClean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0" indent="0" algn="ctr">
              <a:buNone/>
            </a:pPr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6" name="Content Placeholder 5" descr="Floating-Stones-458x69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4" b="12914"/>
          <a:stretch>
            <a:fillRect/>
          </a:stretch>
        </p:blipFill>
        <p:spPr>
          <a:xfrm>
            <a:off x="4825031" y="2054918"/>
            <a:ext cx="4038600" cy="45259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25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4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50382"/>
            <a:ext cx="8229600" cy="54983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rgbClr val="FFFFFF"/>
                </a:solidFill>
                <a:latin typeface="Helvetica"/>
                <a:cs typeface="Helvetica"/>
              </a:rPr>
              <a:t>C</a:t>
            </a:r>
            <a:r>
              <a:rPr lang="en-US" sz="4400" dirty="0" smtClean="0">
                <a:solidFill>
                  <a:srgbClr val="FFFFFF"/>
                </a:solidFill>
                <a:latin typeface="Helvetica"/>
                <a:cs typeface="Helvetica"/>
              </a:rPr>
              <a:t>an an evidence-informed </a:t>
            </a:r>
            <a:r>
              <a:rPr lang="en-US" sz="4400" b="1" i="1" dirty="0" smtClean="0">
                <a:solidFill>
                  <a:srgbClr val="FFFFFF"/>
                </a:solidFill>
                <a:latin typeface="Helvetica"/>
                <a:cs typeface="Helvetica"/>
              </a:rPr>
              <a:t>inquiry process</a:t>
            </a:r>
            <a:r>
              <a:rPr lang="en-US" sz="4400" dirty="0" smtClean="0">
                <a:solidFill>
                  <a:srgbClr val="FFFFFF"/>
                </a:solidFill>
                <a:latin typeface="Helvetica"/>
                <a:cs typeface="Helvetica"/>
              </a:rPr>
              <a:t> help us achieve hard goals?</a:t>
            </a:r>
          </a:p>
        </p:txBody>
      </p:sp>
      <p:pic>
        <p:nvPicPr>
          <p:cNvPr id="2" name="Picture 1" descr="curious bo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56" y="2645491"/>
            <a:ext cx="5751282" cy="36150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3002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191"/>
            <a:ext cx="8229600" cy="5498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Helvetica"/>
                <a:cs typeface="Helvetica"/>
              </a:rPr>
              <a:t>What </a:t>
            </a:r>
            <a:r>
              <a:rPr lang="en-US" sz="4800" b="1" i="1" dirty="0" smtClean="0">
                <a:solidFill>
                  <a:srgbClr val="FF0000"/>
                </a:solidFill>
                <a:latin typeface="Helvetica"/>
                <a:cs typeface="Helvetica"/>
              </a:rPr>
              <a:t>action</a:t>
            </a:r>
            <a:r>
              <a:rPr lang="en-US" sz="4800" dirty="0" smtClean="0">
                <a:latin typeface="Helvetica"/>
                <a:cs typeface="Helvetica"/>
              </a:rPr>
              <a:t> can we take immediately?</a:t>
            </a:r>
            <a:endParaRPr lang="en-US" sz="4800" dirty="0">
              <a:latin typeface="Helvetica"/>
              <a:cs typeface="Helvetica"/>
            </a:endParaRPr>
          </a:p>
        </p:txBody>
      </p:sp>
      <p:pic>
        <p:nvPicPr>
          <p:cNvPr id="2" name="Picture 1" descr="action-changes-thing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2377165"/>
            <a:ext cx="6667500" cy="38567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1320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Helvetica"/>
                <a:cs typeface="Helvetica"/>
              </a:rPr>
              <a:t>Pull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of Curiosity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latin typeface="Helvetica"/>
                <a:cs typeface="Helvetica"/>
              </a:rPr>
              <a:t>“Professional curiosity is important because….”</a:t>
            </a:r>
          </a:p>
          <a:p>
            <a:pPr marL="0" indent="0" algn="ctr">
              <a:buNone/>
            </a:pPr>
            <a:endParaRPr lang="en-US" sz="3600" dirty="0">
              <a:solidFill>
                <a:schemeClr val="accent1">
                  <a:lumMod val="50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6" name="Picture 5" descr="pengui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05" y="3260121"/>
            <a:ext cx="5080000" cy="3390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140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ve-and-Go-Camp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40" y="1627741"/>
            <a:ext cx="6408647" cy="32192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5123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69" y="-135467"/>
            <a:ext cx="8627586" cy="686572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US" sz="4400" dirty="0" smtClean="0">
              <a:latin typeface="Bookman Old Style"/>
              <a:cs typeface="Bookman Old Style"/>
            </a:endParaRPr>
          </a:p>
          <a:p>
            <a:pPr marL="114300" indent="0" algn="ctr">
              <a:buNone/>
            </a:pPr>
            <a:r>
              <a:rPr lang="en-US" sz="4800" dirty="0" smtClean="0">
                <a:solidFill>
                  <a:schemeClr val="bg1"/>
                </a:solidFill>
                <a:latin typeface="Helvetica"/>
                <a:cs typeface="Helvetica"/>
              </a:rPr>
              <a:t>For young learners to be curious and engaged in their learning, they need to be supported by </a:t>
            </a:r>
            <a:r>
              <a:rPr lang="en-US" sz="4800" b="1" dirty="0" smtClean="0">
                <a:solidFill>
                  <a:srgbClr val="FF6600"/>
                </a:solidFill>
                <a:latin typeface="Helvetica"/>
                <a:cs typeface="Helvetica"/>
              </a:rPr>
              <a:t>ADULTS</a:t>
            </a:r>
            <a:r>
              <a:rPr lang="en-US" sz="4800" dirty="0" smtClean="0">
                <a:solidFill>
                  <a:schemeClr val="bg1"/>
                </a:solidFill>
                <a:latin typeface="Helvetica"/>
                <a:cs typeface="Helvetica"/>
              </a:rPr>
              <a:t> who are equally curious and engaged in their own learning.</a:t>
            </a:r>
            <a:endParaRPr lang="en-US" sz="48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8135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13964</TotalTime>
  <Words>575</Words>
  <Application>Microsoft Macintosh PowerPoint</Application>
  <PresentationFormat>On-screen Show (4:3)</PresentationFormat>
  <Paragraphs>149</Paragraphs>
  <Slides>46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Developing Inquiry in Sustained Learning Communities </vt:lpstr>
      <vt:lpstr>What does it take to develop and sustain inquiry learning communities? </vt:lpstr>
      <vt:lpstr>PowerPoint Presentation</vt:lpstr>
      <vt:lpstr>PowerPoint Presentation</vt:lpstr>
      <vt:lpstr>PowerPoint Presentation</vt:lpstr>
      <vt:lpstr>PowerPoint Presentation</vt:lpstr>
      <vt:lpstr>Pull of Curiosity</vt:lpstr>
      <vt:lpstr>PowerPoint Presentation</vt:lpstr>
      <vt:lpstr>PowerPoint Presentation</vt:lpstr>
      <vt:lpstr>PowerPoint Presentation</vt:lpstr>
      <vt:lpstr> Why HARD Goals Matter     </vt:lpstr>
      <vt:lpstr>EVERY learner crossing the stage with dignity, purpose and options </vt:lpstr>
      <vt:lpstr>PowerPoint Presentation</vt:lpstr>
      <vt:lpstr>PowerPoint Presentation</vt:lpstr>
      <vt:lpstr>ALL learners leaving our schools   MORE curious   than when they arrive</vt:lpstr>
      <vt:lpstr>ALL learners with an understanding of and respect for an indigenous world view</vt:lpstr>
      <vt:lpstr>PowerPoint Presentation</vt:lpstr>
      <vt:lpstr>Why Inquiry?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FEATURES</vt:lpstr>
      <vt:lpstr>Spirals of inquiry are spreading</vt:lpstr>
      <vt:lpstr>PowerPoint Presentation</vt:lpstr>
      <vt:lpstr>PowerPoint Presentation</vt:lpstr>
      <vt:lpstr>Spirals of Inquiry: for equity and quality   A framework for professional inquiry and innovation</vt:lpstr>
      <vt:lpstr>6. DISCIPLINED FRAMEWORK</vt:lpstr>
      <vt:lpstr>Scanning</vt:lpstr>
      <vt:lpstr>Focusing</vt:lpstr>
      <vt:lpstr>Developing a Hunch</vt:lpstr>
      <vt:lpstr>New Learning</vt:lpstr>
      <vt:lpstr>Taking Action</vt:lpstr>
      <vt:lpstr>Checking</vt:lpstr>
      <vt:lpstr>How might you take action immediately?</vt:lpstr>
      <vt:lpstr>What’s going on for your learners?</vt:lpstr>
      <vt:lpstr>PowerPoint Presentation</vt:lpstr>
      <vt:lpstr>PowerPoint Presentation</vt:lpstr>
      <vt:lpstr>Starting with the Four Questions</vt:lpstr>
      <vt:lpstr>PowerPoint Presentation</vt:lpstr>
      <vt:lpstr>PowerPoint Presentation</vt:lpstr>
      <vt:lpstr>PowerPoint Presentation</vt:lpstr>
      <vt:lpstr>Thank you</vt:lpstr>
    </vt:vector>
  </TitlesOfParts>
  <Company>BCSSA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Burnaby Inquiry Teams   Moving Learning Forward</dc:title>
  <dc:creator>Judy Halbert</dc:creator>
  <cp:lastModifiedBy>Warren Marks</cp:lastModifiedBy>
  <cp:revision>86</cp:revision>
  <cp:lastPrinted>2015-04-09T17:33:09Z</cp:lastPrinted>
  <dcterms:created xsi:type="dcterms:W3CDTF">2015-02-11T17:17:58Z</dcterms:created>
  <dcterms:modified xsi:type="dcterms:W3CDTF">2016-08-07T23:39:10Z</dcterms:modified>
</cp:coreProperties>
</file>