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69" r:id="rId3"/>
    <p:sldId id="263" r:id="rId4"/>
    <p:sldId id="266" r:id="rId5"/>
    <p:sldId id="257" r:id="rId6"/>
    <p:sldId id="258" r:id="rId7"/>
    <p:sldId id="264" r:id="rId8"/>
    <p:sldId id="271" r:id="rId9"/>
    <p:sldId id="260" r:id="rId10"/>
    <p:sldId id="261" r:id="rId11"/>
    <p:sldId id="259" r:id="rId12"/>
    <p:sldId id="262" r:id="rId13"/>
    <p:sldId id="268" r:id="rId14"/>
    <p:sldId id="270" r:id="rId15"/>
    <p:sldId id="265"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15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821"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A9BD6-F44C-42F0-A281-B818E6EE3F61}" type="datetimeFigureOut">
              <a:rPr lang="en-US" smtClean="0"/>
              <a:pPr/>
              <a:t>1/12/2015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B01D7-2A4D-4543-9592-6311D54DC7B0}"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0AFB01D7-2A4D-4543-9592-6311D54DC7B0}" type="slidenum">
              <a:rPr lang="en-AU" smtClean="0"/>
              <a:pPr/>
              <a:t>3</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AFB01D7-2A4D-4543-9592-6311D54DC7B0}" type="slidenum">
              <a:rPr lang="en-AU" smtClean="0"/>
              <a:pPr/>
              <a:t>13</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FB01D7-2A4D-4543-9592-6311D54DC7B0}" type="slidenum">
              <a:rPr lang="en-AU" smtClean="0"/>
              <a:pPr/>
              <a:t>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chemeClr val="tx1"/>
                </a:solidFill>
                <a:latin typeface="+mn-lt"/>
                <a:ea typeface="+mn-ea"/>
                <a:cs typeface="+mn-cs"/>
              </a:rPr>
              <a:t>Using </a:t>
            </a:r>
            <a:r>
              <a:rPr lang="en-AU" b="1" dirty="0" err="1" smtClean="0">
                <a:solidFill>
                  <a:schemeClr val="tx1"/>
                </a:solidFill>
                <a:latin typeface="+mn-lt"/>
                <a:ea typeface="+mn-ea"/>
                <a:cs typeface="+mn-cs"/>
              </a:rPr>
              <a:t>Schoolwide</a:t>
            </a:r>
            <a:r>
              <a:rPr lang="en-AU" b="1" dirty="0" smtClean="0">
                <a:solidFill>
                  <a:schemeClr val="tx1"/>
                </a:solidFill>
                <a:latin typeface="+mn-lt"/>
                <a:ea typeface="+mn-ea"/>
                <a:cs typeface="+mn-cs"/>
              </a:rPr>
              <a:t> Practices</a:t>
            </a:r>
            <a:endParaRPr lang="en-AU" dirty="0" smtClean="0"/>
          </a:p>
          <a:p>
            <a:r>
              <a:rPr lang="en-AU" sz="1200" b="1" kern="1200" dirty="0" smtClean="0">
                <a:solidFill>
                  <a:schemeClr val="tx1"/>
                </a:solidFill>
                <a:latin typeface="+mn-lt"/>
                <a:ea typeface="+mn-ea"/>
                <a:cs typeface="+mn-cs"/>
              </a:rPr>
              <a:t>:</a:t>
            </a:r>
            <a:r>
              <a:rPr lang="en-AU" sz="1200" kern="1200" dirty="0" smtClean="0">
                <a:solidFill>
                  <a:schemeClr val="tx1"/>
                </a:solidFill>
                <a:latin typeface="+mn-lt"/>
                <a:ea typeface="+mn-ea"/>
                <a:cs typeface="+mn-cs"/>
              </a:rPr>
              <a:t> Roosevelt School in Worcester, MA has a data room where they track and post student scores using their agreed upon internal measures in Reading and Math. Posting current scores and their goals is deliberate, intentional and it keeps everyone FOCUSED on the Work. </a:t>
            </a:r>
            <a:br>
              <a:rPr lang="en-AU" sz="1200" kern="1200" dirty="0" smtClean="0">
                <a:solidFill>
                  <a:schemeClr val="tx1"/>
                </a:solidFill>
                <a:latin typeface="+mn-lt"/>
                <a:ea typeface="+mn-ea"/>
                <a:cs typeface="+mn-cs"/>
              </a:rPr>
            </a:br>
            <a:endParaRPr lang="en-AU" dirty="0"/>
          </a:p>
        </p:txBody>
      </p:sp>
      <p:sp>
        <p:nvSpPr>
          <p:cNvPr id="4" name="Slide Number Placeholder 3"/>
          <p:cNvSpPr>
            <a:spLocks noGrp="1"/>
          </p:cNvSpPr>
          <p:nvPr>
            <p:ph type="sldNum" sz="quarter" idx="10"/>
          </p:nvPr>
        </p:nvSpPr>
        <p:spPr/>
        <p:txBody>
          <a:bodyPr/>
          <a:lstStyle/>
          <a:p>
            <a:fld id="{0AFB01D7-2A4D-4543-9592-6311D54DC7B0}" type="slidenum">
              <a:rPr lang="en-AU" smtClean="0"/>
              <a:pPr/>
              <a:t>5</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0AFB01D7-2A4D-4543-9592-6311D54DC7B0}" type="slidenum">
              <a:rPr lang="en-AU" smtClean="0"/>
              <a:pPr/>
              <a:t>6</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AFB01D7-2A4D-4543-9592-6311D54DC7B0}" type="slidenum">
              <a:rPr lang="en-AU" smtClean="0"/>
              <a:pPr/>
              <a:t>7</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AFB01D7-2A4D-4543-9592-6311D54DC7B0}" type="slidenum">
              <a:rPr lang="en-AU" smtClean="0"/>
              <a:pPr/>
              <a:t>9</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0AFB01D7-2A4D-4543-9592-6311D54DC7B0}" type="slidenum">
              <a:rPr lang="en-AU" smtClean="0"/>
              <a:pPr/>
              <a:t>10</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0AFB01D7-2A4D-4543-9592-6311D54DC7B0}" type="slidenum">
              <a:rPr lang="en-AU" smtClean="0"/>
              <a:pPr/>
              <a:t>11</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
            </a:r>
            <a:br>
              <a:rPr lang="en-AU" sz="1200" kern="1200" dirty="0" smtClean="0">
                <a:solidFill>
                  <a:schemeClr val="tx1"/>
                </a:solidFill>
                <a:latin typeface="+mn-lt"/>
                <a:ea typeface="+mn-ea"/>
                <a:cs typeface="+mn-cs"/>
              </a:rPr>
            </a:br>
            <a:endParaRPr lang="en-AU" dirty="0"/>
          </a:p>
        </p:txBody>
      </p:sp>
      <p:sp>
        <p:nvSpPr>
          <p:cNvPr id="4" name="Slide Number Placeholder 3"/>
          <p:cNvSpPr>
            <a:spLocks noGrp="1"/>
          </p:cNvSpPr>
          <p:nvPr>
            <p:ph type="sldNum" sz="quarter" idx="10"/>
          </p:nvPr>
        </p:nvSpPr>
        <p:spPr/>
        <p:txBody>
          <a:bodyPr/>
          <a:lstStyle/>
          <a:p>
            <a:fld id="{0AFB01D7-2A4D-4543-9592-6311D54DC7B0}" type="slidenum">
              <a:rPr lang="en-AU" smtClean="0"/>
              <a:pPr/>
              <a:t>12</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E7FDEF5-09C5-4065-8862-F4E4C85D4EF5}" type="datetimeFigureOut">
              <a:rPr lang="en-US" smtClean="0"/>
              <a:pPr/>
              <a:t>1/12/2015</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C8A95F6-85B4-41AB-8411-A1D3FFAE9DC6}" type="slidenum">
              <a:rPr lang="en-AU" smtClean="0"/>
              <a:pPr/>
              <a:t>‹#›</a:t>
            </a:fld>
            <a:endParaRPr lang="en-AU"/>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7FDEF5-09C5-4065-8862-F4E4C85D4EF5}" type="datetimeFigureOut">
              <a:rPr lang="en-US" smtClean="0"/>
              <a:pPr/>
              <a:t>1/12/2015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8A95F6-85B4-41AB-8411-A1D3FFAE9DC6}"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7FDEF5-09C5-4065-8862-F4E4C85D4EF5}" type="datetimeFigureOut">
              <a:rPr lang="en-US" smtClean="0"/>
              <a:pPr/>
              <a:t>1/12/2015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8A95F6-85B4-41AB-8411-A1D3FFAE9DC6}"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E7FDEF5-09C5-4065-8862-F4E4C85D4EF5}" type="datetimeFigureOut">
              <a:rPr lang="en-US" smtClean="0"/>
              <a:pPr/>
              <a:t>1/12/2015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8A95F6-85B4-41AB-8411-A1D3FFAE9DC6}" type="slidenum">
              <a:rPr lang="en-AU" smtClean="0"/>
              <a:pPr/>
              <a:t>‹#›</a:t>
            </a:fld>
            <a:endParaRPr lang="en-AU"/>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E7FDEF5-09C5-4065-8862-F4E4C85D4EF5}" type="datetimeFigureOut">
              <a:rPr lang="en-US" smtClean="0"/>
              <a:pPr/>
              <a:t>1/12/2015</a:t>
            </a:fld>
            <a:endParaRPr lang="en-AU"/>
          </a:p>
        </p:txBody>
      </p:sp>
      <p:sp>
        <p:nvSpPr>
          <p:cNvPr id="5" name="Footer Placeholder 4"/>
          <p:cNvSpPr>
            <a:spLocks noGrp="1"/>
          </p:cNvSpPr>
          <p:nvPr>
            <p:ph type="ftr" sz="quarter" idx="11"/>
          </p:nvPr>
        </p:nvSpPr>
        <p:spPr>
          <a:xfrm>
            <a:off x="800100" y="6172200"/>
            <a:ext cx="4000500" cy="457200"/>
          </a:xfrm>
        </p:spPr>
        <p:txBody>
          <a:bodyPr/>
          <a:lstStyle/>
          <a:p>
            <a:endParaRPr lang="en-AU"/>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C8A95F6-85B4-41AB-8411-A1D3FFAE9DC6}"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7FDEF5-09C5-4065-8862-F4E4C85D4EF5}" type="datetimeFigureOut">
              <a:rPr lang="en-US" smtClean="0"/>
              <a:pPr/>
              <a:t>1/12/2015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C8A95F6-85B4-41AB-8411-A1D3FFAE9DC6}" type="slidenum">
              <a:rPr lang="en-AU" smtClean="0"/>
              <a:pPr/>
              <a:t>‹#›</a:t>
            </a:fld>
            <a:endParaRPr lang="en-AU"/>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E7FDEF5-09C5-4065-8862-F4E4C85D4EF5}" type="datetimeFigureOut">
              <a:rPr lang="en-US" smtClean="0"/>
              <a:pPr/>
              <a:t>1/12/2015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C8A95F6-85B4-41AB-8411-A1D3FFAE9DC6}" type="slidenum">
              <a:rPr lang="en-AU" smtClean="0"/>
              <a:pPr/>
              <a:t>‹#›</a:t>
            </a:fld>
            <a:endParaRPr lang="en-AU"/>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7FDEF5-09C5-4065-8862-F4E4C85D4EF5}" type="datetimeFigureOut">
              <a:rPr lang="en-US" smtClean="0"/>
              <a:pPr/>
              <a:t>1/12/2015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C8A95F6-85B4-41AB-8411-A1D3FFAE9DC6}"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FDEF5-09C5-4065-8862-F4E4C85D4EF5}" type="datetimeFigureOut">
              <a:rPr lang="en-US" smtClean="0"/>
              <a:pPr/>
              <a:t>1/12/2015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C8A95F6-85B4-41AB-8411-A1D3FFAE9DC6}"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7FDEF5-09C5-4065-8862-F4E4C85D4EF5}" type="datetimeFigureOut">
              <a:rPr lang="en-US" smtClean="0"/>
              <a:pPr/>
              <a:t>1/12/2015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C8A95F6-85B4-41AB-8411-A1D3FFAE9DC6}" type="slidenum">
              <a:rPr lang="en-AU" smtClean="0"/>
              <a:pPr/>
              <a:t>‹#›</a:t>
            </a:fld>
            <a:endParaRPr lang="en-AU"/>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7FDEF5-09C5-4065-8862-F4E4C85D4EF5}" type="datetimeFigureOut">
              <a:rPr lang="en-US" smtClean="0"/>
              <a:pPr/>
              <a:t>1/12/2015</a:t>
            </a:fld>
            <a:endParaRPr lang="en-AU"/>
          </a:p>
        </p:txBody>
      </p:sp>
      <p:sp>
        <p:nvSpPr>
          <p:cNvPr id="6" name="Footer Placeholder 5"/>
          <p:cNvSpPr>
            <a:spLocks noGrp="1"/>
          </p:cNvSpPr>
          <p:nvPr>
            <p:ph type="ftr" sz="quarter" idx="11"/>
          </p:nvPr>
        </p:nvSpPr>
        <p:spPr>
          <a:xfrm>
            <a:off x="914400" y="6172200"/>
            <a:ext cx="3886200" cy="457200"/>
          </a:xfrm>
        </p:spPr>
        <p:txBody>
          <a:bodyPr/>
          <a:lstStyle/>
          <a:p>
            <a:endParaRPr lang="en-AU"/>
          </a:p>
        </p:txBody>
      </p:sp>
      <p:sp>
        <p:nvSpPr>
          <p:cNvPr id="7" name="Slide Number Placeholder 6"/>
          <p:cNvSpPr>
            <a:spLocks noGrp="1"/>
          </p:cNvSpPr>
          <p:nvPr>
            <p:ph type="sldNum" sz="quarter" idx="12"/>
          </p:nvPr>
        </p:nvSpPr>
        <p:spPr>
          <a:xfrm>
            <a:off x="146304" y="6208776"/>
            <a:ext cx="457200" cy="457200"/>
          </a:xfrm>
        </p:spPr>
        <p:txBody>
          <a:bodyPr/>
          <a:lstStyle/>
          <a:p>
            <a:fld id="{9C8A95F6-85B4-41AB-8411-A1D3FFAE9DC6}" type="slidenum">
              <a:rPr lang="en-AU" smtClean="0"/>
              <a:pPr/>
              <a:t>‹#›</a:t>
            </a:fld>
            <a:endParaRPr lang="en-AU"/>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E7FDEF5-09C5-4065-8862-F4E4C85D4EF5}" type="datetimeFigureOut">
              <a:rPr lang="en-US" smtClean="0"/>
              <a:pPr/>
              <a:t>1/12/2015</a:t>
            </a:fld>
            <a:endParaRPr lang="en-AU"/>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AU"/>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C8A95F6-85B4-41AB-8411-A1D3FFAE9DC6}"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hyperlink" Target="http://livingthefocus.blogspot.com/"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www.hpedsb.on.ca/ec/services/cst/elementary/literacy" TargetMode="External"/><Relationship Id="rId5" Type="http://schemas.openxmlformats.org/officeDocument/2006/relationships/hyperlink" Target="http://www.curriculum.org/LNS/networks" TargetMode="External"/><Relationship Id="rId4" Type="http://schemas.openxmlformats.org/officeDocument/2006/relationships/hyperlink" Target="http://www.lkdsb.net/Program/elementary/adm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3228996"/>
          </a:xfrm>
        </p:spPr>
        <p:txBody>
          <a:bodyPr/>
          <a:lstStyle/>
          <a:p>
            <a:endParaRPr lang="en-AU" dirty="0" smtClean="0"/>
          </a:p>
          <a:p>
            <a:r>
              <a:rPr lang="en-AU" dirty="0" smtClean="0">
                <a:latin typeface="Calibri" pitchFamily="34" charset="0"/>
                <a:cs typeface="Calibri" pitchFamily="34" charset="0"/>
              </a:rPr>
              <a:t>Anne Webb </a:t>
            </a:r>
          </a:p>
          <a:p>
            <a:r>
              <a:rPr lang="en-AU" dirty="0" smtClean="0">
                <a:latin typeface="Calibri" pitchFamily="34" charset="0"/>
                <a:cs typeface="Calibri" pitchFamily="34" charset="0"/>
              </a:rPr>
              <a:t>Principal, Rossmore Public School</a:t>
            </a:r>
          </a:p>
          <a:p>
            <a:endParaRPr lang="en-AU" dirty="0" smtClean="0">
              <a:latin typeface="Calibri" pitchFamily="34" charset="0"/>
              <a:cs typeface="Calibri" pitchFamily="34" charset="0"/>
            </a:endParaRPr>
          </a:p>
          <a:p>
            <a:r>
              <a:rPr lang="en-AU" dirty="0" err="1" smtClean="0">
                <a:latin typeface="Calibri" pitchFamily="34" charset="0"/>
                <a:cs typeface="Calibri" pitchFamily="34" charset="0"/>
              </a:rPr>
              <a:t>Learnings</a:t>
            </a:r>
            <a:r>
              <a:rPr lang="en-AU" dirty="0" smtClean="0">
                <a:latin typeface="Calibri" pitchFamily="34" charset="0"/>
                <a:cs typeface="Calibri" pitchFamily="34" charset="0"/>
              </a:rPr>
              <a:t> from LEAP</a:t>
            </a:r>
          </a:p>
          <a:p>
            <a:r>
              <a:rPr lang="en-AU" dirty="0" smtClean="0">
                <a:latin typeface="Calibri" pitchFamily="34" charset="0"/>
                <a:cs typeface="Calibri" pitchFamily="34" charset="0"/>
              </a:rPr>
              <a:t>ACEL Conference, 16</a:t>
            </a:r>
            <a:r>
              <a:rPr lang="en-AU" baseline="30000" dirty="0" smtClean="0">
                <a:latin typeface="Calibri" pitchFamily="34" charset="0"/>
                <a:cs typeface="Calibri" pitchFamily="34" charset="0"/>
              </a:rPr>
              <a:t>th</a:t>
            </a:r>
            <a:r>
              <a:rPr lang="en-AU" dirty="0" smtClean="0">
                <a:latin typeface="Calibri" pitchFamily="34" charset="0"/>
                <a:cs typeface="Calibri" pitchFamily="34" charset="0"/>
              </a:rPr>
              <a:t> May,2010</a:t>
            </a:r>
          </a:p>
          <a:p>
            <a:endParaRPr lang="en-AU" dirty="0">
              <a:latin typeface="Calibri" pitchFamily="34" charset="0"/>
              <a:cs typeface="Calibri" pitchFamily="34" charset="0"/>
            </a:endParaRPr>
          </a:p>
        </p:txBody>
      </p:sp>
      <p:sp>
        <p:nvSpPr>
          <p:cNvPr id="2" name="Title 1"/>
          <p:cNvSpPr>
            <a:spLocks noGrp="1"/>
          </p:cNvSpPr>
          <p:nvPr>
            <p:ph type="ctrTitle"/>
          </p:nvPr>
        </p:nvSpPr>
        <p:spPr/>
        <p:txBody>
          <a:bodyPr>
            <a:normAutofit/>
          </a:bodyPr>
          <a:lstStyle/>
          <a:p>
            <a:r>
              <a:rPr lang="en-AU" dirty="0" smtClean="0">
                <a:latin typeface="Calibri" pitchFamily="34" charset="0"/>
                <a:cs typeface="Calibri" pitchFamily="34" charset="0"/>
              </a:rPr>
              <a:t>“The use of data walls to support teaching and learning”</a:t>
            </a:r>
            <a:endParaRPr lang="en-AU" dirty="0">
              <a:latin typeface="Calibri" pitchFamily="34" charset="0"/>
              <a:cs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011618"/>
          </a:xfrm>
        </p:spPr>
        <p:txBody>
          <a:bodyPr>
            <a:normAutofit fontScale="90000"/>
          </a:bodyPr>
          <a:lstStyle/>
          <a:p>
            <a:pPr algn="ct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r>
              <a:rPr lang="en-AU" dirty="0" smtClean="0">
                <a:solidFill>
                  <a:schemeClr val="accent1">
                    <a:lumMod val="75000"/>
                  </a:schemeClr>
                </a:solidFill>
                <a:latin typeface="Arial Rounded MT Bold" pitchFamily="34" charset="0"/>
              </a:rPr>
              <a:t/>
            </a:r>
            <a:br>
              <a:rPr lang="en-AU" dirty="0" smtClean="0">
                <a:solidFill>
                  <a:schemeClr val="accent1">
                    <a:lumMod val="75000"/>
                  </a:schemeClr>
                </a:solidFill>
                <a:latin typeface="Arial Rounded MT Bold" pitchFamily="34" charset="0"/>
              </a:rPr>
            </a:br>
            <a:endParaRPr lang="en-AU" dirty="0"/>
          </a:p>
        </p:txBody>
      </p:sp>
      <p:pic>
        <p:nvPicPr>
          <p:cNvPr id="4" name="Content Placeholder 3" descr="StudentGrowth_1.jpg"/>
          <p:cNvPicPr>
            <a:picLocks noGrp="1" noChangeAspect="1"/>
          </p:cNvPicPr>
          <p:nvPr>
            <p:ph sz="quarter" idx="1"/>
          </p:nvPr>
        </p:nvPicPr>
        <p:blipFill>
          <a:blip r:embed="rId4" cstate="screen"/>
          <a:stretch>
            <a:fillRect/>
          </a:stretch>
        </p:blipFill>
        <p:spPr>
          <a:xfrm>
            <a:off x="285720" y="140729"/>
            <a:ext cx="8572560" cy="5389679"/>
          </a:xfrm>
          <a:prstGeom prst="rect">
            <a:avLst/>
          </a:prstGeom>
          <a:ln>
            <a:noFill/>
          </a:ln>
          <a:effectLst>
            <a:softEdge rad="317500"/>
          </a:effectLst>
        </p:spPr>
      </p:pic>
      <p:sp>
        <p:nvSpPr>
          <p:cNvPr id="7" name="TextBox 6"/>
          <p:cNvSpPr txBox="1"/>
          <p:nvPr/>
        </p:nvSpPr>
        <p:spPr>
          <a:xfrm>
            <a:off x="571472" y="5643578"/>
            <a:ext cx="8072494" cy="1077218"/>
          </a:xfrm>
          <a:prstGeom prst="rect">
            <a:avLst/>
          </a:prstGeom>
          <a:noFill/>
        </p:spPr>
        <p:txBody>
          <a:bodyPr wrap="square" rtlCol="0">
            <a:spAutoFit/>
          </a:bodyPr>
          <a:lstStyle/>
          <a:p>
            <a:pPr algn="ctr"/>
            <a:r>
              <a:rPr lang="en-AU" sz="3200" b="1" dirty="0" smtClean="0">
                <a:solidFill>
                  <a:schemeClr val="accent1">
                    <a:lumMod val="60000"/>
                    <a:lumOff val="40000"/>
                  </a:schemeClr>
                </a:solidFill>
                <a:latin typeface="Calibri" pitchFamily="34" charset="0"/>
                <a:cs typeface="Calibri" pitchFamily="34" charset="0"/>
              </a:rPr>
              <a:t>Student sailboats move from RED to YELLOW to GREEN (where Green is the benchmark).</a:t>
            </a:r>
            <a:endParaRPr lang="en-AU" sz="3200" b="1" dirty="0">
              <a:solidFill>
                <a:schemeClr val="accent1">
                  <a:lumMod val="60000"/>
                  <a:lumOff val="40000"/>
                </a:schemeClr>
              </a:solidFill>
              <a:latin typeface="Calibri" pitchFamily="34" charset="0"/>
              <a:cs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pinStDataBoard.JPG"/>
          <p:cNvPicPr>
            <a:picLocks noChangeAspect="1"/>
          </p:cNvPicPr>
          <p:nvPr/>
        </p:nvPicPr>
        <p:blipFill>
          <a:blip r:embed="rId4" cstate="screen"/>
          <a:srcRect/>
          <a:stretch>
            <a:fillRect/>
          </a:stretch>
        </p:blipFill>
        <p:spPr>
          <a:xfrm>
            <a:off x="5072034" y="910811"/>
            <a:ext cx="4071966" cy="5947189"/>
          </a:xfrm>
          <a:prstGeom prst="rect">
            <a:avLst/>
          </a:prstGeom>
          <a:ln>
            <a:noFill/>
          </a:ln>
          <a:effectLst>
            <a:softEdge rad="317500"/>
          </a:effectLst>
        </p:spPr>
      </p:pic>
      <p:sp>
        <p:nvSpPr>
          <p:cNvPr id="5" name="TextBox 4"/>
          <p:cNvSpPr txBox="1"/>
          <p:nvPr/>
        </p:nvSpPr>
        <p:spPr>
          <a:xfrm>
            <a:off x="357158" y="928670"/>
            <a:ext cx="4929222" cy="5663089"/>
          </a:xfrm>
          <a:prstGeom prst="rect">
            <a:avLst/>
          </a:prstGeom>
          <a:noFill/>
        </p:spPr>
        <p:txBody>
          <a:bodyPr wrap="square" rtlCol="0">
            <a:spAutoFit/>
          </a:bodyPr>
          <a:lstStyle/>
          <a:p>
            <a:pPr algn="ctr"/>
            <a:endParaRPr lang="en-AU" sz="1400" b="1" dirty="0" smtClean="0">
              <a:solidFill>
                <a:srgbClr val="FFFF00"/>
              </a:solidFill>
              <a:latin typeface="Arial Rounded MT Bold" pitchFamily="34" charset="0"/>
            </a:endParaRPr>
          </a:p>
          <a:p>
            <a:pPr>
              <a:buFont typeface="Arial" pitchFamily="34" charset="0"/>
              <a:buChar char="•"/>
            </a:pPr>
            <a:r>
              <a:rPr lang="en-AU" sz="2800" b="1" dirty="0" smtClean="0">
                <a:solidFill>
                  <a:schemeClr val="accent1">
                    <a:lumMod val="60000"/>
                    <a:lumOff val="40000"/>
                  </a:schemeClr>
                </a:solidFill>
                <a:latin typeface="Calibri" pitchFamily="34" charset="0"/>
                <a:cs typeface="Calibri" pitchFamily="34" charset="0"/>
              </a:rPr>
              <a:t>Students’ pictures as they show growth throughout the year. </a:t>
            </a:r>
          </a:p>
          <a:p>
            <a:endParaRPr lang="en-AU" sz="2000" b="1" dirty="0" smtClean="0">
              <a:solidFill>
                <a:schemeClr val="accent1">
                  <a:lumMod val="60000"/>
                  <a:lumOff val="40000"/>
                </a:schemeClr>
              </a:solidFill>
              <a:latin typeface="Calibri" pitchFamily="34" charset="0"/>
              <a:cs typeface="Calibri" pitchFamily="34" charset="0"/>
            </a:endParaRPr>
          </a:p>
          <a:p>
            <a:pPr>
              <a:buFont typeface="Arial" pitchFamily="34" charset="0"/>
              <a:buChar char="•"/>
            </a:pPr>
            <a:r>
              <a:rPr lang="en-AU" sz="2800" b="1" dirty="0" smtClean="0">
                <a:solidFill>
                  <a:schemeClr val="accent1">
                    <a:lumMod val="60000"/>
                    <a:lumOff val="40000"/>
                  </a:schemeClr>
                </a:solidFill>
                <a:latin typeface="Calibri" pitchFamily="34" charset="0"/>
                <a:cs typeface="Calibri" pitchFamily="34" charset="0"/>
              </a:rPr>
              <a:t>Student performance levels are posted using student I.D.s backed with magnetic tape. </a:t>
            </a:r>
          </a:p>
          <a:p>
            <a:endParaRPr lang="en-AU" sz="2000" b="1" dirty="0" smtClean="0">
              <a:solidFill>
                <a:schemeClr val="accent1">
                  <a:lumMod val="60000"/>
                  <a:lumOff val="40000"/>
                </a:schemeClr>
              </a:solidFill>
              <a:latin typeface="Calibri" pitchFamily="34" charset="0"/>
              <a:cs typeface="Calibri" pitchFamily="34" charset="0"/>
            </a:endParaRPr>
          </a:p>
          <a:p>
            <a:pPr>
              <a:buFont typeface="Arial" pitchFamily="34" charset="0"/>
              <a:buChar char="•"/>
            </a:pPr>
            <a:r>
              <a:rPr lang="en-AU" sz="2800" b="1" dirty="0" smtClean="0">
                <a:solidFill>
                  <a:schemeClr val="accent1">
                    <a:lumMod val="60000"/>
                    <a:lumOff val="40000"/>
                  </a:schemeClr>
                </a:solidFill>
                <a:latin typeface="Calibri" pitchFamily="34" charset="0"/>
                <a:cs typeface="Calibri" pitchFamily="34" charset="0"/>
              </a:rPr>
              <a:t>Because the room is used for parent meetings, shades mounted above the board roll down to cover the confidential information displayed.</a:t>
            </a:r>
            <a:endParaRPr lang="en-AU" sz="2800" b="1" dirty="0">
              <a:solidFill>
                <a:schemeClr val="accent1">
                  <a:lumMod val="60000"/>
                  <a:lumOff val="40000"/>
                </a:schemeClr>
              </a:solidFill>
              <a:latin typeface="Calibri" pitchFamily="34" charset="0"/>
              <a:cs typeface="Calibri" pitchFamily="34" charset="0"/>
            </a:endParaRPr>
          </a:p>
        </p:txBody>
      </p:sp>
      <p:sp>
        <p:nvSpPr>
          <p:cNvPr id="7" name="TextBox 6"/>
          <p:cNvSpPr txBox="1"/>
          <p:nvPr/>
        </p:nvSpPr>
        <p:spPr>
          <a:xfrm>
            <a:off x="857224" y="285728"/>
            <a:ext cx="7143800" cy="923330"/>
          </a:xfrm>
          <a:prstGeom prst="rect">
            <a:avLst/>
          </a:prstGeom>
          <a:noFill/>
        </p:spPr>
        <p:txBody>
          <a:bodyPr wrap="square" rtlCol="0">
            <a:spAutoFit/>
          </a:bodyPr>
          <a:lstStyle/>
          <a:p>
            <a:pPr algn="ctr"/>
            <a:r>
              <a:rPr lang="en-AU" sz="3600" dirty="0" smtClean="0">
                <a:solidFill>
                  <a:schemeClr val="accent1"/>
                </a:solidFill>
                <a:latin typeface="Arial Rounded MT Bold" pitchFamily="34" charset="0"/>
              </a:rPr>
              <a:t>Monitoring student growth</a:t>
            </a:r>
          </a:p>
          <a:p>
            <a:endParaRPr lang="en-AU"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000003.jpg"/>
          <p:cNvPicPr>
            <a:picLocks noGrp="1" noChangeAspect="1"/>
          </p:cNvPicPr>
          <p:nvPr>
            <p:ph sz="quarter" idx="1"/>
          </p:nvPr>
        </p:nvPicPr>
        <p:blipFill>
          <a:blip r:embed="rId4" cstate="screen"/>
          <a:srcRect/>
          <a:stretch>
            <a:fillRect/>
          </a:stretch>
        </p:blipFill>
        <p:spPr>
          <a:xfrm>
            <a:off x="285720" y="714356"/>
            <a:ext cx="4786346" cy="5857916"/>
          </a:xfrm>
          <a:prstGeom prst="rect">
            <a:avLst/>
          </a:prstGeom>
          <a:ln>
            <a:noFill/>
          </a:ln>
          <a:effectLst>
            <a:softEdge rad="317500"/>
          </a:effectLst>
        </p:spPr>
      </p:pic>
      <p:sp>
        <p:nvSpPr>
          <p:cNvPr id="5" name="TextBox 4"/>
          <p:cNvSpPr txBox="1"/>
          <p:nvPr/>
        </p:nvSpPr>
        <p:spPr>
          <a:xfrm>
            <a:off x="5000628" y="785794"/>
            <a:ext cx="4143372" cy="5262979"/>
          </a:xfrm>
          <a:prstGeom prst="rect">
            <a:avLst/>
          </a:prstGeom>
          <a:noFill/>
        </p:spPr>
        <p:txBody>
          <a:bodyPr wrap="square" rtlCol="0">
            <a:spAutoFit/>
          </a:bodyPr>
          <a:lstStyle/>
          <a:p>
            <a:pPr>
              <a:buFont typeface="Arial" pitchFamily="34" charset="0"/>
              <a:buChar char="•"/>
            </a:pPr>
            <a:r>
              <a:rPr lang="en-AU" sz="2800" b="1" dirty="0" smtClean="0">
                <a:solidFill>
                  <a:schemeClr val="accent1">
                    <a:lumMod val="60000"/>
                    <a:lumOff val="40000"/>
                  </a:schemeClr>
                </a:solidFill>
                <a:latin typeface="Calibri" pitchFamily="34" charset="0"/>
                <a:cs typeface="Calibri" pitchFamily="34" charset="0"/>
              </a:rPr>
              <a:t>Staff are committed to using data to make decisions. </a:t>
            </a:r>
          </a:p>
          <a:p>
            <a:endParaRPr lang="en-AU" sz="2800" b="1" dirty="0" smtClean="0">
              <a:solidFill>
                <a:schemeClr val="accent1">
                  <a:lumMod val="60000"/>
                  <a:lumOff val="40000"/>
                </a:schemeClr>
              </a:solidFill>
              <a:latin typeface="Calibri" pitchFamily="34" charset="0"/>
              <a:cs typeface="Calibri" pitchFamily="34" charset="0"/>
            </a:endParaRPr>
          </a:p>
          <a:p>
            <a:pPr>
              <a:buFont typeface="Arial" pitchFamily="34" charset="0"/>
              <a:buChar char="•"/>
            </a:pPr>
            <a:r>
              <a:rPr lang="en-AU" sz="2800" b="1" dirty="0" smtClean="0">
                <a:solidFill>
                  <a:schemeClr val="accent1">
                    <a:lumMod val="60000"/>
                    <a:lumOff val="40000"/>
                  </a:schemeClr>
                </a:solidFill>
                <a:latin typeface="Calibri" pitchFamily="34" charset="0"/>
                <a:cs typeface="Calibri" pitchFamily="34" charset="0"/>
              </a:rPr>
              <a:t>A school wide data wall along with data analysis charts are housed in the staff room.</a:t>
            </a:r>
          </a:p>
          <a:p>
            <a:pPr>
              <a:buFont typeface="Arial" pitchFamily="34" charset="0"/>
              <a:buChar char="•"/>
            </a:pPr>
            <a:endParaRPr lang="en-AU" sz="2800" b="1" dirty="0" smtClean="0">
              <a:solidFill>
                <a:schemeClr val="accent1">
                  <a:lumMod val="60000"/>
                  <a:lumOff val="40000"/>
                </a:schemeClr>
              </a:solidFill>
              <a:latin typeface="Calibri" pitchFamily="34" charset="0"/>
              <a:cs typeface="Calibri" pitchFamily="34" charset="0"/>
            </a:endParaRPr>
          </a:p>
          <a:p>
            <a:pPr>
              <a:buFont typeface="Arial" pitchFamily="34" charset="0"/>
              <a:buChar char="•"/>
            </a:pPr>
            <a:r>
              <a:rPr lang="en-AU" sz="2800" b="1" dirty="0" smtClean="0">
                <a:solidFill>
                  <a:schemeClr val="accent1">
                    <a:lumMod val="60000"/>
                    <a:lumOff val="40000"/>
                  </a:schemeClr>
                </a:solidFill>
                <a:latin typeface="Calibri" pitchFamily="34" charset="0"/>
                <a:cs typeface="Calibri" pitchFamily="34" charset="0"/>
              </a:rPr>
              <a:t> Staff use this information to make decisions around teaching and learning. </a:t>
            </a:r>
            <a:endParaRPr lang="en-AU" sz="2800" b="1" dirty="0">
              <a:solidFill>
                <a:schemeClr val="accent1">
                  <a:lumMod val="60000"/>
                  <a:lumOff val="40000"/>
                </a:schemeClr>
              </a:solidFill>
              <a:latin typeface="Calibri" pitchFamily="34" charset="0"/>
              <a:cs typeface="Calibri" pitchFamily="34" charset="0"/>
            </a:endParaRPr>
          </a:p>
        </p:txBody>
      </p:sp>
      <p:sp>
        <p:nvSpPr>
          <p:cNvPr id="7" name="TextBox 6"/>
          <p:cNvSpPr txBox="1"/>
          <p:nvPr/>
        </p:nvSpPr>
        <p:spPr>
          <a:xfrm>
            <a:off x="714348" y="214290"/>
            <a:ext cx="7929618" cy="923330"/>
          </a:xfrm>
          <a:prstGeom prst="rect">
            <a:avLst/>
          </a:prstGeom>
          <a:noFill/>
        </p:spPr>
        <p:txBody>
          <a:bodyPr wrap="square" rtlCol="0">
            <a:spAutoFit/>
          </a:bodyPr>
          <a:lstStyle/>
          <a:p>
            <a:pPr algn="ctr"/>
            <a:r>
              <a:rPr lang="en-AU" sz="3600" dirty="0" smtClean="0">
                <a:solidFill>
                  <a:schemeClr val="accent1"/>
                </a:solidFill>
                <a:latin typeface="Arial Rounded MT Bold" pitchFamily="34" charset="0"/>
              </a:rPr>
              <a:t>Posting goals and data</a:t>
            </a:r>
          </a:p>
          <a:p>
            <a:endParaRPr lang="en-AU"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1.jpg"/>
          <p:cNvPicPr>
            <a:picLocks noGrp="1" noChangeAspect="1"/>
          </p:cNvPicPr>
          <p:nvPr>
            <p:ph sz="quarter" idx="1"/>
          </p:nvPr>
        </p:nvPicPr>
        <p:blipFill>
          <a:blip r:embed="rId4" cstate="screen"/>
          <a:stretch>
            <a:fillRect/>
          </a:stretch>
        </p:blipFill>
        <p:spPr>
          <a:xfrm>
            <a:off x="4143340" y="285728"/>
            <a:ext cx="5000660" cy="6278201"/>
          </a:xfrm>
          <a:prstGeom prst="rect">
            <a:avLst/>
          </a:prstGeom>
          <a:ln>
            <a:noFill/>
          </a:ln>
          <a:effectLst>
            <a:softEdge rad="317500"/>
          </a:effectLst>
        </p:spPr>
      </p:pic>
      <p:sp>
        <p:nvSpPr>
          <p:cNvPr id="4" name="TextBox 3"/>
          <p:cNvSpPr txBox="1"/>
          <p:nvPr/>
        </p:nvSpPr>
        <p:spPr>
          <a:xfrm>
            <a:off x="571472" y="500042"/>
            <a:ext cx="3000396" cy="6001643"/>
          </a:xfrm>
          <a:prstGeom prst="rect">
            <a:avLst/>
          </a:prstGeom>
          <a:noFill/>
        </p:spPr>
        <p:txBody>
          <a:bodyPr wrap="square" rtlCol="0">
            <a:spAutoFit/>
          </a:bodyPr>
          <a:lstStyle/>
          <a:p>
            <a:pPr algn="just"/>
            <a:r>
              <a:rPr lang="en-AU" sz="3200" b="1" dirty="0" smtClean="0">
                <a:solidFill>
                  <a:schemeClr val="accent1">
                    <a:lumMod val="60000"/>
                    <a:lumOff val="40000"/>
                  </a:schemeClr>
                </a:solidFill>
                <a:latin typeface="Calibri" pitchFamily="34" charset="0"/>
                <a:cs typeface="Calibri" pitchFamily="34" charset="0"/>
              </a:rPr>
              <a:t>Whilst not the most exciting  display of data this is the format we have chosen to model our first data wall on at Rossmore  PS identify </a:t>
            </a:r>
            <a:r>
              <a:rPr lang="en-AU" sz="3200" b="1" dirty="0" err="1" smtClean="0">
                <a:solidFill>
                  <a:schemeClr val="accent1">
                    <a:lumMod val="60000"/>
                    <a:lumOff val="40000"/>
                  </a:schemeClr>
                </a:solidFill>
                <a:latin typeface="Calibri" pitchFamily="34" charset="0"/>
                <a:cs typeface="Calibri" pitchFamily="34" charset="0"/>
              </a:rPr>
              <a:t>actuals</a:t>
            </a:r>
            <a:r>
              <a:rPr lang="en-AU" sz="3200" b="1" dirty="0" smtClean="0">
                <a:solidFill>
                  <a:schemeClr val="accent1">
                    <a:lumMod val="60000"/>
                    <a:lumOff val="40000"/>
                  </a:schemeClr>
                </a:solidFill>
                <a:latin typeface="Calibri" pitchFamily="34" charset="0"/>
                <a:cs typeface="Calibri" pitchFamily="34" charset="0"/>
              </a:rPr>
              <a:t>, predictions and results.</a:t>
            </a:r>
            <a:endParaRPr lang="en-AU" sz="3200" b="1" dirty="0">
              <a:solidFill>
                <a:schemeClr val="accent1">
                  <a:lumMod val="60000"/>
                  <a:lumOff val="40000"/>
                </a:schemeClr>
              </a:solidFill>
              <a:latin typeface="Calibri" pitchFamily="34" charset="0"/>
              <a:cs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785794"/>
            <a:ext cx="8572560" cy="5000660"/>
          </a:xfrm>
        </p:spPr>
        <p:txBody>
          <a:bodyPr>
            <a:normAutofit/>
          </a:bodyPr>
          <a:lstStyle/>
          <a:p>
            <a:pPr algn="ctr">
              <a:buNone/>
            </a:pPr>
            <a:r>
              <a:rPr lang="en-AU" sz="3600" b="1" dirty="0" smtClean="0">
                <a:solidFill>
                  <a:schemeClr val="accent1">
                    <a:lumMod val="60000"/>
                    <a:lumOff val="40000"/>
                  </a:schemeClr>
                </a:solidFill>
                <a:latin typeface="Calibri" pitchFamily="34" charset="0"/>
                <a:cs typeface="Calibri" pitchFamily="34" charset="0"/>
              </a:rPr>
              <a:t>A data wall alone is of minimal benefit. Professional dialogue needs to be interactive with a focus on the evidence ‘of learning’ collected regularly.</a:t>
            </a:r>
          </a:p>
          <a:p>
            <a:pPr algn="ctr">
              <a:buNone/>
            </a:pPr>
            <a:endParaRPr lang="en-AU" sz="4400" b="1" dirty="0" smtClean="0">
              <a:solidFill>
                <a:schemeClr val="accent1">
                  <a:lumMod val="60000"/>
                  <a:lumOff val="40000"/>
                </a:schemeClr>
              </a:solidFill>
              <a:latin typeface="Calibri" pitchFamily="34" charset="0"/>
              <a:cs typeface="Calibri" pitchFamily="34" charset="0"/>
            </a:endParaRPr>
          </a:p>
          <a:p>
            <a:pPr algn="ctr">
              <a:lnSpc>
                <a:spcPct val="90000"/>
              </a:lnSpc>
              <a:buFontTx/>
              <a:buNone/>
            </a:pPr>
            <a:r>
              <a:rPr lang="en-US" sz="3600" b="1" dirty="0" smtClean="0">
                <a:solidFill>
                  <a:schemeClr val="accent1"/>
                </a:solidFill>
                <a:latin typeface="Calibri" pitchFamily="34" charset="0"/>
                <a:cs typeface="Calibri" pitchFamily="34" charset="0"/>
              </a:rPr>
              <a:t>Education is conversation.</a:t>
            </a:r>
          </a:p>
          <a:p>
            <a:pPr algn="ctr">
              <a:lnSpc>
                <a:spcPct val="90000"/>
              </a:lnSpc>
              <a:buFontTx/>
              <a:buNone/>
            </a:pPr>
            <a:r>
              <a:rPr lang="en-US" sz="3600" b="1" dirty="0" smtClean="0">
                <a:solidFill>
                  <a:schemeClr val="accent1"/>
                </a:solidFill>
                <a:latin typeface="Calibri" pitchFamily="34" charset="0"/>
                <a:cs typeface="Calibri" pitchFamily="34" charset="0"/>
              </a:rPr>
              <a:t>Conversation creates change.</a:t>
            </a:r>
            <a:endParaRPr lang="en-US" sz="2800" b="1" dirty="0" smtClean="0">
              <a:solidFill>
                <a:schemeClr val="accent1"/>
              </a:solidFill>
              <a:latin typeface="Calibri" pitchFamily="34" charset="0"/>
              <a:cs typeface="Calibri" pitchFamily="34" charset="0"/>
            </a:endParaRPr>
          </a:p>
          <a:p>
            <a:pPr algn="ctr">
              <a:lnSpc>
                <a:spcPct val="90000"/>
              </a:lnSpc>
              <a:buFontTx/>
              <a:buNone/>
            </a:pPr>
            <a:r>
              <a:rPr lang="en-US" sz="2800" b="1" dirty="0" smtClean="0">
                <a:solidFill>
                  <a:schemeClr val="accent1"/>
                </a:solidFill>
                <a:latin typeface="Calibri" pitchFamily="34" charset="0"/>
                <a:cs typeface="Calibri" pitchFamily="34" charset="0"/>
              </a:rPr>
              <a:t>~Karl </a:t>
            </a:r>
            <a:r>
              <a:rPr lang="en-US" sz="2800" b="1" dirty="0" err="1" smtClean="0">
                <a:solidFill>
                  <a:schemeClr val="accent1"/>
                </a:solidFill>
                <a:latin typeface="Calibri" pitchFamily="34" charset="0"/>
                <a:cs typeface="Calibri" pitchFamily="34" charset="0"/>
              </a:rPr>
              <a:t>Fisch</a:t>
            </a:r>
            <a:endParaRPr lang="en-US" sz="2800" b="1" dirty="0" smtClean="0">
              <a:solidFill>
                <a:schemeClr val="accent1"/>
              </a:solidFill>
              <a:latin typeface="Calibri" pitchFamily="34" charset="0"/>
              <a:cs typeface="Calibri" pitchFamily="34" charset="0"/>
            </a:endParaRPr>
          </a:p>
          <a:p>
            <a:pPr algn="ctr">
              <a:buNone/>
            </a:pPr>
            <a:endParaRPr lang="en-AU" sz="3600" b="1" dirty="0" smtClean="0">
              <a:solidFill>
                <a:schemeClr val="accent1">
                  <a:lumMod val="60000"/>
                  <a:lumOff val="40000"/>
                </a:schemeClr>
              </a:solidFill>
              <a:latin typeface="Calibri" pitchFamily="34" charset="0"/>
              <a:cs typeface="Calibri" pitchFamily="34" charset="0"/>
            </a:endParaRPr>
          </a:p>
          <a:p>
            <a:endParaRPr lang="en-AU"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Sources</a:t>
            </a:r>
            <a:endParaRPr lang="en-AU" dirty="0">
              <a:solidFill>
                <a:schemeClr val="accent1"/>
              </a:solidFill>
            </a:endParaRPr>
          </a:p>
        </p:txBody>
      </p:sp>
      <p:sp>
        <p:nvSpPr>
          <p:cNvPr id="3" name="Content Placeholder 2"/>
          <p:cNvSpPr>
            <a:spLocks noGrp="1"/>
          </p:cNvSpPr>
          <p:nvPr>
            <p:ph sz="quarter" idx="1"/>
          </p:nvPr>
        </p:nvSpPr>
        <p:spPr/>
        <p:txBody>
          <a:bodyPr>
            <a:normAutofit/>
          </a:bodyPr>
          <a:lstStyle/>
          <a:p>
            <a:r>
              <a:rPr lang="en-AU" sz="3200" dirty="0" smtClean="0">
                <a:solidFill>
                  <a:schemeClr val="accent1">
                    <a:lumMod val="60000"/>
                    <a:lumOff val="40000"/>
                  </a:schemeClr>
                </a:solidFill>
                <a:latin typeface="Calibri" pitchFamily="34" charset="0"/>
                <a:cs typeface="Calibri" pitchFamily="34" charset="0"/>
                <a:hlinkClick r:id="rId3"/>
              </a:rPr>
              <a:t>http://livingthefocus.blogspot.com/</a:t>
            </a:r>
            <a:endParaRPr lang="en-AU" sz="3200" dirty="0" smtClean="0">
              <a:solidFill>
                <a:schemeClr val="accent1">
                  <a:lumMod val="60000"/>
                  <a:lumOff val="40000"/>
                </a:schemeClr>
              </a:solidFill>
              <a:latin typeface="Calibri" pitchFamily="34" charset="0"/>
              <a:cs typeface="Calibri" pitchFamily="34" charset="0"/>
            </a:endParaRPr>
          </a:p>
          <a:p>
            <a:r>
              <a:rPr lang="en-AU" sz="3200" dirty="0" smtClean="0">
                <a:solidFill>
                  <a:schemeClr val="accent1">
                    <a:lumMod val="60000"/>
                    <a:lumOff val="40000"/>
                  </a:schemeClr>
                </a:solidFill>
                <a:latin typeface="Calibri" pitchFamily="34" charset="0"/>
                <a:cs typeface="Calibri" pitchFamily="34" charset="0"/>
                <a:hlinkClick r:id="rId4"/>
              </a:rPr>
              <a:t>http://www.lkdsb.net/Program/elementary/admin</a:t>
            </a:r>
            <a:endParaRPr lang="en-AU" sz="3200" dirty="0" smtClean="0">
              <a:solidFill>
                <a:schemeClr val="accent1">
                  <a:lumMod val="60000"/>
                  <a:lumOff val="40000"/>
                </a:schemeClr>
              </a:solidFill>
              <a:latin typeface="Calibri" pitchFamily="34" charset="0"/>
              <a:cs typeface="Calibri" pitchFamily="34" charset="0"/>
            </a:endParaRPr>
          </a:p>
          <a:p>
            <a:r>
              <a:rPr lang="en-AU" sz="3200" dirty="0" smtClean="0">
                <a:solidFill>
                  <a:schemeClr val="accent1">
                    <a:lumMod val="60000"/>
                    <a:lumOff val="40000"/>
                  </a:schemeClr>
                </a:solidFill>
                <a:latin typeface="Calibri" pitchFamily="34" charset="0"/>
                <a:cs typeface="Calibri" pitchFamily="34" charset="0"/>
                <a:hlinkClick r:id="rId5"/>
              </a:rPr>
              <a:t>www.curriculum.org/LNS/networks</a:t>
            </a:r>
            <a:endParaRPr lang="en-AU" sz="3200" dirty="0" smtClean="0">
              <a:solidFill>
                <a:schemeClr val="accent1">
                  <a:lumMod val="60000"/>
                  <a:lumOff val="40000"/>
                </a:schemeClr>
              </a:solidFill>
              <a:latin typeface="Calibri" pitchFamily="34" charset="0"/>
              <a:cs typeface="Calibri" pitchFamily="34" charset="0"/>
            </a:endParaRPr>
          </a:p>
          <a:p>
            <a:r>
              <a:rPr lang="en-AU" sz="3200" dirty="0" smtClean="0">
                <a:solidFill>
                  <a:schemeClr val="accent1">
                    <a:lumMod val="60000"/>
                    <a:lumOff val="40000"/>
                  </a:schemeClr>
                </a:solidFill>
                <a:latin typeface="Calibri" pitchFamily="34" charset="0"/>
                <a:cs typeface="Calibri" pitchFamily="34" charset="0"/>
                <a:hlinkClick r:id="rId6"/>
              </a:rPr>
              <a:t>http://www.hpedsb.on.ca/ec/services/cst/elementary/literacy</a:t>
            </a:r>
            <a:endParaRPr lang="en-AU" sz="3200" dirty="0" smtClean="0">
              <a:solidFill>
                <a:schemeClr val="accent1">
                  <a:lumMod val="60000"/>
                  <a:lumOff val="40000"/>
                </a:schemeClr>
              </a:solidFill>
              <a:latin typeface="Calibri" pitchFamily="34" charset="0"/>
              <a:cs typeface="Calibri" pitchFamily="34" charset="0"/>
            </a:endParaRPr>
          </a:p>
          <a:p>
            <a:endParaRPr lang="en-AU" dirty="0" smtClean="0">
              <a:latin typeface="Calibri" pitchFamily="34" charset="0"/>
              <a:cs typeface="Calibri" pitchFamily="34" charset="0"/>
            </a:endParaRPr>
          </a:p>
          <a:p>
            <a:pPr>
              <a:buNone/>
            </a:pPr>
            <a:endParaRPr lang="en-AU" dirty="0" smtClean="0"/>
          </a:p>
          <a:p>
            <a:pPr algn="ctr">
              <a:buFontTx/>
              <a:buNone/>
            </a:pPr>
            <a:endParaRPr lang="en-US" sz="3900" b="1" dirty="0" smtClean="0">
              <a:solidFill>
                <a:schemeClr val="accent1"/>
              </a:solidFill>
              <a:latin typeface="Calibri" pitchFamily="34" charset="0"/>
              <a:cs typeface="Calibri" pitchFamily="34" charset="0"/>
            </a:endParaRPr>
          </a:p>
          <a:p>
            <a:pPr algn="ctr">
              <a:buFontTx/>
              <a:buNone/>
            </a:pPr>
            <a:endParaRPr lang="en-US" sz="2800" dirty="0" smtClean="0">
              <a:solidFill>
                <a:srgbClr val="C00000"/>
              </a:solidFill>
              <a:latin typeface="Calibri" pitchFamily="34" charset="0"/>
              <a:cs typeface="Calibri" pitchFamily="34" charset="0"/>
            </a:endParaRPr>
          </a:p>
          <a:p>
            <a:endParaRPr lang="en-AU" dirty="0" smtClean="0">
              <a:solidFill>
                <a:srgbClr val="C00000"/>
              </a:solidFill>
              <a:latin typeface="Calibri" pitchFamily="34" charset="0"/>
              <a:cs typeface="Calibri" pitchFamily="34" charset="0"/>
            </a:endParaRPr>
          </a:p>
          <a:p>
            <a:endParaRPr lang="en-AU" dirty="0" smtClean="0"/>
          </a:p>
          <a:p>
            <a:endParaRPr lang="en-AU"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57166"/>
            <a:ext cx="7772400" cy="989034"/>
          </a:xfrm>
        </p:spPr>
        <p:txBody>
          <a:bodyPr/>
          <a:lstStyle/>
          <a:p>
            <a:pPr algn="ctr"/>
            <a:r>
              <a:rPr lang="en-AU" b="1" dirty="0" smtClean="0">
                <a:solidFill>
                  <a:schemeClr val="accent1"/>
                </a:solidFill>
              </a:rPr>
              <a:t>Why data walls?</a:t>
            </a:r>
            <a:endParaRPr lang="en-AU" b="1" dirty="0">
              <a:solidFill>
                <a:schemeClr val="accent1"/>
              </a:solidFill>
            </a:endParaRPr>
          </a:p>
        </p:txBody>
      </p:sp>
      <p:sp>
        <p:nvSpPr>
          <p:cNvPr id="3" name="Content Placeholder 2"/>
          <p:cNvSpPr>
            <a:spLocks noGrp="1"/>
          </p:cNvSpPr>
          <p:nvPr>
            <p:ph sz="quarter" idx="1"/>
          </p:nvPr>
        </p:nvSpPr>
        <p:spPr>
          <a:xfrm>
            <a:off x="2500298" y="1285860"/>
            <a:ext cx="6357982" cy="5357850"/>
          </a:xfrm>
        </p:spPr>
        <p:txBody>
          <a:bodyPr>
            <a:normAutofit fontScale="92500" lnSpcReduction="10000"/>
          </a:bodyPr>
          <a:lstStyle/>
          <a:p>
            <a:pPr>
              <a:buNone/>
            </a:pPr>
            <a:r>
              <a:rPr lang="en-AU" sz="2800" dirty="0" smtClean="0">
                <a:solidFill>
                  <a:schemeClr val="accent1">
                    <a:lumMod val="60000"/>
                    <a:lumOff val="40000"/>
                  </a:schemeClr>
                </a:solidFill>
                <a:latin typeface="Calibri" pitchFamily="34" charset="0"/>
                <a:cs typeface="Calibri" pitchFamily="34" charset="0"/>
              </a:rPr>
              <a:t>Whilst on LEAP exchange last year to The Burnham School in Cobourg, Ontario I encountered my first data wall. Being a visual learner the concept immediately appealed to me.</a:t>
            </a:r>
          </a:p>
          <a:p>
            <a:pPr>
              <a:buNone/>
            </a:pPr>
            <a:endParaRPr lang="en-AU" sz="2800" dirty="0" smtClean="0">
              <a:solidFill>
                <a:schemeClr val="accent1">
                  <a:lumMod val="60000"/>
                  <a:lumOff val="40000"/>
                </a:schemeClr>
              </a:solidFill>
              <a:latin typeface="Calibri" pitchFamily="34" charset="0"/>
              <a:cs typeface="Calibri" pitchFamily="34" charset="0"/>
            </a:endParaRPr>
          </a:p>
          <a:p>
            <a:pPr>
              <a:buNone/>
            </a:pPr>
            <a:r>
              <a:rPr lang="en-AU" sz="2800" dirty="0" smtClean="0">
                <a:solidFill>
                  <a:schemeClr val="accent1">
                    <a:lumMod val="60000"/>
                    <a:lumOff val="40000"/>
                  </a:schemeClr>
                </a:solidFill>
                <a:latin typeface="Calibri" pitchFamily="34" charset="0"/>
                <a:cs typeface="Calibri" pitchFamily="34" charset="0"/>
              </a:rPr>
              <a:t> On returning to my school as a staff we researched different data walls used across Canada and USA. The following slides  are images of data walls we harvested from the internet and  used to guide us in the decision of selecting our first data wall to  assist us in planning for and monitoring student growth.</a:t>
            </a:r>
          </a:p>
          <a:p>
            <a:pPr>
              <a:buNone/>
            </a:pPr>
            <a:endParaRPr lang="en-AU" sz="2400" dirty="0" smtClean="0">
              <a:solidFill>
                <a:schemeClr val="accent1"/>
              </a:solidFill>
              <a:latin typeface="Arial Rounded MT Bold" pitchFamily="34" charset="0"/>
            </a:endParaRPr>
          </a:p>
          <a:p>
            <a:endParaRPr lang="en-AU" sz="2400" dirty="0" smtClean="0">
              <a:solidFill>
                <a:schemeClr val="accent1"/>
              </a:solidFill>
              <a:latin typeface="Arial Rounded MT Bold" pitchFamily="34" charset="0"/>
            </a:endParaRPr>
          </a:p>
          <a:p>
            <a:endParaRPr lang="en-AU" sz="2400" dirty="0" smtClean="0">
              <a:solidFill>
                <a:schemeClr val="accent1">
                  <a:lumMod val="75000"/>
                </a:schemeClr>
              </a:solidFill>
              <a:latin typeface="Arial Rounded MT Bold" pitchFamily="34" charset="0"/>
            </a:endParaRPr>
          </a:p>
          <a:p>
            <a:endParaRPr lang="en-AU" sz="2400" dirty="0" smtClean="0">
              <a:solidFill>
                <a:schemeClr val="accent1">
                  <a:lumMod val="75000"/>
                </a:schemeClr>
              </a:solidFill>
              <a:latin typeface="Arial Rounded MT Bold" pitchFamily="34" charset="0"/>
            </a:endParaRPr>
          </a:p>
          <a:p>
            <a:endParaRPr lang="en-AU" sz="2400" dirty="0" smtClean="0">
              <a:solidFill>
                <a:schemeClr val="accent1">
                  <a:lumMod val="75000"/>
                </a:schemeClr>
              </a:solidFill>
              <a:latin typeface="Arial Rounded MT Bold" pitchFamily="34" charset="0"/>
            </a:endParaRPr>
          </a:p>
          <a:p>
            <a:endParaRPr lang="en-AU" sz="2400" dirty="0" smtClean="0">
              <a:solidFill>
                <a:schemeClr val="accent1">
                  <a:lumMod val="75000"/>
                </a:schemeClr>
              </a:solidFill>
              <a:latin typeface="Arial Rounded MT Bold" pitchFamily="34" charset="0"/>
            </a:endParaRPr>
          </a:p>
          <a:p>
            <a:endParaRPr lang="en-AU" dirty="0" smtClean="0"/>
          </a:p>
          <a:p>
            <a:endParaRPr lang="en-AU" dirty="0"/>
          </a:p>
        </p:txBody>
      </p:sp>
      <p:pic>
        <p:nvPicPr>
          <p:cNvPr id="4" name="Picture 2" descr="C:\Users\RPS\Pictures\logo.jpg"/>
          <p:cNvPicPr>
            <a:picLocks noChangeAspect="1" noChangeArrowheads="1"/>
          </p:cNvPicPr>
          <p:nvPr/>
        </p:nvPicPr>
        <p:blipFill>
          <a:blip r:embed="rId3" cstate="screen"/>
          <a:srcRect/>
          <a:stretch>
            <a:fillRect/>
          </a:stretch>
        </p:blipFill>
        <p:spPr bwMode="auto">
          <a:xfrm>
            <a:off x="571472" y="4714884"/>
            <a:ext cx="1219207" cy="1431243"/>
          </a:xfrm>
          <a:prstGeom prst="rect">
            <a:avLst/>
          </a:prstGeom>
          <a:noFill/>
        </p:spPr>
      </p:pic>
      <p:pic>
        <p:nvPicPr>
          <p:cNvPr id="2050" name="Picture 2" descr="C:\Users\RPS\Pictures\rps.jpg"/>
          <p:cNvPicPr>
            <a:picLocks noChangeAspect="1" noChangeArrowheads="1"/>
          </p:cNvPicPr>
          <p:nvPr/>
        </p:nvPicPr>
        <p:blipFill>
          <a:blip r:embed="rId4" cstate="screen"/>
          <a:srcRect/>
          <a:stretch>
            <a:fillRect/>
          </a:stretch>
        </p:blipFill>
        <p:spPr bwMode="auto">
          <a:xfrm>
            <a:off x="571472" y="1500174"/>
            <a:ext cx="1285884" cy="1071570"/>
          </a:xfrm>
          <a:prstGeom prst="rect">
            <a:avLst/>
          </a:prstGeom>
          <a:noFill/>
        </p:spPr>
      </p:pic>
      <p:pic>
        <p:nvPicPr>
          <p:cNvPr id="2051" name="Picture 3" descr="LeadEducators_LogoFinal2"/>
          <p:cNvPicPr>
            <a:picLocks noChangeAspect="1" noChangeArrowheads="1"/>
          </p:cNvPicPr>
          <p:nvPr/>
        </p:nvPicPr>
        <p:blipFill>
          <a:blip r:embed="rId5" cstate="screen"/>
          <a:srcRect/>
          <a:stretch>
            <a:fillRect/>
          </a:stretch>
        </p:blipFill>
        <p:spPr bwMode="auto">
          <a:xfrm>
            <a:off x="428596" y="3000372"/>
            <a:ext cx="1460500" cy="990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endParaRPr lang="en-AU" dirty="0"/>
          </a:p>
        </p:txBody>
      </p:sp>
      <p:pic>
        <p:nvPicPr>
          <p:cNvPr id="1026" name="Picture 2"/>
          <p:cNvPicPr>
            <a:picLocks noGrp="1" noChangeAspect="1" noChangeArrowheads="1"/>
          </p:cNvPicPr>
          <p:nvPr>
            <p:ph sz="quarter" idx="1"/>
          </p:nvPr>
        </p:nvPicPr>
        <p:blipFill>
          <a:blip r:embed="rId4" cstate="screen"/>
          <a:srcRect/>
          <a:stretch>
            <a:fillRect/>
          </a:stretch>
        </p:blipFill>
        <p:spPr bwMode="auto">
          <a:xfrm>
            <a:off x="714348" y="1297120"/>
            <a:ext cx="7715304" cy="5560880"/>
          </a:xfrm>
          <a:prstGeom prst="rect">
            <a:avLst/>
          </a:prstGeom>
          <a:noFill/>
          <a:ln w="9525">
            <a:noFill/>
            <a:miter lim="800000"/>
            <a:headEnd/>
            <a:tailEnd/>
          </a:ln>
          <a:effectLst>
            <a:softEdge rad="317500"/>
          </a:effectLst>
        </p:spPr>
      </p:pic>
      <p:sp>
        <p:nvSpPr>
          <p:cNvPr id="4" name="TextBox 3"/>
          <p:cNvSpPr txBox="1"/>
          <p:nvPr/>
        </p:nvSpPr>
        <p:spPr>
          <a:xfrm>
            <a:off x="857224" y="357166"/>
            <a:ext cx="7072362" cy="4647426"/>
          </a:xfrm>
          <a:prstGeom prst="rect">
            <a:avLst/>
          </a:prstGeom>
          <a:noFill/>
        </p:spPr>
        <p:txBody>
          <a:bodyPr wrap="square" rtlCol="0">
            <a:spAutoFit/>
          </a:bodyPr>
          <a:lstStyle/>
          <a:p>
            <a:pPr algn="ctr"/>
            <a:r>
              <a:rPr lang="en-AU" sz="3600" dirty="0" smtClean="0">
                <a:solidFill>
                  <a:schemeClr val="accent1"/>
                </a:solidFill>
                <a:latin typeface="Arial Rounded MT Bold" pitchFamily="34" charset="0"/>
              </a:rPr>
              <a:t>A visual representation of school data</a:t>
            </a:r>
          </a:p>
          <a:p>
            <a:endParaRPr lang="en-AU" sz="2800" dirty="0" smtClean="0">
              <a:solidFill>
                <a:schemeClr val="accent1">
                  <a:lumMod val="75000"/>
                </a:schemeClr>
              </a:solidFill>
              <a:latin typeface="Arial Rounded MT Bold" pitchFamily="34" charset="0"/>
            </a:endParaRPr>
          </a:p>
          <a:p>
            <a:endParaRPr lang="en-AU" sz="2800" dirty="0" smtClean="0">
              <a:solidFill>
                <a:schemeClr val="accent1">
                  <a:lumMod val="75000"/>
                </a:schemeClr>
              </a:solidFill>
              <a:latin typeface="Arial Rounded MT Bold" pitchFamily="34" charset="0"/>
            </a:endParaRPr>
          </a:p>
          <a:p>
            <a:endParaRPr lang="en-AU" sz="2800" dirty="0" smtClean="0">
              <a:solidFill>
                <a:schemeClr val="accent1">
                  <a:lumMod val="75000"/>
                </a:schemeClr>
              </a:solidFill>
              <a:latin typeface="Arial Rounded MT Bold" pitchFamily="34" charset="0"/>
            </a:endParaRPr>
          </a:p>
          <a:p>
            <a:endParaRPr lang="en-AU" sz="2800" dirty="0" smtClean="0">
              <a:solidFill>
                <a:schemeClr val="accent1">
                  <a:lumMod val="75000"/>
                </a:schemeClr>
              </a:solidFill>
              <a:latin typeface="Arial Rounded MT Bold" pitchFamily="34" charset="0"/>
            </a:endParaRPr>
          </a:p>
          <a:p>
            <a:endParaRPr lang="en-AU" sz="2800" dirty="0" smtClean="0">
              <a:solidFill>
                <a:schemeClr val="accent1">
                  <a:lumMod val="75000"/>
                </a:schemeClr>
              </a:solidFill>
              <a:latin typeface="Arial Rounded MT Bold" pitchFamily="34" charset="0"/>
            </a:endParaRPr>
          </a:p>
          <a:p>
            <a:endParaRPr lang="en-AU" sz="2800" dirty="0" smtClean="0">
              <a:solidFill>
                <a:schemeClr val="accent1">
                  <a:lumMod val="75000"/>
                </a:schemeClr>
              </a:solidFill>
              <a:latin typeface="Arial Rounded MT Bold" pitchFamily="34" charset="0"/>
            </a:endParaRPr>
          </a:p>
          <a:p>
            <a:endParaRPr lang="en-AU" sz="2800" dirty="0" smtClean="0">
              <a:solidFill>
                <a:schemeClr val="accent1">
                  <a:lumMod val="75000"/>
                </a:schemeClr>
              </a:solidFill>
              <a:latin typeface="Arial Rounded MT Bold" pitchFamily="34" charset="0"/>
            </a:endParaRPr>
          </a:p>
          <a:p>
            <a:endParaRPr lang="en-AU" sz="2800" dirty="0">
              <a:solidFill>
                <a:schemeClr val="accent1">
                  <a:lumMod val="75000"/>
                </a:schemeClr>
              </a:solidFill>
              <a:latin typeface="Arial Rounded MT Bold" pitchFamily="34"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0034" y="0"/>
            <a:ext cx="8001056" cy="3385542"/>
          </a:xfrm>
          <a:prstGeom prst="rect">
            <a:avLst/>
          </a:prstGeom>
          <a:noFill/>
        </p:spPr>
        <p:txBody>
          <a:bodyPr wrap="square" rtlCol="0">
            <a:spAutoFit/>
          </a:bodyPr>
          <a:lstStyle/>
          <a:p>
            <a:pPr algn="ctr"/>
            <a:endParaRPr lang="en-AU" sz="1400" dirty="0" smtClean="0">
              <a:solidFill>
                <a:schemeClr val="accent1">
                  <a:lumMod val="75000"/>
                </a:schemeClr>
              </a:solidFill>
              <a:latin typeface="Arial Rounded MT Bold" pitchFamily="34" charset="0"/>
            </a:endParaRPr>
          </a:p>
          <a:p>
            <a:pPr algn="ctr"/>
            <a:endParaRPr lang="en-AU" sz="2400" dirty="0" smtClean="0">
              <a:solidFill>
                <a:schemeClr val="accent1">
                  <a:lumMod val="75000"/>
                </a:schemeClr>
              </a:solidFill>
              <a:latin typeface="Arial Rounded MT Bold" pitchFamily="34" charset="0"/>
            </a:endParaRPr>
          </a:p>
          <a:p>
            <a:pPr algn="ctr"/>
            <a:r>
              <a:rPr lang="en-AU" sz="3600" dirty="0" smtClean="0">
                <a:solidFill>
                  <a:schemeClr val="accent1"/>
                </a:solidFill>
                <a:latin typeface="Arial Rounded MT Bold" pitchFamily="34" charset="0"/>
              </a:rPr>
              <a:t>Shows results over time</a:t>
            </a:r>
          </a:p>
          <a:p>
            <a:pPr algn="ctr"/>
            <a:endParaRPr lang="en-AU" sz="3200" dirty="0" smtClean="0">
              <a:solidFill>
                <a:srgbClr val="FF0000"/>
              </a:solidFill>
              <a:latin typeface="Arial Rounded MT Bold" pitchFamily="34" charset="0"/>
            </a:endParaRPr>
          </a:p>
          <a:p>
            <a:pPr algn="ctr"/>
            <a:endParaRPr lang="en-AU" sz="3600" dirty="0" smtClean="0">
              <a:solidFill>
                <a:srgbClr val="FF0000"/>
              </a:solidFill>
              <a:latin typeface="Arial Rounded MT Bold" pitchFamily="34" charset="0"/>
            </a:endParaRPr>
          </a:p>
          <a:p>
            <a:pPr algn="ctr"/>
            <a:endParaRPr lang="en-AU" sz="3600" dirty="0" smtClean="0">
              <a:solidFill>
                <a:srgbClr val="FF0000"/>
              </a:solidFill>
              <a:latin typeface="Arial Rounded MT Bold" pitchFamily="34" charset="0"/>
            </a:endParaRPr>
          </a:p>
          <a:p>
            <a:pPr algn="ctr"/>
            <a:endParaRPr lang="en-AU" sz="3600" dirty="0" smtClean="0">
              <a:solidFill>
                <a:schemeClr val="accent1">
                  <a:lumMod val="60000"/>
                  <a:lumOff val="40000"/>
                </a:schemeClr>
              </a:solidFill>
              <a:latin typeface="Arial Rounded MT Bold" pitchFamily="34" charset="0"/>
            </a:endParaRPr>
          </a:p>
        </p:txBody>
      </p:sp>
      <p:pic>
        <p:nvPicPr>
          <p:cNvPr id="9" name="Picture 2"/>
          <p:cNvPicPr>
            <a:picLocks noChangeAspect="1" noChangeArrowheads="1"/>
          </p:cNvPicPr>
          <p:nvPr/>
        </p:nvPicPr>
        <p:blipFill>
          <a:blip r:embed="rId4" cstate="screen"/>
          <a:srcRect/>
          <a:stretch>
            <a:fillRect/>
          </a:stretch>
        </p:blipFill>
        <p:spPr bwMode="auto">
          <a:xfrm>
            <a:off x="-428660" y="1438250"/>
            <a:ext cx="10906125" cy="1847850"/>
          </a:xfrm>
          <a:prstGeom prst="rect">
            <a:avLst/>
          </a:prstGeom>
          <a:noFill/>
          <a:ln w="9525">
            <a:noFill/>
            <a:miter lim="800000"/>
            <a:headEnd/>
            <a:tailEnd/>
          </a:ln>
        </p:spPr>
      </p:pic>
      <p:pic>
        <p:nvPicPr>
          <p:cNvPr id="10" name="Picture 4"/>
          <p:cNvPicPr>
            <a:picLocks noChangeAspect="1" noChangeArrowheads="1"/>
          </p:cNvPicPr>
          <p:nvPr/>
        </p:nvPicPr>
        <p:blipFill>
          <a:blip r:embed="rId5" cstate="screen"/>
          <a:srcRect/>
          <a:stretch>
            <a:fillRect/>
          </a:stretch>
        </p:blipFill>
        <p:spPr bwMode="auto">
          <a:xfrm>
            <a:off x="-428660" y="3224200"/>
            <a:ext cx="10906126" cy="1847850"/>
          </a:xfrm>
          <a:prstGeom prst="rect">
            <a:avLst/>
          </a:prstGeom>
          <a:noFill/>
          <a:ln w="9525">
            <a:noFill/>
            <a:miter lim="800000"/>
            <a:headEnd/>
            <a:tailEnd/>
          </a:ln>
        </p:spPr>
      </p:pic>
      <p:pic>
        <p:nvPicPr>
          <p:cNvPr id="11" name="Picture 5"/>
          <p:cNvPicPr>
            <a:picLocks noChangeAspect="1" noChangeArrowheads="1"/>
          </p:cNvPicPr>
          <p:nvPr/>
        </p:nvPicPr>
        <p:blipFill>
          <a:blip r:embed="rId6" cstate="screen"/>
          <a:srcRect/>
          <a:stretch>
            <a:fillRect/>
          </a:stretch>
        </p:blipFill>
        <p:spPr bwMode="auto">
          <a:xfrm>
            <a:off x="-428660" y="5010150"/>
            <a:ext cx="10906126" cy="18478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osevelt_Room.jpg"/>
          <p:cNvPicPr>
            <a:picLocks noGrp="1" noChangeAspect="1"/>
          </p:cNvPicPr>
          <p:nvPr>
            <p:ph sz="quarter" idx="1"/>
          </p:nvPr>
        </p:nvPicPr>
        <p:blipFill>
          <a:blip r:embed="rId4" cstate="screen"/>
          <a:stretch>
            <a:fillRect/>
          </a:stretch>
        </p:blipFill>
        <p:spPr>
          <a:xfrm>
            <a:off x="2000232" y="1714488"/>
            <a:ext cx="5214974" cy="4954226"/>
          </a:xfrm>
          <a:effectLst>
            <a:softEdge rad="317500"/>
          </a:effectLst>
        </p:spPr>
      </p:pic>
      <p:sp>
        <p:nvSpPr>
          <p:cNvPr id="5" name="TextBox 4"/>
          <p:cNvSpPr txBox="1"/>
          <p:nvPr/>
        </p:nvSpPr>
        <p:spPr>
          <a:xfrm>
            <a:off x="857224" y="500042"/>
            <a:ext cx="7429552" cy="1323439"/>
          </a:xfrm>
          <a:prstGeom prst="rect">
            <a:avLst/>
          </a:prstGeom>
          <a:noFill/>
        </p:spPr>
        <p:txBody>
          <a:bodyPr wrap="square" rtlCol="0">
            <a:spAutoFit/>
          </a:bodyPr>
          <a:lstStyle/>
          <a:p>
            <a:pPr algn="ctr"/>
            <a:r>
              <a:rPr lang="en-AU" sz="4000" dirty="0" smtClean="0">
                <a:solidFill>
                  <a:schemeClr val="accent1"/>
                </a:solidFill>
                <a:latin typeface="Arial Rounded MT Bold" pitchFamily="34" charset="0"/>
              </a:rPr>
              <a:t>Shows alignment between targets and results.</a:t>
            </a:r>
            <a:endParaRPr lang="en-AU" sz="4000" dirty="0">
              <a:solidFill>
                <a:schemeClr val="accent1"/>
              </a:solidFill>
              <a:latin typeface="Arial Rounded MT Bold" pitchFamily="34" charset="0"/>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eepingPDFocused.JPG"/>
          <p:cNvPicPr>
            <a:picLocks noGrp="1" noChangeAspect="1"/>
          </p:cNvPicPr>
          <p:nvPr>
            <p:ph sz="quarter" idx="1"/>
          </p:nvPr>
        </p:nvPicPr>
        <p:blipFill>
          <a:blip r:embed="rId4" cstate="screen"/>
          <a:stretch>
            <a:fillRect/>
          </a:stretch>
        </p:blipFill>
        <p:spPr>
          <a:xfrm>
            <a:off x="2285984" y="1053030"/>
            <a:ext cx="4610062" cy="5804970"/>
          </a:xfrm>
          <a:effectLst>
            <a:softEdge rad="317500"/>
          </a:effectLst>
        </p:spPr>
      </p:pic>
      <p:sp>
        <p:nvSpPr>
          <p:cNvPr id="5" name="TextBox 4"/>
          <p:cNvSpPr txBox="1"/>
          <p:nvPr/>
        </p:nvSpPr>
        <p:spPr>
          <a:xfrm>
            <a:off x="785786" y="428604"/>
            <a:ext cx="7358114" cy="646331"/>
          </a:xfrm>
          <a:prstGeom prst="rect">
            <a:avLst/>
          </a:prstGeom>
          <a:noFill/>
        </p:spPr>
        <p:txBody>
          <a:bodyPr wrap="square" rtlCol="0">
            <a:spAutoFit/>
          </a:bodyPr>
          <a:lstStyle/>
          <a:p>
            <a:pPr algn="ctr"/>
            <a:r>
              <a:rPr lang="en-AU" sz="3600" dirty="0" smtClean="0">
                <a:solidFill>
                  <a:schemeClr val="accent1"/>
                </a:solidFill>
                <a:latin typeface="Arial Rounded MT Bold" pitchFamily="34" charset="0"/>
              </a:rPr>
              <a:t>Guides teaching decisions</a:t>
            </a:r>
            <a:endParaRPr lang="en-AU" sz="3600" dirty="0">
              <a:solidFill>
                <a:schemeClr val="accent1"/>
              </a:solidFill>
              <a:latin typeface="Arial Rounded MT Bold" pitchFamily="34"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4" cstate="screen"/>
          <a:srcRect/>
          <a:stretch>
            <a:fillRect/>
          </a:stretch>
        </p:blipFill>
        <p:spPr bwMode="auto">
          <a:xfrm>
            <a:off x="714348" y="608191"/>
            <a:ext cx="7929618" cy="5928858"/>
          </a:xfrm>
          <a:prstGeom prst="rect">
            <a:avLst/>
          </a:prstGeom>
          <a:noFill/>
          <a:ln w="9525">
            <a:noFill/>
            <a:miter lim="800000"/>
            <a:headEnd/>
            <a:tailEnd/>
          </a:ln>
          <a:effectLst>
            <a:softEdge rad="317500"/>
          </a:effectLst>
        </p:spPr>
      </p:pic>
      <p:sp>
        <p:nvSpPr>
          <p:cNvPr id="8" name="TextBox 7"/>
          <p:cNvSpPr txBox="1"/>
          <p:nvPr/>
        </p:nvSpPr>
        <p:spPr>
          <a:xfrm>
            <a:off x="1857356" y="142852"/>
            <a:ext cx="5000660" cy="646331"/>
          </a:xfrm>
          <a:prstGeom prst="rect">
            <a:avLst/>
          </a:prstGeom>
          <a:noFill/>
        </p:spPr>
        <p:txBody>
          <a:bodyPr wrap="square" rtlCol="0">
            <a:spAutoFit/>
          </a:bodyPr>
          <a:lstStyle/>
          <a:p>
            <a:pPr algn="ctr"/>
            <a:r>
              <a:rPr lang="en-AU" sz="3600" dirty="0" smtClean="0">
                <a:solidFill>
                  <a:schemeClr val="accent1"/>
                </a:solidFill>
                <a:latin typeface="Arial Rounded MT Bold" pitchFamily="34" charset="0"/>
              </a:rPr>
              <a:t>Tracks progress</a:t>
            </a:r>
            <a:endParaRPr lang="en-AU" sz="3600" dirty="0">
              <a:solidFill>
                <a:schemeClr val="accent1"/>
              </a:solidFill>
              <a:latin typeface="Arial Rounded MT Bold" pitchFamily="34"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428604"/>
            <a:ext cx="7858180" cy="3539430"/>
          </a:xfrm>
          <a:prstGeom prst="rect">
            <a:avLst/>
          </a:prstGeom>
        </p:spPr>
        <p:txBody>
          <a:bodyPr wrap="square">
            <a:spAutoFit/>
          </a:bodyPr>
          <a:lstStyle/>
          <a:p>
            <a:pPr algn="just">
              <a:buFont typeface="Arial" pitchFamily="34" charset="0"/>
              <a:buChar char="•"/>
            </a:pPr>
            <a:r>
              <a:rPr lang="en-AU" sz="3200" b="1" dirty="0" smtClean="0">
                <a:solidFill>
                  <a:schemeClr val="accent1">
                    <a:lumMod val="60000"/>
                    <a:lumOff val="40000"/>
                  </a:schemeClr>
                </a:solidFill>
                <a:latin typeface="Calibri" pitchFamily="34" charset="0"/>
                <a:cs typeface="Calibri" pitchFamily="34" charset="0"/>
              </a:rPr>
              <a:t>Gives teachers a quick picture of where groupings are in order to work within their classrooms</a:t>
            </a:r>
          </a:p>
          <a:p>
            <a:pPr algn="just"/>
            <a:endParaRPr lang="en-AU" sz="3200" b="1" dirty="0" smtClean="0">
              <a:solidFill>
                <a:schemeClr val="accent1">
                  <a:lumMod val="60000"/>
                  <a:lumOff val="40000"/>
                </a:schemeClr>
              </a:solidFill>
              <a:latin typeface="Calibri" pitchFamily="34" charset="0"/>
              <a:cs typeface="Calibri" pitchFamily="34" charset="0"/>
            </a:endParaRPr>
          </a:p>
          <a:p>
            <a:pPr algn="just">
              <a:buFont typeface="Arial" pitchFamily="34" charset="0"/>
              <a:buChar char="•"/>
            </a:pPr>
            <a:r>
              <a:rPr lang="en-AU" sz="3200" b="1" dirty="0" smtClean="0">
                <a:solidFill>
                  <a:schemeClr val="accent1">
                    <a:lumMod val="60000"/>
                    <a:lumOff val="40000"/>
                  </a:schemeClr>
                </a:solidFill>
                <a:latin typeface="Calibri" pitchFamily="34" charset="0"/>
                <a:cs typeface="Calibri" pitchFamily="34" charset="0"/>
              </a:rPr>
              <a:t>Gives STLA an idea of where she can best help students who are struggling in the various grades.</a:t>
            </a:r>
          </a:p>
        </p:txBody>
      </p:sp>
      <p:pic>
        <p:nvPicPr>
          <p:cNvPr id="5" name="Picture 4"/>
          <p:cNvPicPr>
            <a:picLocks noChangeAspect="1" noChangeArrowheads="1"/>
          </p:cNvPicPr>
          <p:nvPr/>
        </p:nvPicPr>
        <p:blipFill>
          <a:blip r:embed="rId3" cstate="screen"/>
          <a:srcRect/>
          <a:stretch>
            <a:fillRect/>
          </a:stretch>
        </p:blipFill>
        <p:spPr bwMode="auto">
          <a:xfrm>
            <a:off x="-357222" y="4500570"/>
            <a:ext cx="10906126" cy="1847850"/>
          </a:xfrm>
          <a:prstGeom prst="rect">
            <a:avLst/>
          </a:prstGeom>
          <a:ln>
            <a:noFill/>
          </a:ln>
          <a:effectLst>
            <a:softEdge rad="112500"/>
          </a:effec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n-lt"/>
                <a:ea typeface="+mn-ea"/>
                <a:cs typeface="+mn-cs"/>
              </a:rPr>
              <a:t> </a:t>
            </a:r>
            <a:endParaRPr lang="en-AU" dirty="0"/>
          </a:p>
        </p:txBody>
      </p:sp>
      <p:pic>
        <p:nvPicPr>
          <p:cNvPr id="4" name="Content Placeholder 3" descr="ColumbusParkSchool_Grade4.jpg"/>
          <p:cNvPicPr>
            <a:picLocks noGrp="1" noChangeAspect="1"/>
          </p:cNvPicPr>
          <p:nvPr>
            <p:ph sz="quarter" idx="1"/>
          </p:nvPr>
        </p:nvPicPr>
        <p:blipFill>
          <a:blip r:embed="rId4" cstate="screen"/>
          <a:stretch>
            <a:fillRect/>
          </a:stretch>
        </p:blipFill>
        <p:spPr>
          <a:xfrm>
            <a:off x="357158" y="1142984"/>
            <a:ext cx="8372516" cy="4186258"/>
          </a:xfrm>
          <a:effectLst>
            <a:softEdge rad="317500"/>
          </a:effectLst>
        </p:spPr>
      </p:pic>
      <p:sp>
        <p:nvSpPr>
          <p:cNvPr id="5" name="TextBox 4"/>
          <p:cNvSpPr txBox="1"/>
          <p:nvPr/>
        </p:nvSpPr>
        <p:spPr>
          <a:xfrm>
            <a:off x="357158" y="500042"/>
            <a:ext cx="8429684" cy="6186309"/>
          </a:xfrm>
          <a:prstGeom prst="rect">
            <a:avLst/>
          </a:prstGeom>
          <a:noFill/>
        </p:spPr>
        <p:txBody>
          <a:bodyPr wrap="square" rtlCol="0">
            <a:spAutoFit/>
          </a:bodyPr>
          <a:lstStyle/>
          <a:p>
            <a:pPr algn="ctr"/>
            <a:r>
              <a:rPr lang="en-AU" sz="3600" dirty="0" smtClean="0">
                <a:solidFill>
                  <a:schemeClr val="accent1"/>
                </a:solidFill>
                <a:latin typeface="Arial Rounded MT Bold" pitchFamily="34" charset="0"/>
              </a:rPr>
              <a:t>Celebrating Student Growth</a:t>
            </a:r>
          </a:p>
          <a:p>
            <a:pPr algn="ctr"/>
            <a:endParaRPr lang="en-AU" sz="3600" dirty="0" smtClean="0">
              <a:solidFill>
                <a:schemeClr val="accent1">
                  <a:lumMod val="75000"/>
                </a:schemeClr>
              </a:solidFill>
              <a:latin typeface="Arial Rounded MT Bold" pitchFamily="34" charset="0"/>
            </a:endParaRPr>
          </a:p>
          <a:p>
            <a:pPr algn="ctr"/>
            <a:endParaRPr lang="en-AU" sz="3600" dirty="0" smtClean="0">
              <a:solidFill>
                <a:schemeClr val="accent1">
                  <a:lumMod val="75000"/>
                </a:schemeClr>
              </a:solidFill>
              <a:latin typeface="Arial Rounded MT Bold" pitchFamily="34" charset="0"/>
            </a:endParaRPr>
          </a:p>
          <a:p>
            <a:pPr algn="ctr"/>
            <a:endParaRPr lang="en-AU" sz="3600" dirty="0" smtClean="0">
              <a:solidFill>
                <a:schemeClr val="accent1">
                  <a:lumMod val="75000"/>
                </a:schemeClr>
              </a:solidFill>
              <a:latin typeface="Arial Rounded MT Bold" pitchFamily="34" charset="0"/>
            </a:endParaRPr>
          </a:p>
          <a:p>
            <a:pPr algn="ctr"/>
            <a:endParaRPr lang="en-AU" sz="3600" dirty="0" smtClean="0">
              <a:solidFill>
                <a:schemeClr val="accent1">
                  <a:lumMod val="75000"/>
                </a:schemeClr>
              </a:solidFill>
              <a:latin typeface="Arial Rounded MT Bold" pitchFamily="34" charset="0"/>
            </a:endParaRPr>
          </a:p>
          <a:p>
            <a:pPr algn="ctr"/>
            <a:endParaRPr lang="en-AU" sz="3600" dirty="0" smtClean="0">
              <a:solidFill>
                <a:schemeClr val="accent1">
                  <a:lumMod val="75000"/>
                </a:schemeClr>
              </a:solidFill>
              <a:latin typeface="Arial Rounded MT Bold" pitchFamily="34" charset="0"/>
            </a:endParaRPr>
          </a:p>
          <a:p>
            <a:pPr algn="ctr"/>
            <a:endParaRPr lang="en-AU" sz="3600" dirty="0" smtClean="0">
              <a:solidFill>
                <a:schemeClr val="accent1">
                  <a:lumMod val="75000"/>
                </a:schemeClr>
              </a:solidFill>
              <a:latin typeface="Arial Rounded MT Bold" pitchFamily="34" charset="0"/>
            </a:endParaRPr>
          </a:p>
          <a:p>
            <a:pPr algn="ctr"/>
            <a:endParaRPr lang="en-AU" sz="3600" dirty="0" smtClean="0">
              <a:solidFill>
                <a:schemeClr val="accent1">
                  <a:lumMod val="75000"/>
                </a:schemeClr>
              </a:solidFill>
              <a:latin typeface="Arial Rounded MT Bold" pitchFamily="34" charset="0"/>
            </a:endParaRPr>
          </a:p>
          <a:p>
            <a:pPr algn="ctr"/>
            <a:endParaRPr lang="en-AU" sz="3600" dirty="0" smtClean="0">
              <a:solidFill>
                <a:schemeClr val="accent1">
                  <a:lumMod val="75000"/>
                </a:schemeClr>
              </a:solidFill>
              <a:latin typeface="Arial Rounded MT Bold" pitchFamily="34" charset="0"/>
            </a:endParaRPr>
          </a:p>
          <a:p>
            <a:pPr algn="ctr"/>
            <a:r>
              <a:rPr lang="en-AU" sz="3600" b="1" dirty="0" smtClean="0">
                <a:solidFill>
                  <a:schemeClr val="accent1">
                    <a:lumMod val="60000"/>
                    <a:lumOff val="40000"/>
                  </a:schemeClr>
                </a:solidFill>
                <a:latin typeface="Calibri" pitchFamily="34" charset="0"/>
                <a:cs typeface="Calibri" pitchFamily="34" charset="0"/>
              </a:rPr>
              <a:t>Students created their trains and posted their scores in the train window.</a:t>
            </a:r>
            <a:endParaRPr lang="en-AU" sz="3600" b="1" dirty="0">
              <a:solidFill>
                <a:schemeClr val="accent1">
                  <a:lumMod val="60000"/>
                  <a:lumOff val="40000"/>
                </a:schemeClr>
              </a:solidFill>
              <a:latin typeface="Calibri" pitchFamily="34" charset="0"/>
              <a:cs typeface="Calibri" pitchFamily="34"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C:\Users\Warran\Documents\TurningPoint\Backup"/>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Fals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True"/>
  <p:tag name="DELIMITERS" val="3.1"/>
  <p:tag name="TPFULLVERSION" val="4.3.1.1109"/>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262</TotalTime>
  <Words>449</Words>
  <Application>Microsoft Office PowerPoint</Application>
  <PresentationFormat>On-screen Show (4:3)</PresentationFormat>
  <Paragraphs>91</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“The use of data walls to support teaching and learning”</vt:lpstr>
      <vt:lpstr>Why data walls?</vt:lpstr>
      <vt:lpstr>      </vt:lpstr>
      <vt:lpstr>Slide 4</vt:lpstr>
      <vt:lpstr>Slide 5</vt:lpstr>
      <vt:lpstr>Slide 6</vt:lpstr>
      <vt:lpstr>Slide 7</vt:lpstr>
      <vt:lpstr>Slide 8</vt:lpstr>
      <vt:lpstr> </vt:lpstr>
      <vt:lpstr>            </vt:lpstr>
      <vt:lpstr>Slide 11</vt:lpstr>
      <vt:lpstr>Slide 12</vt:lpstr>
      <vt:lpstr>Slide 13</vt:lpstr>
      <vt:lpstr>Slide 14</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data walls to support teaching and learning”</dc:title>
  <dc:creator>RPS</dc:creator>
  <cp:lastModifiedBy>Warran</cp:lastModifiedBy>
  <cp:revision>34</cp:revision>
  <dcterms:created xsi:type="dcterms:W3CDTF">2010-05-13T12:35:17Z</dcterms:created>
  <dcterms:modified xsi:type="dcterms:W3CDTF">2015-01-12T02:25:29Z</dcterms:modified>
</cp:coreProperties>
</file>